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6" r:id="rId3"/>
    <p:sldId id="270"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64476" autoAdjust="0"/>
  </p:normalViewPr>
  <p:slideViewPr>
    <p:cSldViewPr>
      <p:cViewPr varScale="1">
        <p:scale>
          <a:sx n="46" d="100"/>
          <a:sy n="46"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4F45-6208-43FC-9037-0262C3F9B113}" type="datetimeFigureOut">
              <a:rPr lang="en-US" smtClean="0"/>
              <a:t>6/23/2014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E1A13-9917-41FB-A892-41AA0F7CE9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F5E40936-9872-41C9-A78F-7863AC96BFA9}"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C121DCA7-3B1B-4968-ACE7-07D728E42545}" type="slidenum">
              <a:rPr lang="en-US"/>
              <a:pPr/>
              <a:t>12</a:t>
            </a:fld>
            <a:endParaRPr lang="en-US"/>
          </a:p>
        </p:txBody>
      </p:sp>
      <p:sp>
        <p:nvSpPr>
          <p:cNvPr id="52227" name="Rectangle 2"/>
          <p:cNvSpPr>
            <a:spLocks noGrp="1" noRot="1" noChangeAspect="1" noChangeArrowheads="1" noTextEdit="1"/>
          </p:cNvSpPr>
          <p:nvPr>
            <p:ph type="sldImg"/>
          </p:nvPr>
        </p:nvSpPr>
        <p:spPr bwMode="auto">
          <a:xfrm>
            <a:off x="1147763" y="685800"/>
            <a:ext cx="4573587" cy="3429000"/>
          </a:xfrm>
          <a:noFill/>
          <a:ln>
            <a:solidFill>
              <a:srgbClr val="000000"/>
            </a:solidFill>
            <a:miter lim="800000"/>
            <a:headEnd/>
            <a:tailEnd/>
          </a:ln>
        </p:spPr>
      </p:sp>
      <p:sp>
        <p:nvSpPr>
          <p:cNvPr id="52228" name="Rectangle 3"/>
          <p:cNvSpPr>
            <a:spLocks noGrp="1" noChangeArrowheads="1"/>
          </p:cNvSpPr>
          <p:nvPr>
            <p:ph type="body" idx="1"/>
          </p:nvPr>
        </p:nvSpPr>
        <p:spPr bwMode="auto">
          <a:xfrm>
            <a:off x="544513" y="4184650"/>
            <a:ext cx="5842000" cy="4687888"/>
          </a:xfrm>
          <a:noFill/>
        </p:spPr>
        <p:txBody>
          <a:bodyPr wrap="square" numCol="1" anchor="t" anchorCtr="0" compatLnSpc="1">
            <a:prstTxWarp prst="textNoShape">
              <a:avLst/>
            </a:prstTxWarp>
          </a:bodyPr>
          <a:lstStyle/>
          <a:p>
            <a:r>
              <a:rPr lang="en-US" dirty="0" smtClean="0"/>
              <a:t>In the past, the Army never tied leader development directly to our training doctrine. FM 6-22 (Army Leadership) does a tremendous job in covering what Army leadership is, but fails to address how a leader plans and executes the leader development of junior leaders while his units are training. With the addition of these principles, this version of FM 7-0 has begun this task of integrating leader development into our training doctrine as a vital piece of unit training.</a:t>
            </a:r>
          </a:p>
          <a:p>
            <a:endParaRPr lang="en-US" dirty="0" smtClean="0"/>
          </a:p>
          <a:p>
            <a:r>
              <a:rPr lang="en-US" dirty="0" smtClean="0"/>
              <a:t>Soldiers and Army civilians begin training the day they enter the Army. They continue training until the day they retire or separate. Individuals train to build the skills and knowledge essential to a trained, expeditionary Army. Training prepares individuals, units, staffs, and their leaders to conduct full spectrum operations anytime and anywhere along the spectrum of conflict. This lifelong learning occurs in all three training domains—institutional, operational, and self-development—and involves self-assessment.</a:t>
            </a:r>
            <a:r>
              <a:rPr lang="en-US" b="1" dirty="0" smtClean="0"/>
              <a:t>  Developing agile, expeditionary leaders requires that the three training domains complement each other. </a:t>
            </a:r>
            <a:r>
              <a:rPr lang="en-US" dirty="0" smtClean="0"/>
              <a:t>Training,</a:t>
            </a:r>
            <a:r>
              <a:rPr lang="en-US" b="1" dirty="0" smtClean="0"/>
              <a:t> </a:t>
            </a:r>
            <a:r>
              <a:rPr lang="en-US" dirty="0" smtClean="0"/>
              <a:t>education, and leader development are inextricably linked. The</a:t>
            </a:r>
            <a:r>
              <a:rPr lang="en-US" b="1" dirty="0" smtClean="0"/>
              <a:t> </a:t>
            </a:r>
            <a:r>
              <a:rPr lang="en-US" dirty="0" smtClean="0"/>
              <a:t>generating force must expand its focus beyond the institution to</a:t>
            </a:r>
            <a:r>
              <a:rPr lang="en-US" b="1" dirty="0" smtClean="0"/>
              <a:t> </a:t>
            </a:r>
            <a:r>
              <a:rPr lang="en-US" dirty="0" smtClean="0"/>
              <a:t>support the operating force as leaders and units prepare for</a:t>
            </a:r>
            <a:r>
              <a:rPr lang="en-US" b="1" dirty="0" smtClean="0"/>
              <a:t> </a:t>
            </a:r>
            <a:r>
              <a:rPr lang="en-US" dirty="0" smtClean="0"/>
              <a:t>deployments.</a:t>
            </a:r>
          </a:p>
          <a:p>
            <a:r>
              <a:rPr lang="en-US" dirty="0" smtClean="0"/>
              <a:t> </a:t>
            </a:r>
          </a:p>
          <a:p>
            <a:r>
              <a:rPr lang="en-US" u="sng" dirty="0" smtClean="0"/>
              <a:t>Institutional</a:t>
            </a:r>
            <a:r>
              <a:rPr lang="en-US" dirty="0" smtClean="0"/>
              <a:t>.  Soldier training begins in the generating force (schools and training centers). Soldiers train on individual tasks that ultimately support their projected unit’s core capability mission-essential tasks. Soldiers train on warrior tasks—critical tasks that all Soldiers must perform in full spectrum operations. Armed with basic skills from the institution, Soldiers are assigned to a unit. There they integrate into a team and begin training in the operational training domain.</a:t>
            </a:r>
          </a:p>
          <a:p>
            <a:r>
              <a:rPr lang="en-US" dirty="0" smtClean="0"/>
              <a:t> </a:t>
            </a:r>
          </a:p>
          <a:p>
            <a:r>
              <a:rPr lang="en-US" u="sng" dirty="0" smtClean="0"/>
              <a:t>Operational</a:t>
            </a:r>
            <a:r>
              <a:rPr lang="en-US" dirty="0" smtClean="0"/>
              <a:t>.  Operational assignments build on the foundation of individual skills learned in schools. Unit leaders introduce new skills required by a Soldier’s specialty. In addition, Soldiers master collective tasks that support the unit’s mission-essential tasks.</a:t>
            </a:r>
          </a:p>
          <a:p>
            <a:r>
              <a:rPr lang="en-US" dirty="0" smtClean="0"/>
              <a:t> </a:t>
            </a:r>
          </a:p>
          <a:p>
            <a:r>
              <a:rPr lang="en-US" u="sng" dirty="0" smtClean="0"/>
              <a:t>Self-Development</a:t>
            </a:r>
            <a:r>
              <a:rPr lang="en-US" dirty="0" smtClean="0"/>
              <a:t>. Self-development is just as important as other individual training. It allows individuals to expand their knowledge and experience to supplement training in the institutional or operational training domains. Self-development can enhance skills needed for a current position or help prepare an individual for future positions.</a:t>
            </a:r>
          </a:p>
          <a:p>
            <a:pPr>
              <a:lnSpc>
                <a:spcPct val="90000"/>
              </a:lnSpc>
            </a:pPr>
            <a:endParaRPr lang="en-US" sz="1100" dirty="0" smtClean="0"/>
          </a:p>
          <a:p>
            <a:pPr eaLnBrk="1" hangingPunct="1">
              <a:lnSpc>
                <a:spcPct val="90000"/>
              </a:lnSpc>
              <a:spcBef>
                <a:spcPct val="0"/>
              </a:spcBef>
              <a:tabLst>
                <a:tab pos="225425" algn="l"/>
              </a:tabLst>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C121DCA7-3B1B-4968-ACE7-07D728E42545}" type="slidenum">
              <a:rPr lang="en-US"/>
              <a:pPr/>
              <a:t>13</a:t>
            </a:fld>
            <a:endParaRPr lang="en-US"/>
          </a:p>
        </p:txBody>
      </p:sp>
      <p:sp>
        <p:nvSpPr>
          <p:cNvPr id="52227" name="Rectangle 2"/>
          <p:cNvSpPr>
            <a:spLocks noGrp="1" noRot="1" noChangeAspect="1" noChangeArrowheads="1" noTextEdit="1"/>
          </p:cNvSpPr>
          <p:nvPr>
            <p:ph type="sldImg"/>
          </p:nvPr>
        </p:nvSpPr>
        <p:spPr bwMode="auto">
          <a:xfrm>
            <a:off x="1147763" y="685800"/>
            <a:ext cx="4573587" cy="3429000"/>
          </a:xfrm>
          <a:noFill/>
          <a:ln>
            <a:solidFill>
              <a:srgbClr val="000000"/>
            </a:solidFill>
            <a:miter lim="800000"/>
            <a:headEnd/>
            <a:tailEnd/>
          </a:ln>
        </p:spPr>
      </p:sp>
      <p:sp>
        <p:nvSpPr>
          <p:cNvPr id="52228" name="Rectangle 3"/>
          <p:cNvSpPr>
            <a:spLocks noGrp="1" noChangeArrowheads="1"/>
          </p:cNvSpPr>
          <p:nvPr>
            <p:ph type="body" idx="1"/>
          </p:nvPr>
        </p:nvSpPr>
        <p:spPr bwMode="auto">
          <a:xfrm>
            <a:off x="544513" y="4184650"/>
            <a:ext cx="5842000" cy="4687888"/>
          </a:xfrm>
          <a:noFill/>
        </p:spPr>
        <p:txBody>
          <a:bodyPr wrap="square" numCol="1" anchor="t" anchorCtr="0" compatLnSpc="1">
            <a:prstTxWarp prst="textNoShape">
              <a:avLst/>
            </a:prstTxWarp>
          </a:bodyPr>
          <a:lstStyle/>
          <a:p>
            <a:pPr eaLnBrk="1" hangingPunct="1">
              <a:lnSpc>
                <a:spcPct val="90000"/>
              </a:lnSpc>
              <a:spcBef>
                <a:spcPct val="0"/>
              </a:spcBef>
              <a:tabLst>
                <a:tab pos="225425" algn="l"/>
              </a:tabLst>
            </a:pPr>
            <a:r>
              <a:rPr lang="en-US" b="1" i="0" dirty="0" smtClean="0"/>
              <a:t>Instructor note: </a:t>
            </a:r>
            <a:r>
              <a:rPr lang="en-US" b="0" i="0" dirty="0" smtClean="0"/>
              <a:t>This slide depicts the “Principles of Leader Development” added in this revision of the manual. Many of these items located here were espoused in the last version of the manual but not all grouped together ,as they are now, or listed as “Leader Development” principles. </a:t>
            </a:r>
          </a:p>
          <a:p>
            <a:pPr eaLnBrk="1" hangingPunct="1">
              <a:lnSpc>
                <a:spcPct val="90000"/>
              </a:lnSpc>
              <a:spcBef>
                <a:spcPct val="0"/>
              </a:spcBef>
              <a:tabLst>
                <a:tab pos="225425" algn="l"/>
              </a:tabLst>
            </a:pPr>
            <a:endParaRPr lang="en-US" b="1" i="0" dirty="0" smtClean="0"/>
          </a:p>
          <a:p>
            <a:pPr eaLnBrk="1" hangingPunct="1">
              <a:lnSpc>
                <a:spcPct val="90000"/>
              </a:lnSpc>
              <a:spcBef>
                <a:spcPct val="0"/>
              </a:spcBef>
              <a:tabLst>
                <a:tab pos="225425" algn="l"/>
              </a:tabLst>
            </a:pPr>
            <a:r>
              <a:rPr lang="en-US" b="1" i="0" dirty="0" smtClean="0"/>
              <a:t>Lead By Example.  </a:t>
            </a:r>
            <a:r>
              <a:rPr lang="en-US" i="0" dirty="0" smtClean="0"/>
              <a:t>Leaders are role models. They demonstrate good leadership is to teach good leadership. Everything a leader does and says is scrutinized, analyzed, and often imitated. The example set by leaders influences the thoughts </a:t>
            </a:r>
            <a:r>
              <a:rPr lang="en-US" dirty="0" smtClean="0"/>
              <a:t>and attitudes of their subordinates, their families, and their peers. A good example positively influences the development of subordinates.</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Take Responsibility For Developing Subordinate Leaders. </a:t>
            </a:r>
            <a:r>
              <a:rPr lang="en-US" dirty="0" smtClean="0"/>
              <a:t>Leaders take responsibility for developing their subordinate leaders. Directly observe, assess and provide honest informal and formal feedback to subordinates. Discuss ways to sustain and improve leader skills, knowledge, abilities, and behaviors with subordinate leaders. Ensure subordinates undergo experiences that enhance their skills, knowledge, abilities, and behaviors; prepare them for success; improve their adaptability; and prepare them for future responsibilities. They ensure their subordinates attend PME at the right time. They counsel, coach, teach, and in some cases, mentor.</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Create A Learning Environment For Subordinate Leaders.  </a:t>
            </a:r>
            <a:r>
              <a:rPr lang="en-US" dirty="0" smtClean="0"/>
              <a:t>Growth occurs best in environments that provide subordinates with opportunities to overcome obstacles and make difficult decisions. Leaders encourage their subordinates to seek challenging assignments, and leaders underwrite subordinates’ honest mistakes.  Leaders learn in an environment conducive to growth. Learning comes from both successes and failures. Leaders must feel comfortable taking risks and trying new approaches to training. An environment that allows subordinate leaders to make honest—as opposed to repeated or careless—mistakes without prejudice is essential to leader development. Leaders must be adept at self-assessments and AARs to facilitate such development. Leaders must be willing to accept constructive criticism from not only their leaders but also their peers and subordinates. Ideally, leaders learn first through honest self-assessments.</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Train Leaders In The Exercise Of Mission Command. </a:t>
            </a:r>
            <a:r>
              <a:rPr lang="en-US" dirty="0" smtClean="0"/>
              <a:t>Leaders approach mission command training from two perspectives. First, they train themselves and their subordinates on how to conduct operations using mission command as addressed in FM 3-0 and FM 6-0, Mission Command: Command and Control of Army Forces. Second, they follow the principles of mission command in training management. Specifically, they tell their subordinates the purpose for training and the end state they expect from it, but they leave the determination of how to achieve the end state to the subordinate. As appropriate, they provide guidance requested by the subordinate leader. Employing mission command in training follows the principle of “train as you will fight.” Using mission command principles improves not only mission command skills, but it also encourages risk-taking, initiative, and creativity.</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Train To Develop Adaptive Leaders</a:t>
            </a:r>
            <a:r>
              <a:rPr lang="en-US" dirty="0" smtClean="0"/>
              <a:t>. The Army continues to succeed under the most challenging conditions because Soldiers and Army civilians adapt to unexpected situations. Operational adaptability begins in the schools and is then put into practice during tough, realistic training situations—well before leaders are engaged in full spectrum operations. Knowing that change will occur, effective leaders plan for it and develop potential contingency plans to mitigate the effects of change. Effective leaders also look for indicators that change is about to occur so they can ease the transition effects. Placing subordinate leaders into changing, unfamiliar, and uncomfortable situations in training helps foster operational adaptability. The lessons they learn help develop intuition, confidence, and the ability to “think on their feet. The Army trains leaders for their next position before they assume it. Cross-training provides unit depth and flexibility and builds leader confidence.</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Train Leaders To Think Critically And Creatively. </a:t>
            </a:r>
            <a:r>
              <a:rPr lang="en-US" dirty="0" smtClean="0"/>
              <a:t>Critical and creative thinkers:</a:t>
            </a:r>
          </a:p>
          <a:p>
            <a:pPr eaLnBrk="1" hangingPunct="1">
              <a:lnSpc>
                <a:spcPct val="90000"/>
              </a:lnSpc>
              <a:spcBef>
                <a:spcPct val="0"/>
              </a:spcBef>
              <a:tabLst>
                <a:tab pos="225425" algn="l"/>
              </a:tabLst>
            </a:pPr>
            <a:r>
              <a:rPr lang="en-US" dirty="0" smtClean="0"/>
              <a:t>•	Are open-minded and consider alternative, sometimes non-conformist, solutions and the second and third order effects of those solutions.</a:t>
            </a:r>
          </a:p>
          <a:p>
            <a:pPr eaLnBrk="1" hangingPunct="1">
              <a:lnSpc>
                <a:spcPct val="90000"/>
              </a:lnSpc>
              <a:spcBef>
                <a:spcPct val="0"/>
              </a:spcBef>
              <a:tabLst>
                <a:tab pos="225425" algn="l"/>
              </a:tabLst>
            </a:pPr>
            <a:r>
              <a:rPr lang="en-US" dirty="0" smtClean="0"/>
              <a:t>•	Collaborate with other unit members for help in analyzing and red-teaming solutions.</a:t>
            </a:r>
          </a:p>
          <a:p>
            <a:pPr eaLnBrk="1" hangingPunct="1">
              <a:lnSpc>
                <a:spcPct val="90000"/>
              </a:lnSpc>
              <a:spcBef>
                <a:spcPct val="0"/>
              </a:spcBef>
              <a:tabLst>
                <a:tab pos="225425" algn="l"/>
              </a:tabLst>
            </a:pPr>
            <a:r>
              <a:rPr lang="en-US" dirty="0" smtClean="0"/>
              <a:t>•	Make timely, informed decisions.</a:t>
            </a:r>
          </a:p>
          <a:p>
            <a:pPr eaLnBrk="1" hangingPunct="1">
              <a:lnSpc>
                <a:spcPct val="90000"/>
              </a:lnSpc>
              <a:spcBef>
                <a:spcPct val="0"/>
              </a:spcBef>
              <a:tabLst>
                <a:tab pos="225425" algn="l"/>
              </a:tabLst>
            </a:pPr>
            <a:r>
              <a:rPr lang="en-US" dirty="0" smtClean="0"/>
              <a:t>•	Are adept at honestly assessing their own strengths and weaknesses, and self-prescribing ways to sustain strengths and overcome weaknesses.</a:t>
            </a:r>
          </a:p>
          <a:p>
            <a:pPr eaLnBrk="1" hangingPunct="1">
              <a:lnSpc>
                <a:spcPct val="90000"/>
              </a:lnSpc>
              <a:spcBef>
                <a:spcPct val="0"/>
              </a:spcBef>
              <a:tabLst>
                <a:tab pos="225425" algn="l"/>
              </a:tabLst>
            </a:pPr>
            <a:r>
              <a:rPr lang="en-US" dirty="0" smtClean="0"/>
              <a:t>The Army develops leaders able to solve difficult, complex problems. Leaders should be able to recognize the issue, quickly ask the right questions, consider a variety of alternative solutions, and develop effective solutions. They should be comfortable making decisions with minimal information. Army leaders employ the design methodology described in FM 5-0, The Operations Process.</a:t>
            </a:r>
          </a:p>
          <a:p>
            <a:pPr eaLnBrk="1" hangingPunct="1">
              <a:lnSpc>
                <a:spcPct val="90000"/>
              </a:lnSpc>
              <a:spcBef>
                <a:spcPct val="0"/>
              </a:spcBef>
              <a:tabLst>
                <a:tab pos="225425" algn="l"/>
              </a:tabLst>
            </a:pPr>
            <a:endParaRPr lang="en-US" dirty="0" smtClean="0"/>
          </a:p>
          <a:p>
            <a:pPr eaLnBrk="1" hangingPunct="1">
              <a:lnSpc>
                <a:spcPct val="90000"/>
              </a:lnSpc>
              <a:spcBef>
                <a:spcPct val="0"/>
              </a:spcBef>
              <a:tabLst>
                <a:tab pos="225425" algn="l"/>
              </a:tabLst>
            </a:pPr>
            <a:r>
              <a:rPr lang="en-US" b="1" dirty="0" smtClean="0"/>
              <a:t>Train Leaders To Know Their Subordinates And Their Families. </a:t>
            </a:r>
            <a:r>
              <a:rPr lang="en-US" dirty="0" smtClean="0"/>
              <a:t>Every leader should know his or her subordinates at least two levels down—their strengths, weakness, and capabilities. An effective leader maximizes a subordinate’s strengths and helps him or her overcome weaknesses. Similarly, an effective leader provides advice, counsel, and support as subordinate leaders develop their own subordinates. Family well-being is essential to unit and individual readiness. The Army trains leaders to know and help not only the subordinates, but also their families. Training ensures subordinate leaders recognize the importance of families and are adept at helping individuals solve family issues and sustain sound relationships</a:t>
            </a:r>
          </a:p>
          <a:p>
            <a:pPr eaLnBrk="1" hangingPunct="1">
              <a:lnSpc>
                <a:spcPct val="90000"/>
              </a:lnSpc>
              <a:spcBef>
                <a:spcPct val="0"/>
              </a:spcBef>
              <a:tabLst>
                <a:tab pos="225425" algn="l"/>
              </a:tabLst>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CF5A38A-9754-4C4A-A8D6-9A41CCFDD8C2}" type="slidenum">
              <a:rPr lang="en-US"/>
              <a:pPr/>
              <a:t>14</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54277"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Chapter  3, titled Army Training Management, discusses the Army’s model for training management, </a:t>
            </a:r>
            <a:r>
              <a:rPr lang="en-US" sz="1200" b="1" kern="1200" baseline="0" dirty="0" smtClean="0">
                <a:solidFill>
                  <a:schemeClr val="tx1"/>
                </a:solidFill>
                <a:latin typeface="+mn-lt"/>
                <a:ea typeface="+mn-ea"/>
                <a:cs typeface="+mn-cs"/>
              </a:rPr>
              <a:t>The Army Training Management Model,</a:t>
            </a:r>
            <a:r>
              <a:rPr lang="en-US" sz="1200" kern="1200" baseline="0" dirty="0" smtClean="0">
                <a:solidFill>
                  <a:schemeClr val="tx1"/>
                </a:solidFill>
                <a:latin typeface="+mn-lt"/>
                <a:ea typeface="+mn-ea"/>
                <a:cs typeface="+mn-cs"/>
              </a:rPr>
              <a:t> which is derived from the operations process. It explains planning, preparation, execution, and assessment of training.</a:t>
            </a:r>
          </a:p>
          <a:p>
            <a:endParaRPr lang="en-US" sz="120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dirty="0" smtClean="0"/>
              <a:t>Ask the students:  What is the Army training management?</a:t>
            </a:r>
            <a:r>
              <a:rPr lang="en-US" sz="1200" i="0" dirty="0" smtClean="0"/>
              <a:t> The process used by Army leaders to identify training requirements and subsequently plan, prepare, execute, and assess training. Army training management provides a systematic way of managing time and resources and of meeting training objectives through purposeful training activities.</a:t>
            </a:r>
          </a:p>
          <a:p>
            <a:endParaRPr lang="en-US" sz="1200" kern="1200" baseline="0" dirty="0" smtClean="0">
              <a:solidFill>
                <a:schemeClr val="tx1"/>
              </a:solidFill>
              <a:latin typeface="+mn-lt"/>
              <a:ea typeface="+mn-ea"/>
              <a:cs typeface="+mn-cs"/>
            </a:endParaRPr>
          </a:p>
          <a:p>
            <a:r>
              <a:rPr lang="en-US" sz="1100" dirty="0" smtClean="0"/>
              <a:t>The foundation of Army training is the Army training management model highlighted by the red box around it on the right hand side of the slide. This model provides the framework commanders use to achieve proficiency during training in their unit’s mission-essential tasks. The training management model was changed in the 2008 version of FM 7-0 to mirror the Army’s Operations Process described in FM 3-0 of </a:t>
            </a:r>
            <a:r>
              <a:rPr lang="en-US" sz="1100" u="sng" dirty="0" smtClean="0"/>
              <a:t>plan, prepare, and execute with continuous assessment</a:t>
            </a:r>
            <a:r>
              <a:rPr lang="en-US" sz="1100" dirty="0" smtClean="0"/>
              <a:t>.  However, there are two primary differences between the two: First, while Mission Command drives the operations process, </a:t>
            </a:r>
            <a:r>
              <a:rPr lang="en-US" sz="1100" u="sng" dirty="0" smtClean="0"/>
              <a:t>the METL drives training management (note METL in the middle of the model)</a:t>
            </a:r>
            <a:r>
              <a:rPr lang="en-US" sz="1100" dirty="0" smtClean="0"/>
              <a:t>. And second, the training management model includes bottom-up feedback to support the commanders’ assessments. While each of the model’s activities is important, successful training largely results from thorough preparation.</a:t>
            </a:r>
          </a:p>
          <a:p>
            <a:r>
              <a:rPr lang="en-US" sz="1100" b="1" dirty="0" smtClean="0"/>
              <a:t> </a:t>
            </a:r>
            <a:endParaRPr lang="en-US" sz="11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10240103-936D-4D0F-9EF8-C0149E154B9A}" type="slidenum">
              <a:rPr lang="en-US"/>
              <a:pPr/>
              <a:t>15</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59397"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dirty="0" smtClean="0"/>
              <a:t>The </a:t>
            </a:r>
            <a:r>
              <a:rPr lang="en-US" dirty="0" smtClean="0"/>
              <a:t>foundation of Army training is the Army training management model highlighted by the red box around it on the right hand side of the slide. (See figure 4-5, FM 7-0) This model provides the framework commanders use to achieve proficiency during training in their unit’s mission-essential tasks. The training management model was changed to mirror the operations process described in FM 3-0 of plan, prepare, and execute with continuous assessment.  However, there are two primary differences between the two: First, while battle command drives the operations process, the METL drives training management. And second, the training management model includes bottom-up feedback to support commanders’ assessments. While each of the model’s activities is important, successful training largely results from thorough preparation.</a:t>
            </a:r>
          </a:p>
          <a:p>
            <a:endParaRPr lang="en-US" dirty="0" smtClean="0"/>
          </a:p>
          <a:p>
            <a:pPr>
              <a:buFont typeface="Arial" pitchFamily="34" charset="0"/>
              <a:buChar char="•"/>
            </a:pPr>
            <a:r>
              <a:rPr lang="en-US" dirty="0" smtClean="0"/>
              <a:t>  Conducting training to standard begins with planning. Units develop training plans that enable them to attain proficiency in the mission-essential tasks needed to conduct full spectrum operations under conditions in likely operational environments. Commanders determine a training strategy for the unit and prepare training plans. Developing these plans involves identifying and scheduling training events, allocating time and resources, and coordinating installation support. Commanders perform long-range, short-range, and near-term planning. They present a training briefing to their higher commander to obtain approval of their long- and short-range plans. Commanders also request approval of the commander-selected collective tasks that support the METL during this briefing.</a:t>
            </a:r>
          </a:p>
          <a:p>
            <a:endParaRPr lang="en-US" dirty="0" smtClean="0"/>
          </a:p>
          <a:p>
            <a:endParaRPr lang="en-US" i="1" dirty="0" smtClean="0"/>
          </a:p>
          <a:p>
            <a:endParaRPr lang="en-US" dirty="0" smtClean="0"/>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F69C9380-E89C-4DA5-B236-B0A4557A8976}" type="slidenum">
              <a:rPr lang="en-US"/>
              <a:pPr/>
              <a:t>16</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latin typeface="Arial" pitchFamily="34" charset="0"/>
                <a:cs typeface="Arial" pitchFamily="34" charset="0"/>
              </a:rPr>
              <a:t>Training management is the process used by Army leaders to identify training requirements and to subsequently plan, prepare, execute, and assess training.</a:t>
            </a:r>
          </a:p>
          <a:p>
            <a:endParaRPr lang="en-US" dirty="0" smtClean="0"/>
          </a:p>
          <a:p>
            <a:r>
              <a:rPr lang="en-US" dirty="0" smtClean="0"/>
              <a:t>Conducting </a:t>
            </a:r>
            <a:r>
              <a:rPr lang="en-US" dirty="0" smtClean="0"/>
              <a:t>training to standard begins with planning. Units develop training plans that enable them to attain proficiency in the mission-essential tasks needed to conduct full spectrum operations under conditions in likely operational environments. Commanders determine a training strategy for the unit and prepare training plans. Developing these plans involves identifying and scheduling training events, allocating time and resources, and coordinating installation support. Commanders perform long-range, short-range, and near-term planning. They present a training briefing to their higher commander to obtain approval of their long- and short-range plans. Commanders also request approval of the commander-selected collective tasks that support the METL during this briefing.</a:t>
            </a:r>
          </a:p>
          <a:p>
            <a:endParaRPr lang="en-US" dirty="0" smtClean="0"/>
          </a:p>
          <a:p>
            <a:endParaRPr lang="en-US" i="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Training Management Process Wheel. Developed at</a:t>
            </a:r>
            <a:r>
              <a:rPr lang="en-US" sz="1200" kern="1200" baseline="0" dirty="0" smtClean="0">
                <a:solidFill>
                  <a:schemeClr val="tx1"/>
                </a:solidFill>
                <a:latin typeface="+mn-lt"/>
                <a:ea typeface="+mn-ea"/>
                <a:cs typeface="+mn-cs"/>
              </a:rPr>
              <a:t> CTD/</a:t>
            </a:r>
            <a:r>
              <a:rPr lang="en-US" sz="1200" kern="1200" dirty="0" smtClean="0">
                <a:solidFill>
                  <a:schemeClr val="tx1"/>
                </a:solidFill>
                <a:latin typeface="+mn-lt"/>
                <a:ea typeface="+mn-ea"/>
                <a:cs typeface="+mn-cs"/>
              </a:rPr>
              <a:t>CAC-T the wheel offers a way to graphically depict</a:t>
            </a:r>
            <a:r>
              <a:rPr lang="en-US" sz="1200" kern="1200" baseline="0" dirty="0" smtClean="0">
                <a:solidFill>
                  <a:schemeClr val="tx1"/>
                </a:solidFill>
                <a:latin typeface="+mn-lt"/>
                <a:ea typeface="+mn-ea"/>
                <a:cs typeface="+mn-cs"/>
              </a:rPr>
              <a:t> some of the major activities and steps involved in the training management process.</a:t>
            </a:r>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3CF5A38A-9754-4C4A-A8D6-9A41CCFDD8C2}" type="slidenum">
              <a:rPr lang="en-US"/>
              <a:pPr/>
              <a:t>18</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54277"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Chapter  3, titled Army Training Management, discusses the Army’s model for training management, </a:t>
            </a:r>
            <a:r>
              <a:rPr lang="en-US" sz="1200" b="1" kern="1200" baseline="0" dirty="0" smtClean="0">
                <a:solidFill>
                  <a:schemeClr val="tx1"/>
                </a:solidFill>
                <a:latin typeface="+mn-lt"/>
                <a:ea typeface="+mn-ea"/>
                <a:cs typeface="+mn-cs"/>
              </a:rPr>
              <a:t>The Army Training Management Model,</a:t>
            </a:r>
            <a:r>
              <a:rPr lang="en-US" sz="1200" kern="1200" baseline="0" dirty="0" smtClean="0">
                <a:solidFill>
                  <a:schemeClr val="tx1"/>
                </a:solidFill>
                <a:latin typeface="+mn-lt"/>
                <a:ea typeface="+mn-ea"/>
                <a:cs typeface="+mn-cs"/>
              </a:rPr>
              <a:t> which is derived from the operations process. It explains planning, preparation, execution, and assessment of training.</a:t>
            </a:r>
          </a:p>
          <a:p>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dirty="0" smtClean="0"/>
              <a:t>What </a:t>
            </a:r>
            <a:r>
              <a:rPr lang="en-US" sz="1200" b="1" i="0" dirty="0" smtClean="0"/>
              <a:t>is the Army training management?</a:t>
            </a:r>
            <a:r>
              <a:rPr lang="en-US" sz="1200" i="0" dirty="0" smtClean="0"/>
              <a:t> The process used by Army leaders to identify training requirements and subsequently plan, prepare, execute, and assess training. Army training management provides a systematic way of managing time and resources and of meeting training objectives through purposeful training activities.</a:t>
            </a:r>
          </a:p>
          <a:p>
            <a:endParaRPr lang="en-US" sz="1200" kern="1200" baseline="0" dirty="0" smtClean="0">
              <a:solidFill>
                <a:schemeClr val="tx1"/>
              </a:solidFill>
              <a:latin typeface="+mn-lt"/>
              <a:ea typeface="+mn-ea"/>
              <a:cs typeface="+mn-cs"/>
            </a:endParaRPr>
          </a:p>
          <a:p>
            <a:r>
              <a:rPr lang="en-US" sz="1100" dirty="0" smtClean="0"/>
              <a:t>The foundation of Army training is the Army training management model highlighted by the red box around it on the right hand side of the slide. This model provides the framework commanders use to achieve proficiency during training in their unit’s mission-essential tasks. The training management model was changed in the 2008 version of FM 7-0 to mirror the Army’s Operations Process described in FM 3-0 of </a:t>
            </a:r>
            <a:r>
              <a:rPr lang="en-US" sz="1100" u="sng" dirty="0" smtClean="0"/>
              <a:t>plan, prepare, and execute with continuous assessment</a:t>
            </a:r>
            <a:r>
              <a:rPr lang="en-US" sz="1100" dirty="0" smtClean="0"/>
              <a:t>.  However, there are two primary differences between the two: First, while Mission Command drives the operations process, </a:t>
            </a:r>
            <a:r>
              <a:rPr lang="en-US" sz="1100" u="sng" dirty="0" smtClean="0"/>
              <a:t>the METL drives training management (note METL in the middle of the model)</a:t>
            </a:r>
            <a:r>
              <a:rPr lang="en-US" sz="1100" dirty="0" smtClean="0"/>
              <a:t>. And second, the training management model includes bottom-up feedback to support the commanders’ assessments. While each of the model’s activities is important, successful training largely results from thorough preparation.</a:t>
            </a:r>
          </a:p>
          <a:p>
            <a:r>
              <a:rPr lang="en-US" sz="1100" b="1" dirty="0" smtClean="0"/>
              <a:t> </a:t>
            </a:r>
            <a:endParaRPr lang="en-US" sz="1100" dirty="0" smtClean="0"/>
          </a:p>
          <a:p>
            <a:r>
              <a:rPr lang="en-US" sz="1100" b="1" i="0" dirty="0" smtClean="0"/>
              <a:t>What </a:t>
            </a:r>
            <a:r>
              <a:rPr lang="en-US" sz="1100" b="1" i="0" dirty="0" smtClean="0"/>
              <a:t>impact has the ARFORGEN had on training?  </a:t>
            </a:r>
            <a:r>
              <a:rPr lang="en-US" sz="1100" i="0" dirty="0" smtClean="0"/>
              <a:t>The Army prepares and provides campaign capable, expeditionary forces through ARFORGEN. ARFORGEN applies to Regular Army and Reserve Component (Army National Guard and U.S. Army Reserve) units. It is a process that progressively builds unit readiness over time during predictable periods of availability to provide trained, ready, and cohesive units prepared for operational deployments. ARFORGEN takes each unit through a three-phased readiness cycle: reset, train/ready, and available. Both the generating force and the operational Army participate in and respond to ARFORGEN. The generating force supports operational Army training. Operational Army commanders develop plans for training mission-essential tasks. Commanders prioritize resource allocation based on the following factors: time available, training time required, resource availability, and the directed mission. The generating force adjusts level of support to meet operational Army requirements.</a:t>
            </a:r>
          </a:p>
          <a:p>
            <a:endParaRPr lang="en-US" sz="110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Under ARFORGEN the way the modular force trains and deploys is different than in the past. In the past, Divisions usually could expect to deploy with only their assigned units. Today, units can come from anywhere. The manual clarifies that a commander having ADCON of a unit is responsible for the training and readiness of it until it is assigned or attached upon deployment (wheels up) to a force package. Until then, Expeditionary Force Package commanders can influence the training of the units that will deploy with them through the process of collaboration. </a:t>
            </a:r>
          </a:p>
          <a:p>
            <a:endParaRPr lang="en-US" sz="1100" dirty="0" smtClean="0"/>
          </a:p>
          <a:p>
            <a:pPr eaLnBrk="1" hangingPunct="1">
              <a:lnSpc>
                <a:spcPct val="90000"/>
              </a:lnSpc>
              <a:spcBef>
                <a:spcPct val="0"/>
              </a:spcBef>
            </a:pPr>
            <a:endParaRPr lang="en-US" sz="1100" dirty="0" smtClean="0"/>
          </a:p>
          <a:p>
            <a:endParaRPr lang="en-US" sz="11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5FAD11ED-C706-4732-B0C6-E14350067A35}" type="slidenum">
              <a:rPr lang="en-US"/>
              <a:pPr/>
              <a:t>19</a:t>
            </a:fld>
            <a:endParaRPr lang="en-US"/>
          </a:p>
        </p:txBody>
      </p:sp>
      <p:sp>
        <p:nvSpPr>
          <p:cNvPr id="56323" name="Rectangle 2"/>
          <p:cNvSpPr>
            <a:spLocks noGrp="1" noRot="1" noChangeAspect="1" noChangeArrowheads="1" noTextEdit="1"/>
          </p:cNvSpPr>
          <p:nvPr>
            <p:ph type="sldImg"/>
          </p:nvPr>
        </p:nvSpPr>
        <p:spPr bwMode="auto">
          <a:xfrm>
            <a:off x="1150938" y="687388"/>
            <a:ext cx="4572000" cy="3429000"/>
          </a:xfrm>
          <a:noFill/>
          <a:ln>
            <a:solidFill>
              <a:srgbClr val="000000"/>
            </a:solidFill>
            <a:miter lim="800000"/>
            <a:headEnd/>
            <a:tailEnd/>
          </a:ln>
        </p:spPr>
      </p:sp>
      <p:sp>
        <p:nvSpPr>
          <p:cNvPr id="56324" name="Rectangle 3"/>
          <p:cNvSpPr>
            <a:spLocks noGrp="1" noChangeArrowheads="1"/>
          </p:cNvSpPr>
          <p:nvPr>
            <p:ph type="body" idx="1"/>
          </p:nvPr>
        </p:nvSpPr>
        <p:spPr bwMode="auto">
          <a:xfrm>
            <a:off x="606425" y="4235450"/>
            <a:ext cx="5722938" cy="4638675"/>
          </a:xfrm>
          <a:noFill/>
        </p:spPr>
        <p:txBody>
          <a:bodyPr wrap="square" numCol="1" anchor="t" anchorCtr="0" compatLnSpc="1">
            <a:prstTxWarp prst="textNoShape">
              <a:avLst/>
            </a:prstTxWarp>
            <a:normAutofit fontScale="70000" lnSpcReduction="20000"/>
          </a:bodyPr>
          <a:lstStyle/>
          <a:p>
            <a:pPr eaLnBrk="1" hangingPunct="1"/>
            <a:r>
              <a:rPr lang="en-US" dirty="0" smtClean="0"/>
              <a:t>Realize implementation of the ARFORGEN model, as designed, is still in its early stages.</a:t>
            </a:r>
          </a:p>
          <a:p>
            <a:pPr eaLnBrk="1" hangingPunct="1"/>
            <a:endParaRPr lang="en-US" dirty="0" smtClean="0"/>
          </a:p>
          <a:p>
            <a:r>
              <a:rPr lang="en-US" sz="1200" kern="1200" baseline="0" dirty="0" smtClean="0">
                <a:solidFill>
                  <a:schemeClr val="tx1"/>
                </a:solidFill>
                <a:latin typeface="+mn-lt"/>
                <a:ea typeface="+mn-ea"/>
                <a:cs typeface="+mn-cs"/>
              </a:rPr>
              <a:t>Units in ARFORGEN develop long-range training plans that focus on established readiness aim points such as manning, equipping, and training levels. For ARFORGEN units, the long-range plan covers the period leading up to at least one readiness aim point. DA develops aim points and promulgates them through regulation and policy. However, higher and subordinate commanders collaboratively determine the time line for the subordinate’s long-range plan.</a:t>
            </a:r>
            <a:endParaRPr lang="en-US" dirty="0" smtClean="0"/>
          </a:p>
          <a:p>
            <a:pPr eaLnBrk="1" hangingPunct="1"/>
            <a:endParaRPr lang="en-US" dirty="0" smtClean="0"/>
          </a:p>
          <a:p>
            <a:pPr eaLnBrk="1" hangingPunct="1"/>
            <a:r>
              <a:rPr lang="en-US" dirty="0" smtClean="0"/>
              <a:t>The process progressively builds unit readiness over time during predictable periods of availability to provide trained, ready, and cohesive units prepared for operational deployments.</a:t>
            </a:r>
          </a:p>
          <a:p>
            <a:pPr eaLnBrk="1" hangingPunct="1"/>
            <a:r>
              <a:rPr lang="en-US" dirty="0" smtClean="0"/>
              <a:t> Reset (Phase)</a:t>
            </a:r>
            <a:r>
              <a:rPr lang="en-US" baseline="0" dirty="0" smtClean="0"/>
              <a:t> Force </a:t>
            </a:r>
            <a:r>
              <a:rPr lang="en-US" dirty="0" smtClean="0"/>
              <a:t>Pool: Units enter this phase when they redeploy from long-term operations or complete their planned deployment window in the available force pool.</a:t>
            </a:r>
          </a:p>
          <a:p>
            <a:pPr eaLnBrk="1" hangingPunct="1"/>
            <a:r>
              <a:rPr lang="en-US" dirty="0" smtClean="0"/>
              <a:t> Train/Ready (Phase)</a:t>
            </a:r>
            <a:r>
              <a:rPr lang="en-US" baseline="0" dirty="0" smtClean="0"/>
              <a:t> Force </a:t>
            </a:r>
            <a:r>
              <a:rPr lang="en-US" dirty="0" smtClean="0"/>
              <a:t>Pool: Units move to this phase when they are prepared to conduct higher level collective training and prepare for deployment. </a:t>
            </a:r>
          </a:p>
          <a:p>
            <a:pPr eaLnBrk="1" hangingPunct="1"/>
            <a:r>
              <a:rPr lang="en-US" dirty="0" smtClean="0"/>
              <a:t> Available (Phase)</a:t>
            </a:r>
            <a:r>
              <a:rPr lang="en-US" baseline="0" dirty="0" smtClean="0"/>
              <a:t> Force </a:t>
            </a:r>
            <a:r>
              <a:rPr lang="en-US" dirty="0" smtClean="0"/>
              <a:t>Pool: Forces and headquarters deploying to an ongoing operation or available for immediate alert and deployment to a contingency are in this phase.</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32FAC9E6-B1B2-4967-9AC9-D4FE6DD360E5}" type="slidenum">
              <a:rPr lang="en-US"/>
              <a:pPr/>
              <a:t>20</a:t>
            </a:fld>
            <a:endParaRPr lang="en-US"/>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99CD255-FA8D-41D7-ABAB-31268696D5BF}" type="slidenum">
              <a:rPr lang="en-US" sz="1200"/>
              <a:pPr algn="r"/>
              <a:t>20</a:t>
            </a:fld>
            <a:endParaRPr lang="en-US" sz="1200"/>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5" name="Rectangle 3"/>
          <p:cNvSpPr>
            <a:spLocks noGrp="1" noChangeArrowheads="1"/>
          </p:cNvSpPr>
          <p:nvPr>
            <p:ph type="body" idx="1"/>
          </p:nvPr>
        </p:nvSpPr>
        <p:spPr bwMode="auto">
          <a:xfrm>
            <a:off x="228600" y="4191000"/>
            <a:ext cx="6400800" cy="4724400"/>
          </a:xfrm>
          <a:noFill/>
        </p:spPr>
        <p:txBody>
          <a:bodyPr wrap="square" numCol="1" anchor="t" anchorCtr="0" compatLnSpc="1">
            <a:prstTxWarp prst="textNoShape">
              <a:avLst/>
            </a:prstTxWarp>
          </a:bodyPr>
          <a:lstStyle/>
          <a:p>
            <a:r>
              <a:rPr lang="en-US" dirty="0" smtClean="0"/>
              <a:t> </a:t>
            </a:r>
            <a:r>
              <a:rPr lang="en-US" sz="1200" b="1" i="1" kern="1200" baseline="0" dirty="0" smtClean="0">
                <a:solidFill>
                  <a:schemeClr val="tx1"/>
                </a:solidFill>
                <a:latin typeface="+mn-lt"/>
                <a:ea typeface="+mn-ea"/>
                <a:cs typeface="+mn-cs"/>
              </a:rPr>
              <a:t>Planning, the first step in the Army Training Management Model</a:t>
            </a:r>
            <a:r>
              <a:rPr lang="en-US" sz="1200" kern="1200" baseline="0" dirty="0" smtClean="0">
                <a:solidFill>
                  <a:schemeClr val="tx1"/>
                </a:solidFill>
                <a:latin typeface="+mn-lt"/>
                <a:ea typeface="+mn-ea"/>
                <a:cs typeface="+mn-cs"/>
              </a:rPr>
              <a:t>, is the process whereby the staff translates the commander’s vision of full spectrum operations METL proficiency into training events.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Conducting training to standard begins with planning. Units develop training plans that enable them to attain proficiency in the mission-essential tasks needed to conduct full spectrum operations under conditions in likely operational environments. Commanders determine a training strategy for the unit and prepare training plans. Developing these plans involves identifying and scheduling training events, allocating time and resources, and coordinating installation support. Commanders perform long-range and short-range planning. They present a training briefing to their higher commander to obtain approval of their long- and short-range plans. Commanders also request final approval of the commander-selected collective tasks that support the METL agreed upon during the Commander’s Dialogue during this briefing</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The commander identifies the required level of full spectrum operations METL proficiency and allocates necessary resources. (See Field Manual (FM) 5-0 for a thorough discussion of planning.)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Training is formally planned at company level and above. Platoons and squads do informal planning to ensure they can execute the long-range training plan.</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a:t>
            </a:r>
            <a:r>
              <a:rPr lang="en-US" sz="1200" dirty="0" smtClean="0"/>
              <a:t>Leads to identification of collective and individual tasks to train</a:t>
            </a:r>
          </a:p>
          <a:p>
            <a:pPr>
              <a:buFont typeface="Arial" pitchFamily="34" charset="0"/>
              <a:buChar char="•"/>
            </a:pPr>
            <a:endParaRPr lang="en-US" sz="1200" dirty="0" smtClean="0"/>
          </a:p>
          <a:p>
            <a:pPr>
              <a:buFont typeface="Arial" pitchFamily="34" charset="0"/>
              <a:buChar char="•"/>
            </a:pPr>
            <a:r>
              <a:rPr lang="en-US" sz="1200" baseline="0" dirty="0" smtClean="0"/>
              <a:t> </a:t>
            </a:r>
            <a:r>
              <a:rPr lang="en-US" sz="1200" dirty="0" smtClean="0"/>
              <a:t>Results in collaboration between commander’s and units</a:t>
            </a:r>
          </a:p>
          <a:p>
            <a:pPr>
              <a:buFont typeface="Arial" pitchFamily="34" charset="0"/>
              <a:buChar char="•"/>
            </a:pPr>
            <a:endParaRPr lang="en-US" sz="1200" dirty="0" smtClean="0"/>
          </a:p>
          <a:p>
            <a:pPr>
              <a:buFont typeface="Arial" pitchFamily="34" charset="0"/>
              <a:buChar char="•"/>
            </a:pPr>
            <a:r>
              <a:rPr lang="en-US" sz="1200" baseline="0" dirty="0" smtClean="0"/>
              <a:t> </a:t>
            </a:r>
            <a:r>
              <a:rPr lang="en-US" sz="1200" dirty="0" smtClean="0"/>
              <a:t>Leads to Commander’s Dialogue</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Training plans link the collective tasks to train and the assessment of proficiency in those tasks to the training events needed to achieve the commander’s visualized end state.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The long-range training plan describes the linkage.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Plans remain flexible as effective leaders expect and anticipate change. They adapt their plans to accommodate changes and mitigate turbulence.</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Commanders use short-range planning and orders to adapt to changes in the long-range plan.</a:t>
            </a:r>
            <a:endParaRPr lang="en-US" sz="7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C694CF6B-3051-4C93-B796-DEAF0D6FC8BD}" type="slidenum">
              <a:rPr lang="en-US"/>
              <a:pPr/>
              <a:t>21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u="sng" dirty="0" smtClean="0"/>
              <a:t>Maintain a Consistent Mission Focus</a:t>
            </a:r>
            <a:r>
              <a:rPr lang="en-US" b="1" dirty="0" smtClean="0"/>
              <a:t>.</a:t>
            </a:r>
            <a:r>
              <a:rPr lang="en-US" dirty="0" smtClean="0"/>
              <a:t>  Each headquarters involves its subordinate headquarters when developing training plans. Based on the higher headquarters’ plans, subordinate commanders prepare plans with a consistent mission focus.</a:t>
            </a:r>
          </a:p>
          <a:p>
            <a:r>
              <a:rPr lang="en-US" dirty="0" smtClean="0"/>
              <a:t> </a:t>
            </a:r>
          </a:p>
          <a:p>
            <a:r>
              <a:rPr lang="en-US" u="sng" dirty="0" smtClean="0"/>
              <a:t>Coordinate with Habitually Task-Organized Supporting Organizations</a:t>
            </a:r>
            <a:r>
              <a:rPr lang="en-US" dirty="0" smtClean="0"/>
              <a:t>.  Commanders of BCTs and battalion task forces plan for coordinated combined arms’ training that includes</a:t>
            </a:r>
            <a:r>
              <a:rPr lang="en-US" u="sng" dirty="0" smtClean="0"/>
              <a:t> </a:t>
            </a:r>
            <a:r>
              <a:rPr lang="en-US" dirty="0" smtClean="0"/>
              <a:t>their habitually supporting organizations. Commanders of other units deploying with BCTs actively</a:t>
            </a:r>
            <a:r>
              <a:rPr lang="en-US" u="sng" dirty="0" smtClean="0"/>
              <a:t> </a:t>
            </a:r>
            <a:r>
              <a:rPr lang="en-US" dirty="0" smtClean="0"/>
              <a:t>participate in developing their supported unit’s training plans and develop complementary training plans.</a:t>
            </a:r>
            <a:r>
              <a:rPr lang="en-US" u="sng" dirty="0" smtClean="0"/>
              <a:t> </a:t>
            </a:r>
            <a:r>
              <a:rPr lang="en-US" dirty="0" smtClean="0"/>
              <a:t>Commanders at all echelons require subordinates to integrate their training plans and monitor coordination</a:t>
            </a:r>
            <a:r>
              <a:rPr lang="en-US" u="sng" dirty="0" smtClean="0"/>
              <a:t> </a:t>
            </a:r>
            <a:r>
              <a:rPr lang="en-US" dirty="0" smtClean="0"/>
              <a:t>efforts during planning.</a:t>
            </a:r>
          </a:p>
          <a:p>
            <a:r>
              <a:rPr lang="en-US" dirty="0" smtClean="0"/>
              <a:t> </a:t>
            </a:r>
          </a:p>
          <a:p>
            <a:r>
              <a:rPr lang="en-US" u="sng" dirty="0" smtClean="0"/>
              <a:t>Focus on the Correct Time Frame</a:t>
            </a:r>
            <a:r>
              <a:rPr lang="en-US" dirty="0" smtClean="0"/>
              <a:t>.  Long-range training plans in the Regular Army and mobilized Reserve Component units extend out</a:t>
            </a:r>
            <a:r>
              <a:rPr lang="en-US" u="sng" dirty="0" smtClean="0"/>
              <a:t> </a:t>
            </a:r>
            <a:r>
              <a:rPr lang="en-US" dirty="0" smtClean="0"/>
              <a:t>at least one year. They may cover an entire ARFORGEN cycle. Reserve Component long-range plans consider</a:t>
            </a:r>
            <a:r>
              <a:rPr lang="en-US" u="sng" dirty="0" smtClean="0"/>
              <a:t> </a:t>
            </a:r>
            <a:r>
              <a:rPr lang="en-US" dirty="0" smtClean="0"/>
              <a:t>a minimum of two years or an entire ARFORGEN cycle. Short-range training plans in the Regular</a:t>
            </a:r>
            <a:r>
              <a:rPr lang="en-US" u="sng" dirty="0" smtClean="0"/>
              <a:t> </a:t>
            </a:r>
            <a:r>
              <a:rPr lang="en-US" dirty="0" smtClean="0"/>
              <a:t>Army and mobilized Reserve Component units normally focus on an upcoming quarter; however, their focus</a:t>
            </a:r>
            <a:r>
              <a:rPr lang="en-US" u="sng" dirty="0" smtClean="0"/>
              <a:t> </a:t>
            </a:r>
            <a:r>
              <a:rPr lang="en-US" dirty="0" smtClean="0"/>
              <a:t>may be dictated by a particular ARFORGEN cycle. Reserve Component short-range training plans typically</a:t>
            </a:r>
            <a:r>
              <a:rPr lang="en-US" u="sng" dirty="0" smtClean="0"/>
              <a:t> </a:t>
            </a:r>
            <a:r>
              <a:rPr lang="en-US" dirty="0" smtClean="0"/>
              <a:t>use a one-year time frame. Near-term planning for the Regular Army and mobilized Reserve Component</a:t>
            </a:r>
            <a:r>
              <a:rPr lang="en-US" u="sng" dirty="0" smtClean="0"/>
              <a:t> </a:t>
            </a:r>
            <a:r>
              <a:rPr lang="en-US" dirty="0" smtClean="0"/>
              <a:t>units starts six to eight weeks before the execution of training; Reserve Component near-term</a:t>
            </a:r>
            <a:r>
              <a:rPr lang="en-US" u="sng" dirty="0" smtClean="0"/>
              <a:t> </a:t>
            </a:r>
            <a:r>
              <a:rPr lang="en-US" dirty="0" smtClean="0"/>
              <a:t>planning starts approximately four months prior. Time frames are flexible and determined between appropriate</a:t>
            </a:r>
            <a:r>
              <a:rPr lang="en-US" u="sng" dirty="0" smtClean="0"/>
              <a:t> </a:t>
            </a:r>
            <a:r>
              <a:rPr lang="en-US" dirty="0" smtClean="0"/>
              <a:t>commanders.</a:t>
            </a:r>
          </a:p>
          <a:p>
            <a:r>
              <a:rPr lang="en-US" dirty="0" smtClean="0"/>
              <a:t> </a:t>
            </a:r>
          </a:p>
          <a:p>
            <a:r>
              <a:rPr lang="en-US" u="sng" dirty="0" smtClean="0"/>
              <a:t>Focus on Organizational Building Blocks</a:t>
            </a:r>
            <a:r>
              <a:rPr lang="en-US" dirty="0" smtClean="0"/>
              <a:t>.  Organizational building blocks include the following:</a:t>
            </a:r>
          </a:p>
          <a:p>
            <a:r>
              <a:rPr lang="en-US" dirty="0" smtClean="0"/>
              <a:t>Individual and small-unit skills.</a:t>
            </a:r>
          </a:p>
          <a:p>
            <a:r>
              <a:rPr lang="en-US" dirty="0" smtClean="0"/>
              <a:t>Leader development.</a:t>
            </a:r>
          </a:p>
          <a:p>
            <a:r>
              <a:rPr lang="en-US" dirty="0" smtClean="0"/>
              <a:t>Battle rosters.</a:t>
            </a:r>
          </a:p>
          <a:p>
            <a:r>
              <a:rPr lang="en-US" dirty="0" smtClean="0"/>
              <a:t>Staff training.</a:t>
            </a:r>
          </a:p>
          <a:p>
            <a:r>
              <a:rPr lang="en-US" dirty="0" smtClean="0"/>
              <a:t> </a:t>
            </a:r>
          </a:p>
          <a:p>
            <a:r>
              <a:rPr lang="en-US" u="sng" dirty="0" smtClean="0"/>
              <a:t>Focus on the Unit’s Mission-Essential and Supporting Tasks</a:t>
            </a:r>
            <a:r>
              <a:rPr lang="en-US" dirty="0" smtClean="0"/>
              <a:t>.  Effective training plans focus on raising or sustaining unit proficiency on mission-essential tasks.</a:t>
            </a:r>
          </a:p>
          <a:p>
            <a:r>
              <a:rPr lang="en-US" dirty="0" smtClean="0"/>
              <a:t> </a:t>
            </a:r>
          </a:p>
          <a:p>
            <a:r>
              <a:rPr lang="en-US" u="sng" dirty="0" smtClean="0"/>
              <a:t>Incorporate Composite Risk Management into All Training Plans</a:t>
            </a:r>
            <a:r>
              <a:rPr lang="en-US" dirty="0" smtClean="0"/>
              <a:t>.  Commanders train their units to tough standards under the most realistic conditions possible. Applying CRM does not detract from this training goal; rather, it enhances execution of highly effective, realistic training. CRM involves identifying, assessing, and controlling risks arising from operational factors and making decisions that balance risk costs with mission training benefits. (See FM 5-19.) Leaders and subordinates at all echelons use CRM to conserve combat power and resources. Leaders and staffs continuously identify hazards and assess risks. Then they develop and coordinate control measures to mitigate or eliminate hazards. CRM is continuous for each mission or training event. It is incorporated into all training plans and is a continuous part of preparation for training.</a:t>
            </a:r>
          </a:p>
          <a:p>
            <a:r>
              <a:rPr lang="en-US" dirty="0" smtClean="0"/>
              <a:t> </a:t>
            </a:r>
          </a:p>
          <a:p>
            <a:r>
              <a:rPr lang="en-US" u="sng" dirty="0" smtClean="0"/>
              <a:t>Lock In Training Plans</a:t>
            </a:r>
            <a:r>
              <a:rPr lang="en-US" dirty="0" smtClean="0"/>
              <a:t>.  Unplanned or unanticipated changes disrupt training and frustrate subordinates. Planning allows organizations to anticipate and incorporate change in a coordinated manner. Stability and predictability can result from locking in training plans. This stability is crucial to training Reserve Component units, where a disruption or delay in training has a significant impact. For instance, a two-hour delay in the start of training during a weekend assembly represents a 12.5-percent loss in available training time. As much as possible, senior commanders protect subordinate organizations from unnecessary changes. Commanders decide the lock-in period for training plans. Nevertheless, change is a part of any operational environment; good organizations adapt to unavoidable changes.</a:t>
            </a:r>
          </a:p>
          <a:p>
            <a:r>
              <a:rPr lang="en-US" dirty="0" smtClean="0"/>
              <a:t> </a:t>
            </a:r>
          </a:p>
          <a:p>
            <a:r>
              <a:rPr lang="en-US" u="sng" dirty="0" smtClean="0"/>
              <a:t>Make the Most Efficient Use of Resources</a:t>
            </a:r>
            <a:r>
              <a:rPr lang="en-US" dirty="0" smtClean="0"/>
              <a:t>.  Time and other training resources are always limited. When allocating them, commanders give priority to the training that contributes most to achieving and sustaining operational proficiency levels.</a:t>
            </a:r>
          </a:p>
          <a:p>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US" dirty="0">
              <a:latin typeface="Times New Roman" pitchFamily="18" charset="0"/>
              <a:cs typeface="Times New Roman" pitchFamily="18" charset="0"/>
            </a:endParaRPr>
          </a:p>
        </p:txBody>
      </p:sp>
      <p:sp>
        <p:nvSpPr>
          <p:cNvPr id="16388" name="Slide Number Placeholder 3"/>
          <p:cNvSpPr>
            <a:spLocks noGrp="1"/>
          </p:cNvSpPr>
          <p:nvPr>
            <p:ph type="sldNum" sz="quarter" idx="5"/>
          </p:nvPr>
        </p:nvSpPr>
        <p:spPr>
          <a:noFill/>
        </p:spPr>
        <p:txBody>
          <a:bodyPr/>
          <a:lstStyle/>
          <a:p>
            <a:fld id="{E986F867-F4D2-496D-BBC5-8F1801BC89ED}" type="slidenum">
              <a:rPr lang="en-US" smtClean="0">
                <a:solidFill>
                  <a:prstClr val="black"/>
                </a:solidFill>
              </a:rPr>
              <a:pPr/>
              <a:t>2</a:t>
            </a:fld>
            <a:endParaRPr lang="en-US"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68FF9D45-13EB-465A-9902-BD1FB7CF5611}" type="slidenum">
              <a:rPr lang="en-US"/>
              <a:pPr/>
              <a:t>22</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57349"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dirty="0" smtClean="0"/>
              <a:t>Effective 1 January 2010, non-deployed commanders, in dialogue with their superior commander, will determine the FSO METL supporting tasks and the operational environment on </a:t>
            </a:r>
            <a:r>
              <a:rPr lang="en-US" dirty="0" err="1" smtClean="0"/>
              <a:t>wrlich</a:t>
            </a:r>
            <a:r>
              <a:rPr lang="en-US" dirty="0" smtClean="0"/>
              <a:t> they will train in their ARFORGEN cycle. The intent is to focus on a few key tasks. </a:t>
            </a:r>
          </a:p>
          <a:p>
            <a:r>
              <a:rPr lang="en-US" dirty="0" smtClean="0"/>
              <a:t>-Commanders with 18 months or less of dwell (RC 36 months) should focus their training and report their readiness for full spectrum operations in their deployed mission environment. </a:t>
            </a:r>
          </a:p>
          <a:p>
            <a:r>
              <a:rPr lang="en-US" dirty="0" smtClean="0"/>
              <a:t>-Commanders with more than 18 months of dwell will be assigned an operational environment for training and reporting their full spectrum readiness by the ASCC Commander until 9 months prior to deployment when ,the deployed mission environment will become the basis for training and readiness reporting. </a:t>
            </a:r>
          </a:p>
          <a:p>
            <a:r>
              <a:rPr lang="en-US" dirty="0" smtClean="0"/>
              <a:t>This guidance is intended to be broad and not restrictive, and it is not intended to limit the commander's discretion or ability to train on anything he or she sees fit. </a:t>
            </a:r>
            <a:endParaRPr lang="en-US" b="1" i="1" dirty="0" smtClean="0"/>
          </a:p>
          <a:p>
            <a:endParaRPr lang="en-US" b="1" i="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rgbClr val="0000FF"/>
                </a:solidFill>
                <a:cs typeface="Arial" pitchFamily="34" charset="0"/>
              </a:rPr>
              <a:t>Joint METL (JMETL): </a:t>
            </a:r>
            <a:r>
              <a:rPr lang="en-US" sz="1400" b="1" dirty="0" smtClean="0">
                <a:cs typeface="Arial" pitchFamily="34" charset="0"/>
              </a:rPr>
              <a:t>A list of tasks that a joint force must be able to perform to accomplish a mission and are described using the common language of the </a:t>
            </a:r>
            <a:r>
              <a:rPr lang="en-US" sz="1400" b="1" i="1" dirty="0" smtClean="0">
                <a:cs typeface="Arial" pitchFamily="34" charset="0"/>
              </a:rPr>
              <a:t>Universal Joint Task List (CJCSM 3500.04E).</a:t>
            </a:r>
          </a:p>
          <a:p>
            <a:endParaRPr lang="en-US" b="1" i="1" dirty="0" smtClean="0"/>
          </a:p>
          <a:p>
            <a:r>
              <a:rPr lang="en-US" i="1" dirty="0" smtClean="0"/>
              <a:t>Note </a:t>
            </a:r>
            <a:r>
              <a:rPr lang="en-US" i="1" dirty="0" smtClean="0"/>
              <a:t>that </a:t>
            </a:r>
            <a:r>
              <a:rPr lang="en-US" b="1" i="1" dirty="0" smtClean="0"/>
              <a:t>the CSA</a:t>
            </a:r>
            <a:r>
              <a:rPr lang="en-US" i="1" dirty="0" smtClean="0"/>
              <a:t> Army Training and Leader Development Guidance, FY10-11, </a:t>
            </a:r>
            <a:r>
              <a:rPr lang="en-US" i="1" dirty="0" err="1" smtClean="0"/>
              <a:t>dtd</a:t>
            </a:r>
            <a:r>
              <a:rPr lang="en-US" i="1" dirty="0" smtClean="0"/>
              <a:t> 31 Jul 09, </a:t>
            </a:r>
            <a:r>
              <a:rPr lang="en-US" b="1" i="1" u="sng" dirty="0" smtClean="0"/>
              <a:t>eliminated the distinction between CMETL and DMETL</a:t>
            </a:r>
            <a:r>
              <a:rPr lang="en-US" i="1" dirty="0" smtClean="0"/>
              <a:t>.  Units now simply have one METL focused on conducting full spectrum operations and adjust that METL overtime based on their training assessment or if assigned a mission.</a:t>
            </a:r>
          </a:p>
          <a:p>
            <a:endParaRPr lang="en-US" i="1" dirty="0" smtClean="0"/>
          </a:p>
          <a:p>
            <a:r>
              <a:rPr lang="en-US" dirty="0" smtClean="0"/>
              <a:t>METL also serves as a unifying focus for subordinates and higher units as well.  Training the right tasks or METL is extremely important to a unit.  It’s the focus of their training and prepares the unit and its Soldiers for wartime missions.  There is always too much to be prepared for.  Taking the time to analyze all inputs and narrow it down to the essential focus puts the unit on the path to success.</a:t>
            </a:r>
          </a:p>
          <a:p>
            <a:endParaRPr lang="en-US" dirty="0" smtClean="0"/>
          </a:p>
          <a:p>
            <a:r>
              <a:rPr lang="en-US" dirty="0" smtClean="0"/>
              <a:t> </a:t>
            </a:r>
          </a:p>
          <a:p>
            <a:r>
              <a:rPr lang="en-US" dirty="0" smtClean="0"/>
              <a:t>All METL must be approved by higher.  This ensures ‘buy in’ from your commander on your focus and forms the basis of a contract</a:t>
            </a:r>
          </a:p>
          <a:p>
            <a:r>
              <a:rPr lang="en-US" dirty="0" smtClean="0"/>
              <a:t> </a:t>
            </a:r>
          </a:p>
          <a:p>
            <a:r>
              <a:rPr lang="en-US" dirty="0" smtClean="0"/>
              <a:t>All METL must be nested.  Training, whether it is leader, individual, or collective, must be cross-walked to the unit METL.    Non-deployed commanders, in dialogue with their superior commander, will determine the FSO METL supporting tasks and the operational environment on which they will train in their ARFORGEN cycle. The intent is to focus on a few key tasks. </a:t>
            </a:r>
          </a:p>
          <a:p>
            <a:r>
              <a:rPr lang="en-US" dirty="0" smtClean="0"/>
              <a:t> </a:t>
            </a:r>
          </a:p>
          <a:p>
            <a:r>
              <a:rPr lang="en-US" b="1" i="0" dirty="0" smtClean="0"/>
              <a:t>What is The Army Training Management Model?</a:t>
            </a:r>
            <a:r>
              <a:rPr lang="en-US" i="0" dirty="0" smtClean="0"/>
              <a:t> The foundation of Army training is the Army training management model which provides the framework commanders use to achieve proficiency during training in their unit’s mission-essential tasks</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30AA13B7-658B-4B4A-A81B-A810156B70ED}" type="slidenum">
              <a:rPr lang="en-US"/>
              <a:pPr/>
              <a:t>23</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58373"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smtClean="0"/>
              <a:t>Effective 1 January 2010, non-deployed commanders, in dialogue with their superior commander, will determine the FSO METl supporting tasks and the operational environment on wrlich they will train in their ARFORGEN cycle. The intent is to focus on a few key tasks. </a:t>
            </a:r>
          </a:p>
          <a:p>
            <a:r>
              <a:rPr lang="en-US" smtClean="0"/>
              <a:t>-Commanders with 18 months or less of dwell (RC 36 months) should focus their training and report their readiness for full spectrum operations in their deployed mission environment. </a:t>
            </a:r>
          </a:p>
          <a:p>
            <a:r>
              <a:rPr lang="en-US" smtClean="0"/>
              <a:t>-Commanders with more than 18 months of dwell will be assigned an operational environment for training and reporting their full spectrum readiness by the ASCC Commander until 9 months prior to deployment when ,the deployed mission environment will become the basis for training and readiness reporting. </a:t>
            </a:r>
          </a:p>
          <a:p>
            <a:r>
              <a:rPr lang="en-US" smtClean="0"/>
              <a:t>This guidance is intended to be broad and not restrictive, and it is not intended to limit the commander's discretion or ability to train on anything he or she sees fit. </a:t>
            </a:r>
            <a:endParaRPr lang="en-US" b="1" i="1" smtClean="0"/>
          </a:p>
          <a:p>
            <a:endParaRPr lang="en-US" b="1" i="1" smtClean="0"/>
          </a:p>
          <a:p>
            <a:r>
              <a:rPr lang="en-US" b="1" i="1" smtClean="0"/>
              <a:t>Instructor note:</a:t>
            </a:r>
            <a:r>
              <a:rPr lang="en-US" i="1" smtClean="0"/>
              <a:t> FM 7-0: 2008, Chapter IV, Army Training Management continued.  Discussion points are highlighted below.   </a:t>
            </a:r>
            <a:endParaRPr lang="en-US" smtClean="0"/>
          </a:p>
          <a:p>
            <a:r>
              <a:rPr lang="en-US" i="1" smtClean="0"/>
              <a:t> </a:t>
            </a:r>
            <a:endParaRPr lang="en-US" smtClean="0"/>
          </a:p>
          <a:p>
            <a:r>
              <a:rPr lang="en-US" i="1" smtClean="0"/>
              <a:t>Note that </a:t>
            </a:r>
            <a:r>
              <a:rPr lang="en-US" b="1" i="1" smtClean="0"/>
              <a:t>the CSA</a:t>
            </a:r>
            <a:r>
              <a:rPr lang="en-US" i="1" smtClean="0"/>
              <a:t> Army Training and Leader Development Guidance, FY10-11, dtd 31 Jul 09, </a:t>
            </a:r>
            <a:r>
              <a:rPr lang="en-US" b="1" i="1" u="sng" smtClean="0"/>
              <a:t>eliminated the distinction between CMETL and DMETL</a:t>
            </a:r>
            <a:r>
              <a:rPr lang="en-US" i="1" smtClean="0"/>
              <a:t>.  Units now simply have one METL focused on conducting full spectrum operations and adjust that METL overtime based on their training assessment or if assigned a mission.</a:t>
            </a:r>
          </a:p>
          <a:p>
            <a:endParaRPr lang="en-US" i="1" smtClean="0"/>
          </a:p>
          <a:p>
            <a:r>
              <a:rPr lang="en-US" smtClean="0"/>
              <a:t>METL also serves as a unifying focus for subordinates and higher units as well.  Training the right tasks or METL is extremely important to a unit.  It’s the focus of their training and prepares the unit and its Soldiers for wartime missions.  There is always too much to be prepared for.  Taking the time to analyze all inputs and narrow it down to the essential focus puts the unit on the path to success.</a:t>
            </a:r>
          </a:p>
          <a:p>
            <a:endParaRPr lang="en-US" smtClean="0"/>
          </a:p>
          <a:p>
            <a:r>
              <a:rPr lang="en-US" smtClean="0"/>
              <a:t> </a:t>
            </a:r>
          </a:p>
          <a:p>
            <a:r>
              <a:rPr lang="en-US" smtClean="0"/>
              <a:t>All METL must be approved by higher.  This ensures ‘buy in’ from your commander on your focus and forms the basis of a contract</a:t>
            </a:r>
          </a:p>
          <a:p>
            <a:r>
              <a:rPr lang="en-US" smtClean="0"/>
              <a:t> </a:t>
            </a:r>
          </a:p>
          <a:p>
            <a:r>
              <a:rPr lang="en-US" smtClean="0"/>
              <a:t>All METL must be nested.  Training, whether it is leader, individual, or collective, must be cross-walked to the unit METL.    Non-deployed commanders, in dialogue with their superior commander, will determine the FSO METL supporting tasks and the operational environment on which they will train in their ARFORGEN cycle. The intent is to focus on a few key tasks. </a:t>
            </a:r>
          </a:p>
          <a:p>
            <a:r>
              <a:rPr lang="en-US" smtClean="0"/>
              <a:t> </a:t>
            </a:r>
          </a:p>
          <a:p>
            <a:r>
              <a:rPr lang="en-US" b="1" smtClean="0"/>
              <a:t>What is The Army Training Management Model?</a:t>
            </a:r>
            <a:r>
              <a:rPr lang="en-US" smtClean="0"/>
              <a:t> </a:t>
            </a:r>
            <a:r>
              <a:rPr lang="en-US" i="1" smtClean="0"/>
              <a:t>The foundation of Army training is the Army training management model which provides the framework commanders use to achieve proficiency during training in their unit’s mission-essential tasks</a:t>
            </a:r>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717" tIns="45359" rIns="90717" bIns="45359" anchor="b"/>
          <a:lstStyle/>
          <a:p>
            <a:pPr algn="r" defTabSz="906648"/>
            <a:fld id="{78A5D571-3122-42BC-9850-1F90EDFC2FFB}" type="slidenum">
              <a:rPr lang="en-US" sz="1200"/>
              <a:pPr algn="r" defTabSz="906648"/>
              <a:t>24</a:t>
            </a:fld>
            <a:endParaRPr lang="en-US" sz="1200" dirty="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7"/>
          <p:cNvSpPr>
            <a:spLocks noGrp="1" noChangeArrowheads="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kern="1200" baseline="0" dirty="0" smtClean="0">
                <a:solidFill>
                  <a:schemeClr val="tx1"/>
                </a:solidFill>
                <a:latin typeface="+mn-lt"/>
                <a:ea typeface="+mn-ea"/>
                <a:cs typeface="+mn-cs"/>
              </a:rPr>
              <a:t>The unit commander and the commander responsible for overseeing training conduct a formal dialog to agree upon expectations for training during ARFORGEN. The commanders’ dialog addresses the results of the unit commander’s mission analysis. Dialogs occur at company level and above. If feasible, the dialog includes the gaining commander if the unit commander is a deployment expeditionary force. For brigades, the dialog includes any units that will be part of the deployment force package.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purpose of the dialog is to review the collective tasks critical to accomplishing the mission, the conditions for training, and the unit commander’s assessment of proficiency in the collective tasks to be trained. The dialog also covers how all units in the force package, regardless of location or component, will be included in the training plan. Commanders discuss how the gaining commander will be involved in training. The dialog allows commanders to agree on—</a:t>
            </a:r>
          </a:p>
          <a:p>
            <a:r>
              <a:rPr lang="en-US" sz="1200" kern="1200" baseline="0" dirty="0" smtClean="0">
                <a:solidFill>
                  <a:schemeClr val="tx1"/>
                </a:solidFill>
                <a:latin typeface="+mn-lt"/>
                <a:ea typeface="+mn-ea"/>
                <a:cs typeface="+mn-cs"/>
              </a:rPr>
              <a:t> Commanders’ assessment of current full spectrum operations METL proficiency level and projected end state proficiency level.</a:t>
            </a:r>
          </a:p>
          <a:p>
            <a:r>
              <a:rPr lang="en-US" sz="1200" kern="1200" baseline="0" dirty="0" smtClean="0">
                <a:solidFill>
                  <a:schemeClr val="tx1"/>
                </a:solidFill>
                <a:latin typeface="+mn-lt"/>
                <a:ea typeface="+mn-ea"/>
                <a:cs typeface="+mn-cs"/>
              </a:rPr>
              <a:t> Collective tasks to be trained that support the unit’s full spectrum operations METL.</a:t>
            </a:r>
          </a:p>
          <a:p>
            <a:r>
              <a:rPr lang="en-US" sz="1200" kern="1200" baseline="0" dirty="0" smtClean="0">
                <a:solidFill>
                  <a:schemeClr val="tx1"/>
                </a:solidFill>
                <a:latin typeface="+mn-lt"/>
                <a:ea typeface="+mn-ea"/>
                <a:cs typeface="+mn-cs"/>
              </a:rPr>
              <a:t> Risks involved with not training other collective tasks that support the unit’s full spectrum operations METL.</a:t>
            </a:r>
          </a:p>
          <a:p>
            <a:r>
              <a:rPr lang="en-US" sz="1200" kern="1200" baseline="0" dirty="0" smtClean="0">
                <a:solidFill>
                  <a:schemeClr val="tx1"/>
                </a:solidFill>
                <a:latin typeface="+mn-lt"/>
                <a:ea typeface="+mn-ea"/>
                <a:cs typeface="+mn-cs"/>
              </a:rPr>
              <a:t> How the unit training and leader development plans support operational adaptability.</a:t>
            </a:r>
          </a:p>
          <a:p>
            <a:r>
              <a:rPr lang="en-US" sz="1200" kern="1200" baseline="0" dirty="0" smtClean="0">
                <a:solidFill>
                  <a:schemeClr val="tx1"/>
                </a:solidFill>
                <a:latin typeface="+mn-lt"/>
                <a:ea typeface="+mn-ea"/>
                <a:cs typeface="+mn-cs"/>
              </a:rPr>
              <a:t> How the unit will replicate operational environment conditions.</a:t>
            </a:r>
          </a:p>
          <a:p>
            <a:r>
              <a:rPr lang="en-US" sz="1200" kern="1200" baseline="0" dirty="0" smtClean="0">
                <a:solidFill>
                  <a:schemeClr val="tx1"/>
                </a:solidFill>
                <a:latin typeface="+mn-lt"/>
                <a:ea typeface="+mn-ea"/>
                <a:cs typeface="+mn-cs"/>
              </a:rPr>
              <a:t> Any nonstandard or unavailable resources required to replicate the operational environment conditions.</a:t>
            </a:r>
          </a:p>
          <a:p>
            <a:r>
              <a:rPr lang="en-US" sz="1200" kern="1200" baseline="0" dirty="0" smtClean="0">
                <a:solidFill>
                  <a:schemeClr val="tx1"/>
                </a:solidFill>
                <a:latin typeface="+mn-lt"/>
                <a:ea typeface="+mn-ea"/>
                <a:cs typeface="+mn-cs"/>
              </a:rPr>
              <a:t> Significant challenges to readiness.</a:t>
            </a:r>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800" u="sng" dirty="0" smtClean="0"/>
              <a:t>Assessment</a:t>
            </a:r>
            <a:r>
              <a:rPr lang="en-US" sz="800" dirty="0" smtClean="0"/>
              <a:t>.  Training assessments provide focus and direction to planning by identifying training tasks that are new, where performance needs improvement, or where performance needs to be sustained. Training assessments provide commanders with a starting point for describing their training strategy. The training assessment compares the organization’s current level of training proficiency with the desired level of proficiency based on Army standards. This results in training requirements that are necessary to achieve and sustain mission-essential task proficiency. The commander, assisted by key leaders, develops a training strategy that prepares the unit to meet each training requirement</a:t>
            </a:r>
          </a:p>
          <a:p>
            <a:pPr>
              <a:lnSpc>
                <a:spcPct val="80000"/>
              </a:lnSpc>
            </a:pPr>
            <a:r>
              <a:rPr lang="en-US" sz="800" dirty="0" smtClean="0"/>
              <a:t> </a:t>
            </a:r>
          </a:p>
          <a:p>
            <a:pPr>
              <a:lnSpc>
                <a:spcPct val="80000"/>
              </a:lnSpc>
            </a:pPr>
            <a:r>
              <a:rPr lang="en-US" sz="800" u="sng" dirty="0" smtClean="0"/>
              <a:t>Training Objective</a:t>
            </a:r>
            <a:r>
              <a:rPr lang="en-US" sz="800" dirty="0" smtClean="0"/>
              <a:t>.  After mission-essential tasks are selected, commanders identify training objectives for each task. </a:t>
            </a:r>
            <a:r>
              <a:rPr lang="en-US" sz="800" b="1" dirty="0" smtClean="0"/>
              <a:t>A </a:t>
            </a:r>
            <a:r>
              <a:rPr lang="en-US" sz="800" b="1" i="1" dirty="0" smtClean="0"/>
              <a:t>training objective </a:t>
            </a:r>
            <a:r>
              <a:rPr lang="en-US" sz="800" b="1" dirty="0" smtClean="0"/>
              <a:t>is a statement that describes the desired outcome of a training activity in the unit.</a:t>
            </a:r>
            <a:endParaRPr lang="en-US" sz="800" dirty="0" smtClean="0"/>
          </a:p>
          <a:p>
            <a:pPr>
              <a:lnSpc>
                <a:spcPct val="80000"/>
              </a:lnSpc>
            </a:pPr>
            <a:r>
              <a:rPr lang="en-US" sz="800" b="1" dirty="0" smtClean="0"/>
              <a:t>It consists of the task, conditions, and standard</a:t>
            </a:r>
            <a:r>
              <a:rPr lang="en-US" sz="800" dirty="0" smtClean="0"/>
              <a:t>:</a:t>
            </a:r>
          </a:p>
          <a:p>
            <a:pPr>
              <a:lnSpc>
                <a:spcPct val="80000"/>
              </a:lnSpc>
            </a:pPr>
            <a:r>
              <a:rPr lang="en-US" sz="800" b="1" i="1" dirty="0" smtClean="0"/>
              <a:t>Task</a:t>
            </a:r>
            <a:r>
              <a:rPr lang="en-US" sz="800" dirty="0" smtClean="0"/>
              <a:t>. </a:t>
            </a:r>
            <a:r>
              <a:rPr lang="en-US" sz="800" b="1" dirty="0" smtClean="0"/>
              <a:t>A clearly defined and measurable activity accomplished by individuals and organizations</a:t>
            </a:r>
            <a:r>
              <a:rPr lang="en-US" sz="800" dirty="0" smtClean="0"/>
              <a:t>.</a:t>
            </a:r>
          </a:p>
          <a:p>
            <a:pPr>
              <a:lnSpc>
                <a:spcPct val="80000"/>
              </a:lnSpc>
            </a:pPr>
            <a:r>
              <a:rPr lang="en-US" sz="800" i="1" dirty="0" smtClean="0"/>
              <a:t>Conditions</a:t>
            </a:r>
            <a:r>
              <a:rPr lang="en-US" sz="800" dirty="0" smtClean="0"/>
              <a:t>. Those variables of an operational environment or situation in which a unit, system,</a:t>
            </a:r>
          </a:p>
          <a:p>
            <a:pPr>
              <a:lnSpc>
                <a:spcPct val="80000"/>
              </a:lnSpc>
            </a:pPr>
            <a:r>
              <a:rPr lang="en-US" sz="800" dirty="0" smtClean="0"/>
              <a:t>or individual is expected to operate and may affect performance (JP 1-02).</a:t>
            </a:r>
          </a:p>
          <a:p>
            <a:pPr>
              <a:lnSpc>
                <a:spcPct val="80000"/>
              </a:lnSpc>
            </a:pPr>
            <a:r>
              <a:rPr lang="en-US" sz="800" b="1" i="1" dirty="0" smtClean="0"/>
              <a:t>Standard</a:t>
            </a:r>
            <a:r>
              <a:rPr lang="en-US" sz="800" dirty="0" smtClean="0"/>
              <a:t>. </a:t>
            </a:r>
            <a:r>
              <a:rPr lang="en-US" sz="800" b="1" dirty="0" smtClean="0"/>
              <a:t>A quantitative or qualitative measure and criterion for specifying the levels of performance of a task</a:t>
            </a:r>
            <a:r>
              <a:rPr lang="en-US" sz="800" dirty="0" smtClean="0"/>
              <a:t>. A measure provides the basis for describing varying levels of task performance.</a:t>
            </a:r>
            <a:r>
              <a:rPr lang="en-US" sz="800" b="1" dirty="0" smtClean="0"/>
              <a:t>  </a:t>
            </a:r>
            <a:r>
              <a:rPr lang="en-US" sz="800" dirty="0" smtClean="0"/>
              <a:t>A criterion is the minimum acceptable level of performance associated with a particular</a:t>
            </a:r>
            <a:r>
              <a:rPr lang="en-US" sz="800" b="1" dirty="0" smtClean="0"/>
              <a:t> </a:t>
            </a:r>
            <a:r>
              <a:rPr lang="en-US" sz="800" dirty="0" smtClean="0"/>
              <a:t>measure of task performance. For example, the measure when donning a protective mask is</a:t>
            </a:r>
            <a:r>
              <a:rPr lang="en-US" sz="800" b="1" dirty="0" smtClean="0"/>
              <a:t> </a:t>
            </a:r>
            <a:r>
              <a:rPr lang="en-US" sz="800" dirty="0" smtClean="0"/>
              <a:t>time, and the criterion is a certain number of seconds.</a:t>
            </a:r>
          </a:p>
          <a:p>
            <a:pPr>
              <a:lnSpc>
                <a:spcPct val="80000"/>
              </a:lnSpc>
            </a:pPr>
            <a:r>
              <a:rPr lang="en-US" sz="800" b="1" i="1" dirty="0" smtClean="0"/>
              <a:t> </a:t>
            </a:r>
            <a:endParaRPr lang="en-US" sz="800" dirty="0" smtClean="0"/>
          </a:p>
          <a:p>
            <a:pPr>
              <a:lnSpc>
                <a:spcPct val="80000"/>
              </a:lnSpc>
            </a:pPr>
            <a:r>
              <a:rPr lang="en-US" sz="800" dirty="0" smtClean="0"/>
              <a:t>A training strategy describes the ways and means the commander intends to use to achieve and sustain training proficiency on mission-essential tasks. The strategy is based on the commander’s assessment and discussions with the higher commander. Training strategies include the following:</a:t>
            </a:r>
          </a:p>
          <a:p>
            <a:pPr>
              <a:lnSpc>
                <a:spcPct val="80000"/>
              </a:lnSpc>
              <a:buFontTx/>
              <a:buChar char="•"/>
            </a:pPr>
            <a:r>
              <a:rPr lang="en-US" sz="800" dirty="0" smtClean="0"/>
              <a:t>Tasks to be trained.</a:t>
            </a:r>
          </a:p>
          <a:p>
            <a:pPr>
              <a:lnSpc>
                <a:spcPct val="80000"/>
              </a:lnSpc>
              <a:buFontTx/>
              <a:buChar char="•"/>
            </a:pPr>
            <a:r>
              <a:rPr lang="en-US" sz="800" dirty="0" smtClean="0"/>
              <a:t>Training audience.</a:t>
            </a:r>
          </a:p>
          <a:p>
            <a:pPr>
              <a:lnSpc>
                <a:spcPct val="80000"/>
              </a:lnSpc>
              <a:buFontTx/>
              <a:buChar char="•"/>
            </a:pPr>
            <a:r>
              <a:rPr lang="en-US" sz="800" dirty="0" smtClean="0"/>
              <a:t>Training objectives.</a:t>
            </a:r>
          </a:p>
          <a:p>
            <a:pPr>
              <a:lnSpc>
                <a:spcPct val="80000"/>
              </a:lnSpc>
              <a:buFontTx/>
              <a:buChar char="•"/>
            </a:pPr>
            <a:r>
              <a:rPr lang="en-US" sz="800" dirty="0" smtClean="0"/>
              <a:t>Order in which the tasks are to be trained, given limited time and other resources.</a:t>
            </a:r>
          </a:p>
          <a:p>
            <a:pPr>
              <a:lnSpc>
                <a:spcPct val="80000"/>
              </a:lnSpc>
              <a:buFontTx/>
              <a:buChar char="•"/>
            </a:pPr>
            <a:r>
              <a:rPr lang="en-US" sz="800" dirty="0" smtClean="0"/>
              <a:t>Frequency at which tasks are trained.</a:t>
            </a:r>
          </a:p>
          <a:p>
            <a:pPr>
              <a:lnSpc>
                <a:spcPct val="80000"/>
              </a:lnSpc>
              <a:buFontTx/>
              <a:buChar char="•"/>
            </a:pPr>
            <a:r>
              <a:rPr lang="en-US" sz="800" dirty="0" smtClean="0"/>
              <a:t>Types of events used to create conditions for training tasks.</a:t>
            </a:r>
          </a:p>
          <a:p>
            <a:pPr>
              <a:lnSpc>
                <a:spcPct val="80000"/>
              </a:lnSpc>
              <a:buFontTx/>
              <a:buChar char="•"/>
            </a:pPr>
            <a:r>
              <a:rPr lang="en-US" sz="800" dirty="0" smtClean="0"/>
              <a:t>Conditions under which the tasks are to be trained.</a:t>
            </a:r>
          </a:p>
          <a:p>
            <a:pPr>
              <a:lnSpc>
                <a:spcPct val="80000"/>
              </a:lnSpc>
              <a:buFontTx/>
              <a:buChar char="•"/>
            </a:pPr>
            <a:r>
              <a:rPr lang="en-US" sz="800" dirty="0" smtClean="0"/>
              <a:t>Resources required to execute the training strategy.</a:t>
            </a:r>
          </a:p>
          <a:p>
            <a:pPr>
              <a:lnSpc>
                <a:spcPct val="80000"/>
              </a:lnSpc>
              <a:buFontTx/>
              <a:buChar char="•"/>
            </a:pPr>
            <a:r>
              <a:rPr lang="en-US" sz="800" dirty="0" smtClean="0"/>
              <a:t>Alternative ways of training tasks.</a:t>
            </a:r>
            <a:endParaRPr lang="en-US" sz="800" i="1" dirty="0" smtClean="0"/>
          </a:p>
          <a:p>
            <a:pPr>
              <a:lnSpc>
                <a:spcPct val="80000"/>
              </a:lnSpc>
            </a:pPr>
            <a:endParaRPr lang="en-US" sz="800"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7763C374-0AC7-4469-A24C-AC3611A7CDE3}"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training plan translates the commander’s training and leader development guidance and training strategy into a series of interconnected requirements and events to achieve the commander’s training objectives. Planning documents include the frequency and duration of each training event and the resources required. Required resources and events drive planning considerations. The three types of training plans are long-range, short-range, and near-term.</a:t>
            </a:r>
          </a:p>
          <a:p>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u="sng" dirty="0" smtClean="0"/>
              <a:t>Long-range Training Plan</a:t>
            </a:r>
            <a:r>
              <a:rPr lang="en-US" dirty="0" smtClean="0"/>
              <a:t>.  A long-range training plan starts the process of implementing the CDR’s training strategy or Vision. A long-range plan normally covers 12 months for Regular Army and mobilized Reserve Component units. It covers two years to an entire ARFORGEN cycle for other Reserve Component units. However, commanders can adjust the time frame covered to meet their needs.  Long-range plans identify the major training events along with the resources required to execute the events.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Identifying the Events to Train Collective Tasks is the Key to Building the Training Plan</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commander analyzes these documents and incorporates the directives and events into their training plan. Although these events are directed the </a:t>
            </a:r>
            <a:r>
              <a:rPr lang="en-US" sz="1200" b="1" kern="1200" baseline="0" dirty="0" smtClean="0">
                <a:solidFill>
                  <a:schemeClr val="tx1"/>
                </a:solidFill>
                <a:latin typeface="+mn-lt"/>
                <a:ea typeface="+mn-ea"/>
                <a:cs typeface="+mn-cs"/>
              </a:rPr>
              <a:t>training focus is identified by the commander and based on the “15 Collective Tasks”. These directed events are added to the calendar and form a portion of the training plan. </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commander identifies additional events to train the HBCT, based the “15 collective tasks”. CATS is a tool to assist the commander with identifying these events, developing a training focus and identifying training gates. These events are also added to the calendar.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commander then identifies those levels of task proficiency (training gates) that he deems necessary to accomplish brigade level events. He:</a:t>
            </a:r>
          </a:p>
          <a:p>
            <a:r>
              <a:rPr lang="en-US" sz="1200" kern="1200" baseline="0" dirty="0" smtClean="0">
                <a:solidFill>
                  <a:schemeClr val="tx1"/>
                </a:solidFill>
                <a:latin typeface="+mn-lt"/>
                <a:ea typeface="+mn-ea"/>
                <a:cs typeface="+mn-cs"/>
              </a:rPr>
              <a:t>  Identifies a training focus based on the 15 collective tasks and adds the event to the calendar. </a:t>
            </a:r>
          </a:p>
          <a:p>
            <a:r>
              <a:rPr lang="en-US" sz="1200" kern="1200" baseline="0" dirty="0" smtClean="0">
                <a:solidFill>
                  <a:schemeClr val="tx1"/>
                </a:solidFill>
                <a:latin typeface="+mn-lt"/>
                <a:ea typeface="+mn-ea"/>
                <a:cs typeface="+mn-cs"/>
              </a:rPr>
              <a:t>  Directs subordinates to incorporate into their training plan and ensure individuals, section or unit are prepared to execute the training event. </a:t>
            </a:r>
          </a:p>
        </p:txBody>
      </p:sp>
      <p:sp>
        <p:nvSpPr>
          <p:cNvPr id="4" name="Slide Number Placeholder 3"/>
          <p:cNvSpPr>
            <a:spLocks noGrp="1"/>
          </p:cNvSpPr>
          <p:nvPr>
            <p:ph type="sldNum" sz="quarter" idx="10"/>
          </p:nvPr>
        </p:nvSpPr>
        <p:spPr/>
        <p:txBody>
          <a:bodyPr/>
          <a:lstStyle/>
          <a:p>
            <a:fld id="{76953826-83D7-4820-9887-6753DABC2AC0}"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75485FD6-746D-4953-B45F-9FE0EE144457}" type="slidenum">
              <a:rPr lang="en-US"/>
              <a:pPr/>
              <a:t>28</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63493"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After the commanders’ dialog and after training plans are developed, commanders provide training briefings to the next higher commander. This interaction between commanders formalizes the training plan and the resources required to accomplish the plan. The training briefing focuses on unit training and leader development plans; it does not cover other administrative matters. Commanders ensure training briefings are concise.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training briefing is a contract between commanders. The unit commander agrees to train as described in the plan, and the higher commander approves the plan and agrees to provide the resources to execute the plan.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training briefing includes:</a:t>
            </a:r>
          </a:p>
          <a:p>
            <a:r>
              <a:rPr lang="en-US" sz="1200" kern="1200" baseline="0" dirty="0" smtClean="0">
                <a:solidFill>
                  <a:schemeClr val="tx1"/>
                </a:solidFill>
                <a:latin typeface="+mn-lt"/>
                <a:ea typeface="+mn-ea"/>
                <a:cs typeface="+mn-cs"/>
              </a:rPr>
              <a:t> Assessment of full spectrum operations METL proficiency.</a:t>
            </a:r>
          </a:p>
          <a:p>
            <a:r>
              <a:rPr lang="en-US" sz="1200" kern="1200" baseline="0" dirty="0" smtClean="0">
                <a:solidFill>
                  <a:schemeClr val="tx1"/>
                </a:solidFill>
                <a:latin typeface="+mn-lt"/>
                <a:ea typeface="+mn-ea"/>
                <a:cs typeface="+mn-cs"/>
              </a:rPr>
              <a:t> Collective tasks to be trained in support of full spectrum operations METL proficiency.</a:t>
            </a:r>
          </a:p>
          <a:p>
            <a:r>
              <a:rPr lang="en-US" sz="1200" kern="1200" baseline="0" dirty="0" smtClean="0">
                <a:solidFill>
                  <a:schemeClr val="tx1"/>
                </a:solidFill>
                <a:latin typeface="+mn-lt"/>
                <a:ea typeface="+mn-ea"/>
                <a:cs typeface="+mn-cs"/>
              </a:rPr>
              <a:t> Training events to be conducted and how they incorporate the collective tasks.</a:t>
            </a:r>
          </a:p>
          <a:p>
            <a:r>
              <a:rPr lang="en-US" sz="1200" kern="1200" baseline="0" dirty="0" smtClean="0">
                <a:solidFill>
                  <a:schemeClr val="tx1"/>
                </a:solidFill>
                <a:latin typeface="+mn-lt"/>
                <a:ea typeface="+mn-ea"/>
                <a:cs typeface="+mn-cs"/>
              </a:rPr>
              <a:t> Resources required to replicate operational environments and support execution of training</a:t>
            </a:r>
          </a:p>
          <a:p>
            <a:r>
              <a:rPr lang="en-US" sz="1200" kern="1200" baseline="0" dirty="0" smtClean="0">
                <a:solidFill>
                  <a:schemeClr val="tx1"/>
                </a:solidFill>
                <a:latin typeface="+mn-lt"/>
                <a:ea typeface="+mn-ea"/>
                <a:cs typeface="+mn-cs"/>
              </a:rPr>
              <a:t>events.</a:t>
            </a:r>
          </a:p>
          <a:p>
            <a:r>
              <a:rPr lang="en-US" sz="1200" kern="1200" baseline="0" dirty="0" smtClean="0">
                <a:solidFill>
                  <a:schemeClr val="tx1"/>
                </a:solidFill>
                <a:latin typeface="+mn-lt"/>
                <a:ea typeface="+mn-ea"/>
                <a:cs typeface="+mn-cs"/>
              </a:rPr>
              <a:t> Challenges to executing the unit training and leader development plans.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unit commander publishes the training and leader development guidance (TLDG) for the long-range plan to subordinates after the training briefing is approved.</a:t>
            </a:r>
            <a:endParaRPr lang="en-US" dirty="0" smtClean="0"/>
          </a:p>
          <a:p>
            <a:r>
              <a:rPr lang="en-US" dirty="0" smtClean="0"/>
              <a:t> </a:t>
            </a:r>
          </a:p>
          <a:p>
            <a:r>
              <a:rPr lang="en-US" dirty="0" smtClean="0"/>
              <a:t> See next slide for Long-Range</a:t>
            </a:r>
            <a:r>
              <a:rPr lang="en-US" baseline="0" dirty="0" smtClean="0"/>
              <a:t> and</a:t>
            </a:r>
            <a:r>
              <a:rPr lang="en-US" dirty="0" smtClean="0"/>
              <a:t> Short-Range training plans.</a:t>
            </a:r>
          </a:p>
          <a:p>
            <a:endParaRPr lang="en-US" dirty="0" smtClean="0"/>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smtClean="0">
                <a:solidFill>
                  <a:schemeClr val="tx1"/>
                </a:solidFill>
                <a:latin typeface="+mn-lt"/>
                <a:ea typeface="+mn-ea"/>
                <a:cs typeface="+mn-cs"/>
              </a:rPr>
              <a:t>A roadmap for attaining proficiency in the </a:t>
            </a:r>
            <a:r>
              <a:rPr lang="en-US" sz="1200" u="sng" kern="1200" dirty="0" smtClean="0">
                <a:solidFill>
                  <a:schemeClr val="tx1"/>
                </a:solidFill>
                <a:latin typeface="+mn-lt"/>
                <a:ea typeface="+mn-ea"/>
                <a:cs typeface="+mn-cs"/>
              </a:rPr>
              <a:t>collective tasks</a:t>
            </a:r>
            <a:r>
              <a:rPr lang="en-US" sz="1200" u="none" kern="1200" dirty="0" smtClean="0">
                <a:solidFill>
                  <a:schemeClr val="tx1"/>
                </a:solidFill>
                <a:latin typeface="+mn-lt"/>
                <a:ea typeface="+mn-ea"/>
                <a:cs typeface="+mn-cs"/>
              </a:rPr>
              <a:t> that support </a:t>
            </a:r>
            <a:r>
              <a:rPr lang="en-US" sz="1200" u="sng" kern="1200" dirty="0" smtClean="0">
                <a:solidFill>
                  <a:schemeClr val="tx1"/>
                </a:solidFill>
                <a:latin typeface="+mn-lt"/>
                <a:ea typeface="+mn-ea"/>
                <a:cs typeface="+mn-cs"/>
              </a:rPr>
              <a:t>FSO METL</a:t>
            </a:r>
            <a:r>
              <a:rPr lang="en-US" sz="1200" u="none" kern="1200" dirty="0" smtClean="0">
                <a:solidFill>
                  <a:schemeClr val="tx1"/>
                </a:solidFill>
                <a:latin typeface="+mn-lt"/>
                <a:ea typeface="+mn-ea"/>
                <a:cs typeface="+mn-cs"/>
              </a:rPr>
              <a:t>, the long-range plan describes the major training events for the unit. Short-range planning provides the details for executing the training events in the long-range plan. The short-range plan can cover months for the Regular Army and even a year for the Reserve Components, but the commander determines the timeframe based on unit requirements.</a:t>
            </a:r>
            <a:endParaRPr lang="en-US" u="none" dirty="0" smtClean="0">
              <a:solidFill>
                <a:schemeClr val="tx1"/>
              </a:solidFill>
            </a:endParaRPr>
          </a:p>
          <a:p>
            <a:endParaRPr lang="en-US" sz="1200" u="none"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Short-range planning begins with the commander’s intent and feasible objectives for each training event. The staff and subordinate commanders develop orders that provide the concept of operations and training tasks. Subordinate leaders determine how to achieve the commander’s intent. Leaders ensure resources required for the events are identified, refined, and reserved with the installation and included in the order.</a:t>
            </a:r>
            <a:endParaRPr lang="en-US" u="none"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Short-Range Planning Characteristics .  </a:t>
            </a:r>
            <a:r>
              <a:rPr lang="en-US" sz="1200" b="0" kern="1200" baseline="0" dirty="0" smtClean="0">
                <a:solidFill>
                  <a:schemeClr val="tx1"/>
                </a:solidFill>
                <a:latin typeface="+mn-lt"/>
                <a:ea typeface="+mn-ea"/>
                <a:cs typeface="+mn-cs"/>
              </a:rPr>
              <a:t>The short range plan results in refined details and proper sequencing required to execute events identified in the long-range plan through:</a:t>
            </a:r>
          </a:p>
          <a:p>
            <a:r>
              <a:rPr lang="en-US" sz="1200" b="0" kern="1200" baseline="0" dirty="0" smtClean="0">
                <a:solidFill>
                  <a:schemeClr val="tx1"/>
                </a:solidFill>
                <a:latin typeface="+mn-lt"/>
                <a:ea typeface="+mn-ea"/>
                <a:cs typeface="+mn-cs"/>
              </a:rPr>
              <a:t> Detailed resource coordination</a:t>
            </a:r>
          </a:p>
          <a:p>
            <a:r>
              <a:rPr lang="en-US" sz="1200" b="0" kern="1200" baseline="0" dirty="0" smtClean="0">
                <a:solidFill>
                  <a:schemeClr val="tx1"/>
                </a:solidFill>
                <a:latin typeface="+mn-lt"/>
                <a:ea typeface="+mn-ea"/>
                <a:cs typeface="+mn-cs"/>
              </a:rPr>
              <a:t> Ongoing bottom-up feedback</a:t>
            </a:r>
          </a:p>
          <a:p>
            <a:r>
              <a:rPr lang="en-US" sz="1200" b="0" kern="1200" baseline="0" dirty="0" smtClean="0">
                <a:solidFill>
                  <a:schemeClr val="tx1"/>
                </a:solidFill>
                <a:latin typeface="+mn-lt"/>
                <a:ea typeface="+mn-ea"/>
                <a:cs typeface="+mn-cs"/>
              </a:rPr>
              <a:t> Published orders to focus planning</a:t>
            </a:r>
          </a:p>
          <a:p>
            <a:r>
              <a:rPr lang="en-US" sz="1200" b="0" kern="1200" baseline="0" dirty="0" smtClean="0">
                <a:solidFill>
                  <a:schemeClr val="tx1"/>
                </a:solidFill>
                <a:latin typeface="+mn-lt"/>
                <a:ea typeface="+mn-ea"/>
                <a:cs typeface="+mn-cs"/>
              </a:rPr>
              <a:t> Ongoing Parallel/Collaborative planning is</a:t>
            </a:r>
          </a:p>
          <a:p>
            <a:r>
              <a:rPr lang="en-US" sz="1200" b="0" kern="1200" baseline="0" dirty="0" smtClean="0">
                <a:solidFill>
                  <a:schemeClr val="tx1"/>
                </a:solidFill>
                <a:latin typeface="+mn-lt"/>
                <a:ea typeface="+mn-ea"/>
                <a:cs typeface="+mn-cs"/>
              </a:rPr>
              <a:t> Training schedules/Highlights in DTMS</a:t>
            </a:r>
          </a:p>
          <a:p>
            <a:r>
              <a:rPr lang="en-US" sz="1200" b="0" kern="1200" baseline="0" dirty="0" smtClean="0">
                <a:solidFill>
                  <a:schemeClr val="tx1"/>
                </a:solidFill>
                <a:latin typeface="+mn-lt"/>
                <a:ea typeface="+mn-ea"/>
                <a:cs typeface="+mn-cs"/>
              </a:rPr>
              <a:t> Routine/productive Training Meetings</a:t>
            </a:r>
          </a:p>
          <a:p>
            <a:r>
              <a:rPr lang="en-US" sz="1200" b="0" kern="1200" baseline="0" dirty="0" smtClean="0">
                <a:solidFill>
                  <a:schemeClr val="tx1"/>
                </a:solidFill>
                <a:latin typeface="+mn-lt"/>
                <a:ea typeface="+mn-ea"/>
                <a:cs typeface="+mn-cs"/>
              </a:rPr>
              <a:t> Ongoing assessment s (collective and individual task level) of training conducted</a:t>
            </a:r>
          </a:p>
          <a:p>
            <a:r>
              <a:rPr lang="en-US" sz="1200" b="0" kern="1200" baseline="0" dirty="0" smtClean="0">
                <a:solidFill>
                  <a:schemeClr val="tx1"/>
                </a:solidFill>
                <a:latin typeface="+mn-lt"/>
                <a:ea typeface="+mn-ea"/>
                <a:cs typeface="+mn-cs"/>
              </a:rPr>
              <a:t> Refine and adjust training focus (collective tasks to train)</a:t>
            </a:r>
          </a:p>
          <a:p>
            <a:r>
              <a:rPr lang="en-US" sz="1200" b="0" kern="1200" baseline="0" dirty="0" smtClean="0">
                <a:solidFill>
                  <a:schemeClr val="tx1"/>
                </a:solidFill>
                <a:latin typeface="+mn-lt"/>
                <a:ea typeface="+mn-ea"/>
                <a:cs typeface="+mn-cs"/>
              </a:rPr>
              <a:t> Use Aim Points to map out FSO METL proficiency in the ARFORGEN cycle</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75485FD6-746D-4953-B45F-9FE0EE144457}" type="slidenum">
              <a:rPr lang="en-US"/>
              <a:pPr/>
              <a:t>31</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ChangeArrowheads="1"/>
          </p:cNvSpPr>
          <p:nvPr/>
        </p:nvSpPr>
        <p:spPr bwMode="auto">
          <a:xfrm>
            <a:off x="784225" y="4424363"/>
            <a:ext cx="5280025" cy="4113212"/>
          </a:xfrm>
          <a:prstGeom prst="rect">
            <a:avLst/>
          </a:prstGeom>
          <a:noFill/>
          <a:ln w="9525">
            <a:solidFill>
              <a:schemeClr val="tx1"/>
            </a:solidFill>
            <a:miter lim="800000"/>
            <a:headEnd/>
            <a:tailEnd/>
          </a:ln>
        </p:spPr>
        <p:txBody>
          <a:bodyPr lIns="92017" tIns="46009" rIns="92017" bIns="46009"/>
          <a:lstStyle/>
          <a:p>
            <a:pPr algn="ctr">
              <a:spcBef>
                <a:spcPct val="30000"/>
              </a:spcBef>
              <a:tabLst>
                <a:tab pos="338138" algn="l"/>
              </a:tabLst>
            </a:pPr>
            <a:endParaRPr lang="en-US" sz="1200" b="1">
              <a:latin typeface="Times New Roman" pitchFamily="18" charset="0"/>
            </a:endParaRPr>
          </a:p>
          <a:p>
            <a:pPr>
              <a:spcBef>
                <a:spcPct val="30000"/>
              </a:spcBef>
              <a:tabLst>
                <a:tab pos="338138" algn="l"/>
              </a:tabLst>
            </a:pPr>
            <a:r>
              <a:rPr lang="en-US" sz="1200">
                <a:latin typeface="Times New Roman" pitchFamily="18" charset="0"/>
              </a:rPr>
              <a:t>	</a:t>
            </a:r>
            <a:endParaRPr lang="en-US" sz="1200">
              <a:latin typeface="Calibri" pitchFamily="34" charset="0"/>
            </a:endParaRPr>
          </a:p>
        </p:txBody>
      </p:sp>
      <p:sp>
        <p:nvSpPr>
          <p:cNvPr id="63493" name="Notes Placeholder 4"/>
          <p:cNvSpPr>
            <a:spLocks noGrp="1"/>
          </p:cNvSpPr>
          <p:nvPr>
            <p:ph type="body" idx="1"/>
          </p:nvPr>
        </p:nvSpPr>
        <p:spPr bwMode="auto">
          <a:noFill/>
        </p:spPr>
        <p:txBody>
          <a:bodyPr wrap="square" numCol="1" anchor="t" anchorCtr="0" compatLnSpc="1">
            <a:prstTxWarp prst="textNoShape">
              <a:avLst/>
            </a:prstTxWarp>
          </a:bodyPr>
          <a:lstStyle/>
          <a:p>
            <a:r>
              <a:rPr lang="en-US" b="1" u="sng" dirty="0" smtClean="0"/>
              <a:t>PURPOSE:</a:t>
            </a:r>
            <a:r>
              <a:rPr lang="en-US" dirty="0" smtClean="0"/>
              <a:t> Training meetings create the bottom-up flow of information about the specific training needs of small-units, staffs, and individual Soldiers. They are the mechanism to guide the execution of the training plan, ensure ongoing cross-communications among commanders and leaders. Training meetings help synchronize the units METL with its training objectives and training events. </a:t>
            </a:r>
            <a:br>
              <a:rPr lang="en-US" dirty="0" smtClean="0"/>
            </a:br>
            <a:r>
              <a:rPr lang="en-US" dirty="0" smtClean="0"/>
              <a:t/>
            </a:r>
            <a:br>
              <a:rPr lang="en-US" dirty="0" smtClean="0"/>
            </a:br>
            <a:r>
              <a:rPr lang="en-US" dirty="0" smtClean="0"/>
              <a:t>ATN has a page is devoted to Training Meetings which</a:t>
            </a:r>
            <a:r>
              <a:rPr lang="en-US" baseline="0" dirty="0" smtClean="0"/>
              <a:t> contains </a:t>
            </a:r>
            <a:r>
              <a:rPr lang="en-US" dirty="0" smtClean="0"/>
              <a:t>links</a:t>
            </a:r>
            <a:r>
              <a:rPr lang="en-US" baseline="0" dirty="0" smtClean="0"/>
              <a:t> </a:t>
            </a:r>
            <a:r>
              <a:rPr lang="en-US" dirty="0" smtClean="0"/>
              <a:t>to a</a:t>
            </a:r>
            <a:r>
              <a:rPr lang="en-US" baseline="0" dirty="0" smtClean="0"/>
              <a:t> number of </a:t>
            </a:r>
            <a:r>
              <a:rPr lang="en-US" dirty="0" smtClean="0"/>
              <a:t>resources currently available for units to plan and execute. </a:t>
            </a:r>
          </a:p>
          <a:p>
            <a:endParaRPr lang="en-US" dirty="0" smtClean="0"/>
          </a:p>
          <a:p>
            <a:r>
              <a:rPr lang="en-US" dirty="0" smtClean="0"/>
              <a:t>In 1994 the Army published Training Circular TC 25-30, A Leader's Guide to Conducting Training Meetings. Although dated, this TC provides some very useful tips about conducting your own training meeting.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 What has changed in the past few years that’s necessitated a change now?</a:t>
            </a:r>
          </a:p>
          <a:p>
            <a:pPr>
              <a:buFontTx/>
              <a:buChar char="-"/>
            </a:pPr>
            <a:endParaRPr lang="en-US" dirty="0" smtClean="0"/>
          </a:p>
          <a:p>
            <a:pPr>
              <a:buFont typeface="Arial" pitchFamily="34" charset="0"/>
              <a:buChar char="•"/>
            </a:pPr>
            <a:r>
              <a:rPr lang="en-US" dirty="0" smtClean="0"/>
              <a:t> For one thing – the operational environment (OE) continues to evolve, and as it evolves, so too has our operational approach</a:t>
            </a:r>
            <a:r>
              <a:rPr lang="en-US" baseline="0" dirty="0" smtClean="0"/>
              <a:t> to how we fight and operate as evidenced by changes in our Capstone publication FM 3-0, C1 and with FM 5-0, </a:t>
            </a:r>
            <a:r>
              <a:rPr lang="en-US" i="1" baseline="0" dirty="0" smtClean="0"/>
              <a:t>The Operations Process</a:t>
            </a:r>
            <a:r>
              <a:rPr lang="en-US" baseline="0" dirty="0" smtClean="0"/>
              <a:t>. As our operational and planning doctrine has changed (FM 3-0, FM 5-0, FM 6-0) to meet current and future threats, so too must our training doctrine change.</a:t>
            </a:r>
          </a:p>
          <a:p>
            <a:pPr>
              <a:buFontTx/>
              <a:buChar char="-"/>
            </a:pPr>
            <a:endParaRPr lang="en-US" baseline="0" dirty="0" smtClean="0"/>
          </a:p>
          <a:p>
            <a:pPr>
              <a:buFont typeface="Arial" pitchFamily="34" charset="0"/>
              <a:buChar char="•"/>
            </a:pPr>
            <a:r>
              <a:rPr lang="en-US" baseline="0" dirty="0" smtClean="0"/>
              <a:t> We’ve been a modular, brigade centric Army for quite a few years now, but as the ARFORGEN process has evolved, so too has our approach to training in an ARFORGEN construct. </a:t>
            </a:r>
          </a:p>
          <a:p>
            <a:pPr>
              <a:buFontTx/>
              <a:buChar char="-"/>
            </a:pPr>
            <a:endParaRPr lang="en-US" baseline="0" dirty="0" smtClean="0"/>
          </a:p>
          <a:p>
            <a:pPr>
              <a:buFont typeface="Arial" pitchFamily="34" charset="0"/>
              <a:buChar char="•"/>
            </a:pPr>
            <a:r>
              <a:rPr lang="en-US" baseline="0" dirty="0" smtClean="0"/>
              <a:t> As unit DWELL times increase we must capitalize on the experience that our combat seasoned troops bring to training.</a:t>
            </a:r>
          </a:p>
          <a:p>
            <a:pPr>
              <a:buFontTx/>
              <a:buChar char="-"/>
            </a:pPr>
            <a:endParaRPr lang="en-US" baseline="0" dirty="0" smtClean="0"/>
          </a:p>
          <a:p>
            <a:pPr>
              <a:buFont typeface="Arial" pitchFamily="34" charset="0"/>
              <a:buChar char="•"/>
            </a:pPr>
            <a:r>
              <a:rPr lang="en-US" baseline="0" dirty="0" smtClean="0"/>
              <a:t>Because </a:t>
            </a:r>
            <a:r>
              <a:rPr lang="en-US" baseline="0" dirty="0" smtClean="0"/>
              <a:t>the Army has been in continuous combat operations for so long which many training requirements directed leaving little white space on the calendar, Senior Army leaders are concerned that we now have leaders from SGT to LTC who have not had the opportunity to be educated, nor gain the experience in </a:t>
            </a:r>
            <a:r>
              <a:rPr lang="en-US" baseline="0" dirty="0" err="1" smtClean="0"/>
              <a:t>uisng</a:t>
            </a:r>
            <a:r>
              <a:rPr lang="en-US" baseline="0" dirty="0" smtClean="0"/>
              <a:t> the Army’s training management processes.</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B536339-DAE6-4594-8F1B-586EB0F12C6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32FAC9E6-B1B2-4967-9AC9-D4FE6DD360E5}" type="slidenum">
              <a:rPr lang="en-US"/>
              <a:pPr/>
              <a:t>33</a:t>
            </a:fld>
            <a:endParaRPr lang="en-US"/>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99CD255-FA8D-41D7-ABAB-31268696D5BF}" type="slidenum">
              <a:rPr lang="en-US" sz="1200"/>
              <a:pPr algn="r"/>
              <a:t>33</a:t>
            </a:fld>
            <a:endParaRPr lang="en-US" sz="1200"/>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5" name="Rectangle 3"/>
          <p:cNvSpPr>
            <a:spLocks noGrp="1" noChangeArrowheads="1"/>
          </p:cNvSpPr>
          <p:nvPr>
            <p:ph type="body" idx="1"/>
          </p:nvPr>
        </p:nvSpPr>
        <p:spPr bwMode="auto">
          <a:xfrm>
            <a:off x="228600" y="4191000"/>
            <a:ext cx="6400800" cy="4724400"/>
          </a:xfrm>
          <a:noFill/>
        </p:spPr>
        <p:txBody>
          <a:bodyPr wrap="square" numCol="1" anchor="t" anchorCtr="0" compatLnSpc="1">
            <a:prstTxWarp prst="textNoShape">
              <a:avLst/>
            </a:prstTxWarp>
          </a:bodyPr>
          <a:lstStyle/>
          <a:p>
            <a:r>
              <a:rPr lang="en-US" sz="800" dirty="0" smtClean="0"/>
              <a:t>Preparation is the heart of training management. It starts during planning and continues through the completion of each training event.  It consists of activities units perform to improve their ability to execute each event and thus improve the execution of the Long-Range Plan.  A well conducted preparation creates the conditions for successful execution.  Commanders drive preparation through mission command.  They are always continuing to understand, visualize, describe and direct the training event while leading and assessing their unit.  Preparation requires actions from leaders, trainers, and soldiers to ensure that the force is ready to conduct the training.   </a:t>
            </a:r>
          </a:p>
          <a:p>
            <a:endParaRPr lang="en-US" sz="800" dirty="0" smtClean="0"/>
          </a:p>
          <a:p>
            <a:r>
              <a:rPr lang="en-US" sz="800" dirty="0" smtClean="0"/>
              <a:t>Preparation helps the unit to transition from planning training to executing training.  Preparation activities normally help leaders, trainers, and soldiers to understand the current situation and their role in the upcoming training.  The primary functions of preparation in training management include:  </a:t>
            </a:r>
          </a:p>
          <a:p>
            <a:pPr>
              <a:buFont typeface="Arial" pitchFamily="34" charset="0"/>
              <a:buChar char="•"/>
            </a:pPr>
            <a:r>
              <a:rPr lang="en-US" sz="800" dirty="0" smtClean="0"/>
              <a:t> Improving situational understanding </a:t>
            </a:r>
          </a:p>
          <a:p>
            <a:pPr>
              <a:buFont typeface="Arial" pitchFamily="34" charset="0"/>
              <a:buChar char="•"/>
            </a:pPr>
            <a:r>
              <a:rPr lang="en-US" sz="800" dirty="0" smtClean="0"/>
              <a:t> Developing a common understanding of the training plan </a:t>
            </a:r>
          </a:p>
          <a:p>
            <a:pPr>
              <a:buFont typeface="Arial" pitchFamily="34" charset="0"/>
              <a:buChar char="•"/>
            </a:pPr>
            <a:r>
              <a:rPr lang="en-US" sz="800" dirty="0" smtClean="0"/>
              <a:t> Identifying subordinate collective, leader, and individual tasks for training events </a:t>
            </a:r>
          </a:p>
          <a:p>
            <a:pPr>
              <a:buFont typeface="Arial" pitchFamily="34" charset="0"/>
              <a:buChar char="•"/>
            </a:pPr>
            <a:r>
              <a:rPr lang="en-US" sz="800" dirty="0" smtClean="0"/>
              <a:t> Ensuring forces and resources are coordinated and positioned at the right place and time for training to begin. </a:t>
            </a:r>
          </a:p>
          <a:p>
            <a:pPr>
              <a:lnSpc>
                <a:spcPct val="70000"/>
              </a:lnSpc>
              <a:buFontTx/>
              <a:buNone/>
            </a:pPr>
            <a:endParaRPr lang="en-US" sz="700" dirty="0" smtClean="0"/>
          </a:p>
          <a:p>
            <a:r>
              <a:rPr lang="en-US" dirty="0" smtClean="0"/>
              <a:t>Commanders and other trainers use training meetings to assign responsibility for preparing all scheduled training.  Preparation includes the following:</a:t>
            </a:r>
          </a:p>
          <a:p>
            <a:pPr lvl="2">
              <a:buFontTx/>
              <a:buChar char="•"/>
            </a:pPr>
            <a:r>
              <a:rPr lang="en-US" dirty="0" smtClean="0"/>
              <a:t> Training the trainers.</a:t>
            </a:r>
          </a:p>
          <a:p>
            <a:pPr lvl="2">
              <a:buFontTx/>
              <a:buChar char="•"/>
            </a:pPr>
            <a:r>
              <a:rPr lang="en-US" dirty="0" smtClean="0"/>
              <a:t> Confirming training area availability.</a:t>
            </a:r>
          </a:p>
          <a:p>
            <a:pPr lvl="2">
              <a:buFontTx/>
              <a:buChar char="•"/>
            </a:pPr>
            <a:r>
              <a:rPr lang="en-US" dirty="0" smtClean="0"/>
              <a:t> Site reconnaissance.</a:t>
            </a:r>
          </a:p>
          <a:p>
            <a:pPr lvl="2">
              <a:buFontTx/>
              <a:buChar char="•"/>
            </a:pPr>
            <a:r>
              <a:rPr lang="en-US" dirty="0" smtClean="0"/>
              <a:t> Continuing CRM.</a:t>
            </a:r>
          </a:p>
          <a:p>
            <a:pPr lvl="2">
              <a:buFontTx/>
              <a:buChar char="•"/>
            </a:pPr>
            <a:r>
              <a:rPr lang="en-US" dirty="0" smtClean="0"/>
              <a:t> Ensuring required TADSS availability.</a:t>
            </a:r>
          </a:p>
          <a:p>
            <a:pPr lvl="2">
              <a:buFontTx/>
              <a:buChar char="•"/>
            </a:pPr>
            <a:r>
              <a:rPr lang="en-US" dirty="0" smtClean="0"/>
              <a:t> Issuing event training plans.</a:t>
            </a:r>
          </a:p>
          <a:p>
            <a:pPr lvl="2">
              <a:buFontTx/>
              <a:buChar char="•"/>
            </a:pPr>
            <a:r>
              <a:rPr lang="en-US" dirty="0" smtClean="0"/>
              <a:t> Performing rehearsals and pre-execution checks.</a:t>
            </a:r>
          </a:p>
          <a:p>
            <a:pPr lvl="2">
              <a:buFontTx/>
              <a:buChar char="•"/>
            </a:pPr>
            <a:r>
              <a:rPr lang="en-US" dirty="0" smtClean="0"/>
              <a:t> Continuing to identify and eliminate potential training distracters to maximize training attendance.</a:t>
            </a:r>
          </a:p>
          <a:p>
            <a:pPr>
              <a:lnSpc>
                <a:spcPct val="70000"/>
              </a:lnSpc>
              <a:buFontTx/>
              <a:buNone/>
            </a:pPr>
            <a:endParaRPr lang="en-US" sz="7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Commanders and leaders develop and use training models during short-range planning to ensure the unit achieves the right training focus within the overarching long-range training plan. Training models can help leaders manage training events to maximize event coordination and ensure that tasks are trained to standard. A standard refers to a quantitative or qualitative measure specifying the accepted levels of performance of a task. Models, however, are only aids to planning, preparing, executing and assessing; they are not lock-step processes</a:t>
            </a:r>
            <a:endParaRPr lang="en-US" dirty="0" smtClean="0"/>
          </a:p>
          <a:p>
            <a:endParaRPr lang="en-US" dirty="0" smtClean="0"/>
          </a:p>
          <a:p>
            <a:r>
              <a:rPr lang="en-US" dirty="0" smtClean="0"/>
              <a:t>Over time, units have developed several models to assist commanders and leaders in planning, preparing, and executing training events.  The ‘Eight Step Training Model’ is one of these that have been used by many units and is very effectively at company level and below.  When company leaders and trainers apply this, or other unit developed training models for each training event, such as small arms ranges and light scout gunnery, they are able to identify and understand training requirements, leader preparation, and required resources.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dirty="0" smtClean="0"/>
              <a:t>The steps of the eight step training model are: </a:t>
            </a:r>
          </a:p>
          <a:p>
            <a:r>
              <a:rPr lang="en-US" dirty="0" smtClean="0"/>
              <a:t>1.  Plan the training event</a:t>
            </a:r>
          </a:p>
          <a:p>
            <a:r>
              <a:rPr lang="en-US" dirty="0" smtClean="0"/>
              <a:t>2.  Train and certify leaders</a:t>
            </a:r>
          </a:p>
          <a:p>
            <a:r>
              <a:rPr lang="en-US" dirty="0" smtClean="0"/>
              <a:t>3.  Recon the training site</a:t>
            </a:r>
          </a:p>
          <a:p>
            <a:r>
              <a:rPr lang="en-US" dirty="0" smtClean="0"/>
              <a:t>4.  Issue the OPORD</a:t>
            </a:r>
          </a:p>
          <a:p>
            <a:r>
              <a:rPr lang="en-US" dirty="0" smtClean="0"/>
              <a:t>5.  Rehearse the training</a:t>
            </a:r>
          </a:p>
          <a:p>
            <a:r>
              <a:rPr lang="en-US" dirty="0" smtClean="0"/>
              <a:t>6.  Execute the training</a:t>
            </a:r>
          </a:p>
          <a:p>
            <a:r>
              <a:rPr lang="en-US" dirty="0" smtClean="0"/>
              <a:t>7.  Conduct After Action Reviews</a:t>
            </a:r>
          </a:p>
          <a:p>
            <a:r>
              <a:rPr lang="en-US" dirty="0" smtClean="0"/>
              <a:t>8.  Retrain as necessary</a:t>
            </a:r>
          </a:p>
          <a:p>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B78EF8E8-E9C0-4705-864B-58759B70904A}" type="slidenum">
              <a:rPr lang="en-US"/>
              <a:pPr/>
              <a:t>35</a:t>
            </a:fld>
            <a:endParaRPr lang="en-US"/>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7BB29D0-61A4-4FC7-930C-C159FDAF5F42}" type="slidenum">
              <a:rPr lang="en-US" sz="1200"/>
              <a:pPr algn="r"/>
              <a:t>35</a:t>
            </a:fld>
            <a:endParaRPr lang="en-US" sz="1200"/>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3"/>
          <p:cNvSpPr>
            <a:spLocks noGrp="1" noChangeArrowheads="1"/>
          </p:cNvSpPr>
          <p:nvPr>
            <p:ph type="body" idx="1"/>
          </p:nvPr>
        </p:nvSpPr>
        <p:spPr bwMode="auto">
          <a:xfrm>
            <a:off x="228600" y="4191000"/>
            <a:ext cx="6400800" cy="4724400"/>
          </a:xfrm>
          <a:noFill/>
        </p:spPr>
        <p:txBody>
          <a:bodyPr wrap="square" numCol="1" anchor="t" anchorCtr="0" compatLnSpc="1">
            <a:prstTxWarp prst="textNoShape">
              <a:avLst/>
            </a:prstTxWarp>
          </a:bodyPr>
          <a:lstStyle/>
          <a:p>
            <a:r>
              <a:rPr lang="en-US" dirty="0" smtClean="0"/>
              <a:t>Training execution occurs at all echelons.  Ideally, training is executed using the crawl-walk-run approach, as appropriate.  Effective training possesses the following characteristics:</a:t>
            </a:r>
          </a:p>
          <a:p>
            <a:endParaRPr lang="en-US" dirty="0" smtClean="0"/>
          </a:p>
          <a:p>
            <a:pPr>
              <a:buFontTx/>
              <a:buChar char="•"/>
            </a:pPr>
            <a:r>
              <a:rPr lang="en-US" dirty="0" smtClean="0"/>
              <a:t>Realism – Train as you will fight.</a:t>
            </a:r>
          </a:p>
          <a:p>
            <a:pPr>
              <a:buFontTx/>
              <a:buChar char="•"/>
            </a:pPr>
            <a:r>
              <a:rPr lang="en-US" dirty="0" smtClean="0"/>
              <a:t>Safety – Through CRM, leaders ensure safety is integral and included in every aspect of training—Plan, Prepare, Execute, Assess.</a:t>
            </a:r>
          </a:p>
          <a:p>
            <a:pPr>
              <a:buFontTx/>
              <a:buChar char="•"/>
            </a:pPr>
            <a:r>
              <a:rPr lang="en-US" dirty="0" smtClean="0"/>
              <a:t>Standards-based – complies with doctrine, does not stifle innovation or prudent risk taking.</a:t>
            </a:r>
          </a:p>
          <a:p>
            <a:pPr>
              <a:buFontTx/>
              <a:buChar char="•"/>
            </a:pPr>
            <a:r>
              <a:rPr lang="en-US" dirty="0" smtClean="0"/>
              <a:t>Well-structured – contains a mixture of individual and leader tasks in collective tasks.</a:t>
            </a:r>
          </a:p>
          <a:p>
            <a:pPr>
              <a:buFontTx/>
              <a:buChar char="•"/>
            </a:pPr>
            <a:r>
              <a:rPr lang="en-US" dirty="0" smtClean="0"/>
              <a:t>Efficient – makes the best use of training resources.</a:t>
            </a:r>
          </a:p>
          <a:p>
            <a:pPr>
              <a:buFontTx/>
              <a:buChar char="•"/>
            </a:pPr>
            <a:r>
              <a:rPr lang="en-US" dirty="0" smtClean="0"/>
              <a:t>Challenging – must be competitive, sometimes against one another and always to achieve the prescribed standard. </a:t>
            </a:r>
          </a:p>
          <a:p>
            <a:pPr>
              <a:buFontTx/>
              <a:buNone/>
            </a:pPr>
            <a:endParaRPr lang="en-US" dirty="0" smtClean="0"/>
          </a:p>
          <a:p>
            <a:r>
              <a:rPr lang="en-US" b="1" dirty="0" smtClean="0"/>
              <a:t>Commander’s need to practice Mission Command during execution n training . . . and exercise battle command routinely and frequently. </a:t>
            </a:r>
            <a:r>
              <a:rPr lang="en-US" dirty="0" smtClean="0"/>
              <a:t>Commanders must</a:t>
            </a:r>
            <a:r>
              <a:rPr lang="en-US" b="1" dirty="0" smtClean="0"/>
              <a:t> </a:t>
            </a:r>
            <a:r>
              <a:rPr lang="en-US" dirty="0" smtClean="0"/>
              <a:t>exercise mission command in training so that subordinates are</a:t>
            </a:r>
            <a:r>
              <a:rPr lang="en-US" b="1" dirty="0" smtClean="0"/>
              <a:t> </a:t>
            </a:r>
            <a:r>
              <a:rPr lang="en-US" dirty="0" smtClean="0"/>
              <a:t>used to it and are ready to execute it during actual operations.</a:t>
            </a:r>
          </a:p>
          <a:p>
            <a:pPr algn="just"/>
            <a:endParaRPr lang="en-US" sz="1000" i="1" dirty="0" smtClean="0"/>
          </a:p>
          <a:p>
            <a:pPr>
              <a:buFontTx/>
              <a:buNone/>
            </a:pPr>
            <a:endParaRPr lang="en-US" dirty="0" smtClean="0"/>
          </a:p>
          <a:p>
            <a:pPr marL="728663" lvl="1" indent="-279400" algn="just">
              <a:buFontTx/>
              <a:buChar char="•"/>
            </a:pPr>
            <a:endParaRPr lang="en-US" sz="900" i="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1" kern="1200" dirty="0" smtClean="0">
                <a:solidFill>
                  <a:schemeClr val="tx1"/>
                </a:solidFill>
                <a:latin typeface="+mn-lt"/>
                <a:ea typeface="+mn-ea"/>
                <a:cs typeface="+mn-cs"/>
              </a:rPr>
              <a:t>Progressive Training</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The</a:t>
            </a:r>
            <a:r>
              <a:rPr lang="en-US" sz="1200" kern="1200" baseline="0" dirty="0" smtClean="0">
                <a:solidFill>
                  <a:schemeClr val="tx1"/>
                </a:solidFill>
                <a:latin typeface="+mn-lt"/>
                <a:ea typeface="+mn-ea"/>
                <a:cs typeface="+mn-cs"/>
              </a:rPr>
              <a:t> new version of FM 7-0 eliminates training term of “Crawl-Walk-Run” which has apparently been superseded by “Progressive Training.”  </a:t>
            </a:r>
            <a:r>
              <a:rPr lang="en-US" sz="1200" kern="1200" dirty="0" smtClean="0">
                <a:solidFill>
                  <a:schemeClr val="tx1"/>
                </a:solidFill>
                <a:latin typeface="+mn-lt"/>
                <a:ea typeface="+mn-ea"/>
                <a:cs typeface="+mn-cs"/>
              </a:rPr>
              <a:t>Ideally, training is executed using a progressive approach.  This allows and promotes an objective, standards-based approach to training but also accounts for soldiers and units that have combat experience.  Which level of progressive training that a soldier or unit begins with depends on the current assessment of task proficiency. </a:t>
            </a:r>
          </a:p>
          <a:p>
            <a:endParaRPr lang="en-US" dirty="0" smtClean="0"/>
          </a:p>
          <a:p>
            <a:r>
              <a:rPr lang="en-US" sz="1200" kern="1200" dirty="0" smtClean="0">
                <a:solidFill>
                  <a:schemeClr val="tx1"/>
                </a:solidFill>
                <a:latin typeface="+mn-lt"/>
                <a:ea typeface="+mn-ea"/>
                <a:cs typeface="+mn-cs"/>
              </a:rPr>
              <a:t>Progressive training starts at an initial level.  These first training events are relatively simple to conduct and require minimum support from the unit.  After the initial stage, training becomes incrementally more difficult as the soldiers and units progress through increasingly more complex tasks, requiring more resources from the unit and home station, and increasing the level of realism.  As the training progresses to an advanced stage, the level of difficulty for the training event intensifies.   Advanced training requires optimum resources and ideally approaches the level of realism expected in the operational environment.  Progression from the initial to advanced stage for a particular task may occur during a 1-day training exercise or may require a succession of training periods. Progressive training provides repetition to ensure that Soldiers are proficient at the task. Achievement of the Army standard determines progression between stages.</a:t>
            </a:r>
          </a:p>
          <a:p>
            <a:endParaRPr lang="en-US" dirty="0" smtClean="0"/>
          </a:p>
          <a:p>
            <a:r>
              <a:rPr lang="en-US" sz="1200" kern="1200" dirty="0" smtClean="0">
                <a:solidFill>
                  <a:schemeClr val="tx1"/>
                </a:solidFill>
                <a:latin typeface="+mn-lt"/>
                <a:ea typeface="+mn-ea"/>
                <a:cs typeface="+mn-cs"/>
              </a:rPr>
              <a:t>In progressive training, the task and the standard remain the same, but the conditions may vary. Commanders change the conditions by increasing:</a:t>
            </a:r>
            <a:endParaRPr lang="en-US" dirty="0" smtClean="0"/>
          </a:p>
          <a:p>
            <a:pPr>
              <a:buFont typeface="Arial" pitchFamily="34" charset="0"/>
              <a:buChar char="•"/>
            </a:pPr>
            <a:r>
              <a:rPr lang="en-US" sz="1200" kern="1200" dirty="0" smtClean="0">
                <a:solidFill>
                  <a:schemeClr val="tx1"/>
                </a:solidFill>
                <a:latin typeface="+mn-lt"/>
                <a:ea typeface="+mn-ea"/>
                <a:cs typeface="+mn-cs"/>
              </a:rPr>
              <a:t> The difficulty of the conditions under which the task is being performed. </a:t>
            </a:r>
            <a:endParaRPr lang="en-US" dirty="0" smtClean="0"/>
          </a:p>
          <a:p>
            <a:pPr>
              <a:buFont typeface="Arial" pitchFamily="34" charset="0"/>
              <a:buChar char="•"/>
            </a:pPr>
            <a:r>
              <a:rPr lang="en-US" sz="1200" kern="1200" dirty="0" smtClean="0">
                <a:solidFill>
                  <a:schemeClr val="tx1"/>
                </a:solidFill>
                <a:latin typeface="+mn-lt"/>
                <a:ea typeface="+mn-ea"/>
                <a:cs typeface="+mn-cs"/>
              </a:rPr>
              <a:t> The tempo of the task being trained. </a:t>
            </a:r>
            <a:endParaRPr lang="en-US" dirty="0" smtClean="0"/>
          </a:p>
          <a:p>
            <a:pPr>
              <a:buFont typeface="Arial" pitchFamily="34" charset="0"/>
              <a:buChar char="•"/>
            </a:pPr>
            <a:r>
              <a:rPr lang="en-US" sz="1200" kern="1200" dirty="0" smtClean="0">
                <a:solidFill>
                  <a:schemeClr val="tx1"/>
                </a:solidFill>
                <a:latin typeface="+mn-lt"/>
                <a:ea typeface="+mn-ea"/>
                <a:cs typeface="+mn-cs"/>
              </a:rPr>
              <a:t> The number of tasks being trained. </a:t>
            </a:r>
            <a:endParaRPr lang="en-US" dirty="0" smtClean="0"/>
          </a:p>
          <a:p>
            <a:pPr>
              <a:buFont typeface="Arial" pitchFamily="34" charset="0"/>
              <a:buChar char="•"/>
            </a:pPr>
            <a:r>
              <a:rPr lang="en-US" sz="1200" kern="1200" dirty="0" smtClean="0">
                <a:solidFill>
                  <a:schemeClr val="tx1"/>
                </a:solidFill>
                <a:latin typeface="+mn-lt"/>
                <a:ea typeface="+mn-ea"/>
                <a:cs typeface="+mn-cs"/>
              </a:rPr>
              <a:t> The number of personnel involved in the training.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leaders and soldiers need to understand the stage at which they are currently training and understand the Army standard. The following table summarizes key aspects of progressive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6BCF8317-EC1D-4F2D-9DC0-35988E5E0A98}" type="slidenum">
              <a:rPr lang="en-US"/>
              <a:pPr/>
              <a:t>37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Assessment</a:t>
            </a:r>
            <a:r>
              <a:rPr lang="en-US" b="1" dirty="0" smtClean="0"/>
              <a:t>.  </a:t>
            </a:r>
            <a:r>
              <a:rPr lang="en-US" dirty="0" smtClean="0"/>
              <a:t>In the training context, </a:t>
            </a:r>
            <a:r>
              <a:rPr lang="en-US" i="1" dirty="0" smtClean="0"/>
              <a:t>assessment </a:t>
            </a:r>
            <a:r>
              <a:rPr lang="en-US" dirty="0" smtClean="0"/>
              <a:t>is the leader’s judgment of the organization’s ability to perform its mission-essential tasks and, ultimately, its ability to accomplish its doctrinal or directed mission. Training assessments address a wide variety of areas, including training support, force integration,</a:t>
            </a:r>
            <a:r>
              <a:rPr lang="en-US" b="1" dirty="0" smtClean="0"/>
              <a:t> </a:t>
            </a:r>
            <a:r>
              <a:rPr lang="en-US" dirty="0" smtClean="0"/>
              <a:t>logistics, and personnel availability. These assessments form the basis for determining the organization’s</a:t>
            </a:r>
            <a:r>
              <a:rPr lang="en-US" b="1" dirty="0" smtClean="0"/>
              <a:t> </a:t>
            </a:r>
            <a:r>
              <a:rPr lang="en-US" dirty="0" smtClean="0"/>
              <a:t>training ratings for readiness reporting. Commanders consider the following when making assessments:</a:t>
            </a:r>
          </a:p>
          <a:p>
            <a:pPr>
              <a:buFont typeface="Arial" pitchFamily="34" charset="0"/>
              <a:buChar char="•"/>
            </a:pPr>
            <a:r>
              <a:rPr lang="en-US" dirty="0" smtClean="0"/>
              <a:t> Their own observations and those of subordinate leaders.</a:t>
            </a:r>
          </a:p>
          <a:p>
            <a:pPr>
              <a:buFont typeface="Arial" pitchFamily="34" charset="0"/>
              <a:buChar char="•"/>
            </a:pPr>
            <a:r>
              <a:rPr lang="en-US" dirty="0" smtClean="0"/>
              <a:t> Feedback from AARs.</a:t>
            </a:r>
          </a:p>
          <a:p>
            <a:pPr>
              <a:buFont typeface="Arial" pitchFamily="34" charset="0"/>
              <a:buChar char="•"/>
            </a:pPr>
            <a:r>
              <a:rPr lang="en-US" dirty="0" smtClean="0"/>
              <a:t> Results of unit evaluations, where performance is measured against standards to arrive at the assessment.</a:t>
            </a:r>
          </a:p>
          <a:p>
            <a:r>
              <a:rPr lang="en-US" b="1" i="1" dirty="0" smtClean="0"/>
              <a:t> </a:t>
            </a:r>
            <a:endParaRPr lang="en-US" dirty="0" smtClean="0"/>
          </a:p>
          <a:p>
            <a:r>
              <a:rPr lang="en-US" b="1" u="sng" dirty="0" smtClean="0"/>
              <a:t>Feedback</a:t>
            </a:r>
            <a:r>
              <a:rPr lang="en-US" b="1" i="1" dirty="0" smtClean="0"/>
              <a:t>.  </a:t>
            </a:r>
            <a:r>
              <a:rPr lang="en-US" i="1" dirty="0" smtClean="0"/>
              <a:t>Feedback </a:t>
            </a:r>
            <a:r>
              <a:rPr lang="en-US" dirty="0" smtClean="0"/>
              <a:t>is the transmission of verbal or written evaluative or corrective information about a process or task to individuals and organizations. It provides the basis for assessments. Sources of feedback include:</a:t>
            </a:r>
          </a:p>
          <a:p>
            <a:r>
              <a:rPr lang="en-US" dirty="0" smtClean="0"/>
              <a:t>Personal observations.</a:t>
            </a:r>
          </a:p>
          <a:p>
            <a:r>
              <a:rPr lang="en-US" dirty="0" smtClean="0"/>
              <a:t>Reports from higher headquarters.</a:t>
            </a:r>
          </a:p>
          <a:p>
            <a:r>
              <a:rPr lang="en-US" dirty="0" smtClean="0"/>
              <a:t>Staff assistance visits.</a:t>
            </a:r>
          </a:p>
          <a:p>
            <a:r>
              <a:rPr lang="en-US" dirty="0" smtClean="0"/>
              <a:t>External evaluations, including CTC take-home packages.</a:t>
            </a:r>
          </a:p>
          <a:p>
            <a:r>
              <a:rPr lang="en-US" dirty="0" smtClean="0"/>
              <a:t>Readiness reports.</a:t>
            </a:r>
          </a:p>
          <a:p>
            <a:r>
              <a:rPr lang="en-US" dirty="0" smtClean="0"/>
              <a:t>Organized inspections.</a:t>
            </a:r>
          </a:p>
          <a:p>
            <a:r>
              <a:rPr lang="en-US" dirty="0" smtClean="0"/>
              <a:t>DTMS reports.</a:t>
            </a:r>
          </a:p>
          <a:p>
            <a:r>
              <a:rPr lang="en-US" dirty="0" smtClean="0"/>
              <a:t> </a:t>
            </a:r>
          </a:p>
          <a:p>
            <a:r>
              <a:rPr lang="en-US" u="sng" dirty="0" smtClean="0"/>
              <a:t>Evaluation</a:t>
            </a:r>
            <a:r>
              <a:rPr lang="en-US" dirty="0" smtClean="0"/>
              <a:t>.  In the training context, </a:t>
            </a:r>
            <a:r>
              <a:rPr lang="en-US" i="1" dirty="0" smtClean="0"/>
              <a:t>evaluation </a:t>
            </a:r>
            <a:r>
              <a:rPr lang="en-US" dirty="0" smtClean="0"/>
              <a:t>is the process used to measure the demonstrated ability of individuals and units to accomplish specified training objectives. Evaluations are one form of feedback.</a:t>
            </a:r>
            <a:r>
              <a:rPr lang="en-US" b="1" dirty="0" smtClean="0"/>
              <a:t>  </a:t>
            </a:r>
            <a:r>
              <a:rPr lang="en-US" dirty="0" smtClean="0"/>
              <a:t>Commanders evaluate subordinate units two echelons below their unit. Training evaluations provide commanders</a:t>
            </a:r>
            <a:r>
              <a:rPr lang="en-US" b="1" dirty="0" smtClean="0"/>
              <a:t> </a:t>
            </a:r>
            <a:r>
              <a:rPr lang="en-US" dirty="0" smtClean="0"/>
              <a:t>with feedback on the demonstrated proficiency of individuals, staffs, and organizations against a</a:t>
            </a:r>
            <a:r>
              <a:rPr lang="en-US" b="1" dirty="0" smtClean="0"/>
              <a:t> </a:t>
            </a:r>
            <a:r>
              <a:rPr lang="en-US" dirty="0" smtClean="0"/>
              <a:t>standard. Training conducted without evaluation is a waste of time and resources. Evaluations can be informal,</a:t>
            </a:r>
            <a:r>
              <a:rPr lang="en-US" b="1" dirty="0" smtClean="0"/>
              <a:t> </a:t>
            </a:r>
            <a:r>
              <a:rPr lang="en-US" dirty="0" smtClean="0"/>
              <a:t>formal, internal, external, or any combination of them.</a:t>
            </a:r>
            <a:r>
              <a:rPr lang="en-US" b="1" dirty="0" smtClean="0"/>
              <a:t>  </a:t>
            </a:r>
            <a:endParaRPr lang="en-US" dirty="0" smtClean="0"/>
          </a:p>
          <a:p>
            <a:r>
              <a:rPr lang="en-US" dirty="0" smtClean="0"/>
              <a:t> </a:t>
            </a:r>
          </a:p>
          <a:p>
            <a:r>
              <a:rPr lang="en-US" u="sng" dirty="0" smtClean="0"/>
              <a:t>AAR</a:t>
            </a:r>
            <a:r>
              <a:rPr lang="en-US" dirty="0" smtClean="0"/>
              <a:t>.  he </a:t>
            </a:r>
            <a:r>
              <a:rPr lang="en-US" i="1" dirty="0" smtClean="0"/>
              <a:t>after action review </a:t>
            </a:r>
            <a:r>
              <a:rPr lang="en-US" dirty="0" smtClean="0"/>
              <a:t>is a method of providing feedback to organizations by involving participants in the training diagnostic process in order to increase and reinforce learning. Leaders use formal or informal AARs to provide feedback on training. The AAR provides a forum for structured review</a:t>
            </a:r>
            <a:r>
              <a:rPr lang="en-US" b="1" dirty="0" smtClean="0"/>
              <a:t> </a:t>
            </a:r>
            <a:r>
              <a:rPr lang="en-US" dirty="0" smtClean="0"/>
              <a:t>and information sharing. AARs allow participating individuals, leaders, staffs, and units to discover</a:t>
            </a:r>
            <a:r>
              <a:rPr lang="en-US" b="1" dirty="0" smtClean="0"/>
              <a:t> </a:t>
            </a:r>
            <a:r>
              <a:rPr lang="en-US" dirty="0" smtClean="0"/>
              <a:t>for themselves what happened during the training, why it happened, and how to execute tasks or operations</a:t>
            </a:r>
            <a:r>
              <a:rPr lang="en-US" b="1" dirty="0" smtClean="0"/>
              <a:t> </a:t>
            </a:r>
            <a:r>
              <a:rPr lang="en-US" dirty="0" smtClean="0"/>
              <a:t>better.  </a:t>
            </a:r>
          </a:p>
          <a:p>
            <a:r>
              <a:rPr lang="en-US" dirty="0" smtClean="0"/>
              <a:t> </a:t>
            </a:r>
          </a:p>
          <a:p>
            <a:r>
              <a:rPr lang="en-US" dirty="0" smtClean="0"/>
              <a:t>Retraining is based on the realization that not all tasks will be trained to standard on the first attempt.  </a:t>
            </a:r>
          </a:p>
          <a:p>
            <a:r>
              <a:rPr lang="en-US" dirty="0" smtClean="0"/>
              <a:t> </a:t>
            </a:r>
          </a:p>
          <a:p>
            <a:r>
              <a:rPr lang="en-US" dirty="0" smtClean="0"/>
              <a:t>Training is incomplete until the unit achieves the Army standard.</a:t>
            </a:r>
          </a:p>
          <a:p>
            <a:pPr>
              <a:lnSpc>
                <a:spcPct val="80000"/>
              </a:lnSpc>
            </a:pPr>
            <a:endParaRPr lang="en-US" sz="7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Under </a:t>
            </a:r>
            <a:r>
              <a:rPr lang="en-US" dirty="0" err="1" smtClean="0"/>
              <a:t>ARFORGEN</a:t>
            </a:r>
            <a:r>
              <a:rPr lang="en-US" dirty="0" smtClean="0"/>
              <a:t> commanders must have more flexibility in how they manage training.  Many of the training management concepts in the 2002 version of FM 7-0 were modified with respect to timing and frequency to give commander’s greater flexibility in meeting the demands of the </a:t>
            </a:r>
            <a:r>
              <a:rPr lang="en-US" dirty="0" err="1" smtClean="0"/>
              <a:t>ARFORGEN</a:t>
            </a:r>
            <a:r>
              <a:rPr lang="en-US" dirty="0" smtClean="0"/>
              <a:t> process.</a:t>
            </a:r>
          </a:p>
          <a:p>
            <a:r>
              <a:rPr lang="en-US" dirty="0" smtClean="0"/>
              <a:t>No longer are training requirements directed at specific time requirements instead, commanders determine when to conduct meetings and briefing as they see fit.  </a:t>
            </a:r>
            <a:r>
              <a:rPr lang="en-US" i="1" dirty="0" smtClean="0"/>
              <a:t> </a:t>
            </a:r>
            <a:endParaRPr lang="en-US" dirty="0" smtClean="0"/>
          </a:p>
          <a:p>
            <a:r>
              <a:rPr lang="en-US" i="1" dirty="0" smtClean="0"/>
              <a:t> </a:t>
            </a:r>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4B18D027-D06A-4E6A-B683-1D1FA40DD348}" type="slidenum">
              <a:rPr lang="en-US"/>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6"/>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Army launched the Army Training Network (ATN) in</a:t>
            </a:r>
            <a:r>
              <a:rPr lang="en-US" baseline="0" dirty="0" smtClean="0"/>
              <a:t> 2009</a:t>
            </a:r>
            <a:r>
              <a:rPr lang="en-US" dirty="0" smtClean="0"/>
              <a:t> is</a:t>
            </a:r>
            <a:r>
              <a:rPr lang="en-US" baseline="0" dirty="0" smtClean="0"/>
              <a:t> a companion website to FM 7-0 which </a:t>
            </a:r>
            <a:r>
              <a:rPr lang="en-US" dirty="0" smtClean="0"/>
              <a:t>contains the “how to” or application of FM 7-0 training concepts;</a:t>
            </a:r>
            <a:r>
              <a:rPr lang="en-US" baseline="0" dirty="0" smtClean="0"/>
              <a:t> it</a:t>
            </a:r>
            <a:r>
              <a:rPr lang="en-US" dirty="0" smtClean="0"/>
              <a:t> also includes solutions to training challenges submitted to ATN for posting to share with others units.  ATN is intended to be a “one-stop-shop” portal with information and hyperlinks to everything related to training throughout the Army.  ATN contains collaborative features such as its own blog where users can discuss training issues with other users of the site.  </a:t>
            </a:r>
          </a:p>
          <a:p>
            <a:endParaRPr lang="en-US" dirty="0" smtClean="0"/>
          </a:p>
          <a:p>
            <a:r>
              <a:rPr lang="en-US" dirty="0" smtClean="0"/>
              <a:t>It is extremely important to note that FM 7-1, </a:t>
            </a:r>
            <a:r>
              <a:rPr lang="en-US" i="1" dirty="0" smtClean="0"/>
              <a:t>Battle Focused Training</a:t>
            </a:r>
            <a:r>
              <a:rPr lang="en-US" dirty="0" smtClean="0"/>
              <a:t>.,</a:t>
            </a:r>
            <a:r>
              <a:rPr lang="en-US" baseline="0" dirty="0" smtClean="0"/>
              <a:t> was superseded/replaced by the Training Management (TM) tab/link in </a:t>
            </a:r>
            <a:r>
              <a:rPr lang="en-US" dirty="0" smtClean="0"/>
              <a:t>ATN.  The TM Tab/link contains all the “how to” doctrine,</a:t>
            </a:r>
            <a:r>
              <a:rPr lang="en-US" baseline="0" dirty="0" smtClean="0"/>
              <a:t> information , techniques and procedures (TTP) that was formerly in FM 7-1 however, like FM 7-0, the information has been changed and/or modified to reflex training for today’s complex OE, the challenges of ARFORGEN, and</a:t>
            </a:r>
            <a:r>
              <a:rPr lang="en-US" dirty="0" smtClean="0"/>
              <a:t> the requirement to conduct full spectrum operations (FSO).</a:t>
            </a:r>
          </a:p>
          <a:p>
            <a:r>
              <a:rPr lang="en-US" dirty="0" smtClean="0"/>
              <a:t> </a:t>
            </a:r>
          </a:p>
          <a:p>
            <a:r>
              <a:rPr lang="en-US" dirty="0" smtClean="0"/>
              <a:t>The next slide provides an example of what the site currently looks like although the team developing it continues to work towards improving the functionality and information provided based on your feedback.</a:t>
            </a:r>
          </a:p>
          <a:p>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Snap-shot of the screen for ATN.</a:t>
            </a:r>
          </a:p>
          <a:p>
            <a:pPr>
              <a:buFont typeface="Arial" pitchFamily="34" charset="0"/>
              <a:buChar char="•"/>
            </a:pPr>
            <a:r>
              <a:rPr lang="en-US" dirty="0" smtClean="0"/>
              <a:t> Access to the online version of FM 7-0 is through the ATN homepage. </a:t>
            </a:r>
          </a:p>
          <a:p>
            <a:pPr>
              <a:buFont typeface="Arial" pitchFamily="34" charset="0"/>
              <a:buChar char="•"/>
            </a:pPr>
            <a:r>
              <a:rPr lang="en-US" dirty="0" smtClean="0"/>
              <a:t> Have students open ATN on the CAC Net computers and pull</a:t>
            </a:r>
            <a:r>
              <a:rPr lang="en-US" baseline="0" dirty="0" smtClean="0"/>
              <a:t> this page up.  Once they are all ready play the ATN Podcast which orients users to ATN or you explain the site walking them through the various tabs and menu selections.</a:t>
            </a:r>
          </a:p>
          <a:p>
            <a:pPr>
              <a:buFont typeface="Arial" pitchFamily="34" charset="0"/>
              <a:buChar char="•"/>
            </a:pPr>
            <a:r>
              <a:rPr lang="en-US" baseline="0" dirty="0" smtClean="0"/>
              <a:t>Explain the FM 7-0 is best viewed digitally over ATN where they can leverage the many hyperlinks embedded in the manual.  The next several slides walk the students through opening FM 7-0 on ATN and accessing some of the information the digital version of the manual makes available to them.</a:t>
            </a:r>
            <a:endParaRPr lang="en-US" dirty="0"/>
          </a:p>
        </p:txBody>
      </p:sp>
      <p:sp>
        <p:nvSpPr>
          <p:cNvPr id="4" name="Slide Number Placeholder 3"/>
          <p:cNvSpPr>
            <a:spLocks noGrp="1"/>
          </p:cNvSpPr>
          <p:nvPr>
            <p:ph type="sldNum" sz="quarter" idx="10"/>
          </p:nvPr>
        </p:nvSpPr>
        <p:spPr/>
        <p:txBody>
          <a:bodyPr/>
          <a:lstStyle/>
          <a:p>
            <a:fld id="{FB536339-DAE6-4594-8F1B-586EB0F12C6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DCCB5841-57B9-4CF3-A17F-4AA47784231D}" type="slidenum">
              <a:rPr lang="en-US">
                <a:latin typeface="Arial" pitchFamily="34" charset="0"/>
              </a:rPr>
              <a:pPr/>
              <a:t>4</a:t>
            </a:fld>
            <a:endParaRPr lang="en-US">
              <a:latin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ChangeArrowheads="1"/>
          </p:cNvSpPr>
          <p:nvPr/>
        </p:nvSpPr>
        <p:spPr bwMode="auto">
          <a:xfrm>
            <a:off x="835025" y="4494213"/>
            <a:ext cx="5486400" cy="4113212"/>
          </a:xfrm>
          <a:prstGeom prst="rect">
            <a:avLst/>
          </a:prstGeom>
          <a:noFill/>
          <a:ln w="9525">
            <a:noFill/>
            <a:miter lim="800000"/>
            <a:headEnd/>
            <a:tailEnd/>
          </a:ln>
        </p:spPr>
        <p:txBody>
          <a:bodyPr lIns="89862" tIns="44932" rIns="89862" bIns="44932"/>
          <a:lstStyle/>
          <a:p>
            <a:pPr algn="ctr">
              <a:spcBef>
                <a:spcPct val="30000"/>
              </a:spcBef>
              <a:tabLst>
                <a:tab pos="223838" algn="l"/>
              </a:tabLst>
            </a:pPr>
            <a:r>
              <a:rPr lang="en-US" sz="1200" b="1"/>
              <a:t>TAKEAWAYS:</a:t>
            </a:r>
          </a:p>
          <a:p>
            <a:pPr algn="ctr">
              <a:spcBef>
                <a:spcPct val="30000"/>
              </a:spcBef>
              <a:tabLst>
                <a:tab pos="223838" algn="l"/>
              </a:tabLst>
            </a:pPr>
            <a:r>
              <a:rPr lang="en-US" sz="1200" b="1"/>
              <a:t>Significant change from previous update</a:t>
            </a:r>
          </a:p>
          <a:p>
            <a:pPr algn="ctr">
              <a:spcBef>
                <a:spcPct val="30000"/>
              </a:spcBef>
              <a:tabLst>
                <a:tab pos="223838" algn="l"/>
              </a:tabLst>
            </a:pPr>
            <a:r>
              <a:rPr lang="en-US" sz="1200" b="1"/>
              <a:t>This update will focus 7-0 on “What” and 7-1 on “How-to”</a:t>
            </a:r>
          </a:p>
          <a:p>
            <a:pPr algn="ctr">
              <a:spcBef>
                <a:spcPct val="30000"/>
              </a:spcBef>
              <a:tabLst>
                <a:tab pos="223838" algn="l"/>
              </a:tabLst>
            </a:pPr>
            <a:r>
              <a:rPr lang="en-US" sz="1200" b="1"/>
              <a:t>FM 7-1 will become VFM 7-1 – Army’s first web-based FM</a:t>
            </a:r>
          </a:p>
          <a:p>
            <a:pPr algn="ctr">
              <a:spcBef>
                <a:spcPct val="30000"/>
              </a:spcBef>
              <a:tabLst>
                <a:tab pos="223838" algn="l"/>
              </a:tabLst>
            </a:pPr>
            <a:endParaRPr lang="en-US" sz="1200" b="1"/>
          </a:p>
          <a:p>
            <a:pPr algn="ctr">
              <a:spcBef>
                <a:spcPct val="30000"/>
              </a:spcBef>
              <a:tabLst>
                <a:tab pos="223838" algn="l"/>
              </a:tabLst>
            </a:pPr>
            <a:r>
              <a:rPr lang="en-US" sz="1200" b="1"/>
              <a:t>ISSUES:</a:t>
            </a:r>
          </a:p>
          <a:p>
            <a:pPr algn="ctr">
              <a:spcBef>
                <a:spcPct val="30000"/>
              </a:spcBef>
              <a:tabLst>
                <a:tab pos="223838" algn="l"/>
              </a:tabLst>
            </a:pPr>
            <a:r>
              <a:rPr lang="en-US" sz="1200" b="1"/>
              <a:t>None</a:t>
            </a:r>
          </a:p>
        </p:txBody>
      </p:sp>
      <p:sp>
        <p:nvSpPr>
          <p:cNvPr id="46085" name="Notes Placeholder 4"/>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i="0" dirty="0" smtClean="0"/>
              <a:t> </a:t>
            </a:r>
            <a:r>
              <a:rPr lang="en-US" i="0" dirty="0" smtClean="0"/>
              <a:t>The next few slides provide an overview of the Army’s keystone training doctrine, FM 7-0, and the big ideas and/or changes in the manual since the 2008 version was last published.   </a:t>
            </a:r>
          </a:p>
          <a:p>
            <a:r>
              <a:rPr lang="en-US" i="0" dirty="0" smtClean="0"/>
              <a:t> </a:t>
            </a:r>
          </a:p>
          <a:p>
            <a:r>
              <a:rPr lang="en-US" i="0" dirty="0" smtClean="0"/>
              <a:t>This slide provides a snapshot of the guidance originally given to revise the Army’s training doctrine before the 2008 version up through and including the present 2011 version.</a:t>
            </a:r>
          </a:p>
          <a:p>
            <a:r>
              <a:rPr lang="en-US" i="0" dirty="0" smtClean="0"/>
              <a:t> </a:t>
            </a:r>
          </a:p>
          <a:p>
            <a:pPr algn="l">
              <a:spcBef>
                <a:spcPts val="0"/>
              </a:spcBef>
            </a:pPr>
            <a:r>
              <a:rPr lang="en-US" i="0" dirty="0" smtClean="0"/>
              <a:t>The 2011 version of FM 7-0 represents the 4th edition of the Army’s training doctrine.  The title changed from “Training for Full Spectrum Operations”  to  “Training for Full</a:t>
            </a:r>
            <a:r>
              <a:rPr lang="en-US" i="0" baseline="0" dirty="0" smtClean="0"/>
              <a:t> </a:t>
            </a:r>
            <a:r>
              <a:rPr lang="en-US" i="0" dirty="0" smtClean="0"/>
              <a:t>Spectrum Operations.”  It contains the “what” of Army training – the basic fundamentals, principles and guidelines -necessary to describe what leaders need to do to plan, develop and execute training.  Fundamentals, principles and guidelines are more permanent</a:t>
            </a:r>
            <a:r>
              <a:rPr lang="en-US" i="0" baseline="0" dirty="0" smtClean="0"/>
              <a:t> and </a:t>
            </a:r>
            <a:r>
              <a:rPr lang="en-US" i="0" dirty="0" smtClean="0"/>
              <a:t>enduring;</a:t>
            </a:r>
            <a:r>
              <a:rPr lang="en-US" i="0" baseline="0" dirty="0" smtClean="0"/>
              <a:t> </a:t>
            </a:r>
            <a:r>
              <a:rPr lang="en-US" i="0" dirty="0" smtClean="0"/>
              <a:t>less prone to revision than techniques and procedures (TTPs if you will)  which makes FM 7-0 an appropriate manual for the Army to publish in hard/print copy in this time of cost savings and emphasis</a:t>
            </a:r>
            <a:r>
              <a:rPr lang="en-US" i="0" baseline="0" dirty="0" smtClean="0"/>
              <a:t> on the use of technology</a:t>
            </a:r>
            <a:r>
              <a:rPr lang="en-US" i="0" dirty="0" smtClean="0"/>
              <a:t>.  </a:t>
            </a:r>
          </a:p>
          <a:p>
            <a:pPr algn="l"/>
            <a:r>
              <a:rPr lang="en-US" b="1" i="0" dirty="0" smtClean="0"/>
              <a:t> </a:t>
            </a:r>
            <a:endParaRPr lang="en-US" i="0" dirty="0" smtClean="0"/>
          </a:p>
          <a:p>
            <a:r>
              <a:rPr lang="en-US" i="0" dirty="0" smtClean="0"/>
              <a:t>The </a:t>
            </a:r>
            <a:r>
              <a:rPr lang="en-US" i="0" dirty="0" smtClean="0"/>
              <a:t>Army published the first edition of this manual in 1988 as FM 25-00, Training the Force.  It was renumbered as FM 7-0, Training the Force, during its first rewrite in 2002</a:t>
            </a:r>
            <a:r>
              <a:rPr lang="en-US" i="0" baseline="0" dirty="0" smtClean="0"/>
              <a:t> and </a:t>
            </a:r>
            <a:r>
              <a:rPr lang="en-US" i="0" baseline="0" dirty="0" err="1" smtClean="0"/>
              <a:t>retitled</a:t>
            </a:r>
            <a:r>
              <a:rPr lang="en-US" i="0" baseline="0" dirty="0" smtClean="0"/>
              <a:t> during the second revision/rewrite in 2008</a:t>
            </a:r>
            <a:r>
              <a:rPr lang="en-US" i="0" dirty="0" smtClean="0"/>
              <a:t>  This version of FM 7-0 </a:t>
            </a:r>
            <a:r>
              <a:rPr lang="en-US" i="0" baseline="0" dirty="0" smtClean="0"/>
              <a:t> </a:t>
            </a:r>
            <a:r>
              <a:rPr lang="en-US" i="0" dirty="0" smtClean="0"/>
              <a:t>continues to emphasize the need to change the Army mindset toward training and that training today’s is vastly different from pre-9-11 training.</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spcBef>
                <a:spcPts val="600"/>
              </a:spcBef>
              <a:buClr>
                <a:srgbClr val="0000FF"/>
              </a:buClr>
              <a:buSzPct val="120000"/>
              <a:buFont typeface="Arial" pitchFamily="34" charset="0"/>
              <a:buNone/>
            </a:pPr>
            <a:r>
              <a:rPr lang="en-US" b="0" i="0" u="none" dirty="0" smtClean="0"/>
              <a:t>This slide offers a snap-shot of what you’ll find immediately different between the 2008 version and the 2011 versions of FM 7-0.</a:t>
            </a:r>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The first thing you’ll notice is the </a:t>
            </a:r>
            <a:r>
              <a:rPr lang="en-US" b="0" i="0" u="sng" dirty="0" smtClean="0"/>
              <a:t>new</a:t>
            </a:r>
            <a:r>
              <a:rPr lang="en-US" b="0" i="0" u="none" dirty="0" smtClean="0"/>
              <a:t> title,</a:t>
            </a:r>
            <a:r>
              <a:rPr lang="en-US" b="0" i="0" u="none" baseline="0" dirty="0" smtClean="0"/>
              <a:t> a change</a:t>
            </a:r>
            <a:r>
              <a:rPr lang="en-US" b="0" i="0" u="none" dirty="0" smtClean="0"/>
              <a:t> reflecting the inclusion of “developing leaders” or “leader development” as </a:t>
            </a:r>
            <a:r>
              <a:rPr lang="en-US" dirty="0" smtClean="0"/>
              <a:t>a planned part of unit training management</a:t>
            </a:r>
            <a:r>
              <a:rPr lang="en-US" b="0" i="0" u="none" dirty="0" smtClean="0"/>
              <a:t>.  We’ve always done this in units, but we’ve never thought much about the process of how leaders plan, prepare, execute and assess the development of junior leaders - as units train.  This change </a:t>
            </a:r>
            <a:r>
              <a:rPr lang="en-US" dirty="0" smtClean="0"/>
              <a:t>emphasizes that commanders can use FM 7-0 to train units and develop leaders.</a:t>
            </a:r>
            <a:endParaRPr lang="en-US" b="0" i="0" u="none" dirty="0" smtClean="0"/>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This version of FM 7-0 is far more concise than previous versions. The CSA wanted us to move FM 7-0 to a higher, intellectual level and not get bogged down with the details. This version provides a sound and reliable framework for the ‘what’ of training and links that content to the details and examples that are available on ATN. This keeps the doctrine much more enduring, while allowing us to update the details as the Army changes – without waiting for the doctrine to catch-up, sometimes years later.</a:t>
            </a:r>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The Core METL</a:t>
            </a:r>
            <a:r>
              <a:rPr lang="en-US" b="0" i="0" u="none" baseline="0" dirty="0" smtClean="0"/>
              <a:t> (CMETL) and </a:t>
            </a:r>
            <a:r>
              <a:rPr lang="en-US" b="0" i="0" u="none" dirty="0" smtClean="0"/>
              <a:t>Directed METL (DMETL) construct was</a:t>
            </a:r>
            <a:r>
              <a:rPr lang="en-US" b="0" i="0" u="none" baseline="0" dirty="0" smtClean="0"/>
              <a:t> eliminated in 2009 shortly after the 2008 publication of FM 7-0; </a:t>
            </a:r>
            <a:r>
              <a:rPr lang="en-US" b="0" i="0" u="none" dirty="0" smtClean="0"/>
              <a:t>this version of the manual</a:t>
            </a:r>
            <a:r>
              <a:rPr lang="en-US" b="0" i="0" u="none" baseline="0" dirty="0" smtClean="0"/>
              <a:t> </a:t>
            </a:r>
            <a:r>
              <a:rPr lang="en-US" b="0" i="0" u="none" dirty="0" smtClean="0"/>
              <a:t>codifies that change, replacing these terms with simply the concept of a “Full Spectrum Operations Mission-Essential</a:t>
            </a:r>
            <a:r>
              <a:rPr lang="en-US" b="0" i="0" u="none" baseline="0" dirty="0" smtClean="0"/>
              <a:t> Task List (</a:t>
            </a:r>
            <a:r>
              <a:rPr lang="en-US" b="0" i="0" u="none" dirty="0" smtClean="0"/>
              <a:t>FSO METL)” </a:t>
            </a:r>
            <a:r>
              <a:rPr lang="en-US" dirty="0" smtClean="0"/>
              <a:t>some of which are standardized for brigade and higher units. </a:t>
            </a:r>
            <a:endParaRPr lang="en-US" b="0" i="0" u="none" dirty="0" smtClean="0"/>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The</a:t>
            </a:r>
            <a:r>
              <a:rPr lang="en-US" b="0" i="0" u="none" baseline="0" dirty="0" smtClean="0"/>
              <a:t> manual i</a:t>
            </a:r>
            <a:r>
              <a:rPr lang="en-US" dirty="0" smtClean="0"/>
              <a:t>ntegrates the </a:t>
            </a:r>
            <a:r>
              <a:rPr lang="en-US" b="0" i="0" u="none" dirty="0" smtClean="0"/>
              <a:t>concepts of mission </a:t>
            </a:r>
            <a:r>
              <a:rPr lang="en-US" b="0" i="0" u="none" dirty="0" err="1" smtClean="0"/>
              <a:t>mommand</a:t>
            </a:r>
            <a:r>
              <a:rPr lang="en-US" b="0" i="0" u="none" dirty="0" smtClean="0"/>
              <a:t>, </a:t>
            </a:r>
            <a:r>
              <a:rPr lang="en-US" dirty="0" smtClean="0"/>
              <a:t>combined arms maneuver and wide area security.  </a:t>
            </a:r>
            <a:r>
              <a:rPr lang="en-US" b="0" i="0" u="none" dirty="0" smtClean="0"/>
              <a:t>The authors of FM 7-0 ensured that as FM 3-0, Operations, FM 5-0, The Operations Process, and FM 6-0, Mission Command: Command and Control of Army Forces, continue to evolve, that the Army’s training doctrine evolves right along with these important capstone and keystone manuals. For instance, the change from the command and control (C2) and Battle Command concepts to “Mission Command” in FM 3-0 C1 is also reflected in this rewrite and publication of FM 7-0</a:t>
            </a:r>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This version of  the manual/doctrine expands the Principles of Unit Training and have also includes the addition of new principles – the principles of leader development.</a:t>
            </a:r>
          </a:p>
          <a:p>
            <a:pPr marL="0" indent="0">
              <a:spcBef>
                <a:spcPts val="600"/>
              </a:spcBef>
              <a:buClr>
                <a:srgbClr val="0000FF"/>
              </a:buClr>
              <a:buSzPct val="120000"/>
              <a:buFont typeface="Arial" pitchFamily="34" charset="0"/>
              <a:buNone/>
            </a:pPr>
            <a:endParaRPr lang="en-US" b="0" i="0" u="none" dirty="0" smtClean="0"/>
          </a:p>
          <a:p>
            <a:pPr marL="0" indent="0">
              <a:spcBef>
                <a:spcPts val="600"/>
              </a:spcBef>
              <a:buClr>
                <a:srgbClr val="0000FF"/>
              </a:buClr>
              <a:buSzPct val="120000"/>
              <a:buFont typeface="Arial" pitchFamily="34" charset="0"/>
              <a:buNone/>
            </a:pPr>
            <a:r>
              <a:rPr lang="en-US" b="0" i="0" u="none" dirty="0" smtClean="0"/>
              <a:t>Perhaps one of the biggest, fundamental change to the manual is that the best way to read and view FM 7-0 is on ATN.  What makes this a better experience than reading just the doctrine – Soldiers can also quickly and easily get to expanded discussions on Training Management and view actual examples like videos on “how to” conduct a company-level training meeting, and much more – from one central location – ATN.</a:t>
            </a:r>
          </a:p>
          <a:p>
            <a:pPr marL="0" indent="0">
              <a:spcBef>
                <a:spcPts val="600"/>
              </a:spcBef>
              <a:buClr>
                <a:srgbClr val="0000FF"/>
              </a:buClr>
              <a:buSzPct val="120000"/>
              <a:buFont typeface="Arial" pitchFamily="34" charset="0"/>
              <a:buNone/>
            </a:pPr>
            <a:endParaRPr lang="en-US" dirty="0" smtClean="0"/>
          </a:p>
          <a:p>
            <a:pPr marL="0" indent="0">
              <a:spcBef>
                <a:spcPts val="600"/>
              </a:spcBef>
              <a:buClr>
                <a:srgbClr val="0000FF"/>
              </a:buClr>
              <a:buSzPct val="120000"/>
              <a:buFont typeface="Arial" pitchFamily="34" charset="0"/>
              <a:buChar char="•"/>
            </a:pPr>
            <a:r>
              <a:rPr lang="en-US" dirty="0" smtClean="0"/>
              <a:t>Focuses on a </a:t>
            </a:r>
            <a:r>
              <a:rPr lang="en-US" b="1" i="1" u="sng" dirty="0" smtClean="0"/>
              <a:t>modular, brigade-centric force</a:t>
            </a:r>
            <a:r>
              <a:rPr lang="en-US" i="1" u="sng" dirty="0" smtClean="0"/>
              <a:t> </a:t>
            </a:r>
            <a:r>
              <a:rPr lang="en-US" dirty="0" smtClean="0"/>
              <a:t>in the ARFORGEN process</a:t>
            </a:r>
          </a:p>
          <a:p>
            <a:pPr marL="0" indent="0">
              <a:spcBef>
                <a:spcPts val="600"/>
              </a:spcBef>
              <a:buClr>
                <a:srgbClr val="0000FF"/>
              </a:buClr>
              <a:buSzPct val="120000"/>
              <a:buFont typeface="Arial" pitchFamily="34" charset="0"/>
              <a:buChar char="•"/>
            </a:pPr>
            <a:r>
              <a:rPr lang="en-US" dirty="0" smtClean="0"/>
              <a:t>Introduces the importance of FSO training against </a:t>
            </a:r>
            <a:r>
              <a:rPr lang="en-US" b="1" i="1" u="sng" dirty="0" smtClean="0"/>
              <a:t>complex hybrid threats</a:t>
            </a:r>
            <a:r>
              <a:rPr lang="en-US" dirty="0" smtClean="0"/>
              <a:t>. </a:t>
            </a:r>
          </a:p>
          <a:p>
            <a:pPr marL="0" indent="0">
              <a:spcBef>
                <a:spcPts val="600"/>
              </a:spcBef>
              <a:buClr>
                <a:srgbClr val="0000FF"/>
              </a:buClr>
              <a:buSzPct val="120000"/>
              <a:buFont typeface="Arial" pitchFamily="34" charset="0"/>
              <a:buChar char="•"/>
            </a:pPr>
            <a:r>
              <a:rPr lang="en-US" dirty="0" smtClean="0"/>
              <a:t> Includes the concept that </a:t>
            </a:r>
            <a:r>
              <a:rPr lang="en-US" b="1" i="1" u="sng" dirty="0" smtClean="0"/>
              <a:t>training oversight is a collaborative process</a:t>
            </a:r>
            <a:r>
              <a:rPr lang="en-US" b="1" dirty="0" smtClean="0"/>
              <a:t> </a:t>
            </a:r>
            <a:r>
              <a:rPr lang="en-US" dirty="0" smtClean="0"/>
              <a:t>between the losing and gaining commanders.</a:t>
            </a:r>
          </a:p>
          <a:p>
            <a:pPr marL="0" indent="0">
              <a:spcBef>
                <a:spcPts val="600"/>
              </a:spcBef>
              <a:buClr>
                <a:srgbClr val="0000FF"/>
              </a:buClr>
              <a:buSzPct val="120000"/>
              <a:buFont typeface="Arial" pitchFamily="34" charset="0"/>
              <a:buChar char="•"/>
            </a:pPr>
            <a:r>
              <a:rPr lang="en-US" dirty="0" smtClean="0"/>
              <a:t>Describes the </a:t>
            </a:r>
            <a:r>
              <a:rPr lang="en-US" b="1" i="1" u="sng" dirty="0" smtClean="0"/>
              <a:t>Training Management Process as an intellectual process that employs the mission command concept</a:t>
            </a:r>
            <a:r>
              <a:rPr lang="en-US" dirty="0" smtClean="0"/>
              <a:t>, rather than prescribed step-by-step</a:t>
            </a:r>
            <a:br>
              <a:rPr lang="en-US" dirty="0" smtClean="0"/>
            </a:br>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spcBef>
                <a:spcPts val="600"/>
              </a:spcBef>
              <a:buClr>
                <a:srgbClr val="0000FF"/>
              </a:buClr>
              <a:buSzPct val="120000"/>
              <a:buFont typeface="Arial" pitchFamily="34" charset="0"/>
              <a:buChar char="•"/>
            </a:pPr>
            <a:r>
              <a:rPr lang="en-US" dirty="0" smtClean="0"/>
              <a:t> The manual is much more concise with no extraneous verbiage.  All “how to…” has been removed to ATN to include lengthy</a:t>
            </a:r>
            <a:r>
              <a:rPr lang="en-US" baseline="0" dirty="0" smtClean="0"/>
              <a:t> explanations, examples, etc.</a:t>
            </a:r>
          </a:p>
          <a:p>
            <a:pPr marL="0" indent="0">
              <a:spcBef>
                <a:spcPts val="600"/>
              </a:spcBef>
              <a:buClr>
                <a:srgbClr val="0000FF"/>
              </a:buClr>
              <a:buSzPct val="120000"/>
              <a:buFont typeface="Arial" pitchFamily="34" charset="0"/>
              <a:buChar char="•"/>
            </a:pPr>
            <a:r>
              <a:rPr lang="en-US" baseline="0" dirty="0" smtClean="0"/>
              <a:t> This manual eliminates the term  and concept as we knew it of “Crawl-Walk-Run” which is replaced in essence by the ARFORGEN which emphasizes achieving progressive readiness over time while leveraging the experience of a “Combat Seasoned Force.”</a:t>
            </a:r>
          </a:p>
          <a:p>
            <a:pPr marL="0" indent="0">
              <a:spcBef>
                <a:spcPts val="600"/>
              </a:spcBef>
              <a:buClr>
                <a:srgbClr val="0000FF"/>
              </a:buClr>
              <a:buSzPct val="120000"/>
              <a:buFont typeface="Arial" pitchFamily="34" charset="0"/>
              <a:buChar char="•"/>
            </a:pPr>
            <a:r>
              <a:rPr lang="en-US" sz="1200" b="1" baseline="0" dirty="0" smtClean="0"/>
              <a:t> </a:t>
            </a:r>
            <a:r>
              <a:rPr lang="en-US" sz="1200" b="0" dirty="0" smtClean="0"/>
              <a:t>Modifies discussion of Long and Short Range Planning and </a:t>
            </a:r>
            <a:r>
              <a:rPr lang="en-US" sz="1200" b="0" u="sng" dirty="0" smtClean="0"/>
              <a:t>eliminates</a:t>
            </a:r>
            <a:r>
              <a:rPr lang="en-US" sz="1200" b="0" dirty="0" smtClean="0"/>
              <a:t> </a:t>
            </a:r>
            <a:r>
              <a:rPr lang="en-US" sz="1200" b="0" dirty="0" smtClean="0">
                <a:solidFill>
                  <a:srgbClr val="FF0000"/>
                </a:solidFill>
              </a:rPr>
              <a:t>Near Term Planning </a:t>
            </a:r>
            <a:r>
              <a:rPr lang="en-US" sz="1200" b="0" dirty="0" smtClean="0"/>
              <a:t>and </a:t>
            </a:r>
            <a:r>
              <a:rPr lang="en-US" sz="1200" b="0" dirty="0" smtClean="0">
                <a:solidFill>
                  <a:srgbClr val="FF0000"/>
                </a:solidFill>
              </a:rPr>
              <a:t>6-8 week lock-in</a:t>
            </a:r>
            <a:r>
              <a:rPr lang="en-US" sz="1200" b="0" dirty="0" smtClean="0"/>
              <a:t>;</a:t>
            </a:r>
          </a:p>
          <a:p>
            <a:pPr marL="0" indent="0">
              <a:spcBef>
                <a:spcPts val="600"/>
              </a:spcBef>
              <a:buClr>
                <a:srgbClr val="0000FF"/>
              </a:buClr>
              <a:buSzPct val="120000"/>
              <a:buFont typeface="Arial" pitchFamily="34" charset="0"/>
              <a:buChar char="•"/>
            </a:pPr>
            <a:r>
              <a:rPr lang="en-US" sz="1200" b="0" u="none" baseline="0" dirty="0" smtClean="0"/>
              <a:t> </a:t>
            </a:r>
            <a:r>
              <a:rPr lang="en-US" sz="1200" b="0" u="sng" baseline="0" dirty="0" smtClean="0"/>
              <a:t>Eliminates</a:t>
            </a:r>
            <a:r>
              <a:rPr lang="en-US" sz="1200" b="0" dirty="0" smtClean="0"/>
              <a:t> the term “Near term Planning” and replaces “Training Schedules” with </a:t>
            </a:r>
            <a:r>
              <a:rPr lang="en-US" sz="1200" b="0" dirty="0" smtClean="0">
                <a:solidFill>
                  <a:srgbClr val="0000FF"/>
                </a:solidFill>
              </a:rPr>
              <a:t>“Unit Training and Leader Development Schedules” </a:t>
            </a:r>
            <a:r>
              <a:rPr lang="en-US" sz="1200" b="0" dirty="0" smtClean="0"/>
              <a:t>which normally covers </a:t>
            </a:r>
            <a:r>
              <a:rPr lang="en-US" sz="1200" b="0" u="sng" dirty="0" smtClean="0"/>
              <a:t>one week</a:t>
            </a:r>
            <a:r>
              <a:rPr lang="en-US" sz="1200" b="0" u="none" dirty="0" smtClean="0"/>
              <a:t> timeframe</a:t>
            </a:r>
          </a:p>
          <a:p>
            <a:pPr marL="0" indent="0">
              <a:spcBef>
                <a:spcPts val="600"/>
              </a:spcBef>
              <a:buClr>
                <a:srgbClr val="0000FF"/>
              </a:buClr>
              <a:buSzPct val="120000"/>
              <a:buFont typeface="Arial" pitchFamily="34" charset="0"/>
              <a:buChar char="•"/>
            </a:pPr>
            <a:r>
              <a:rPr lang="en-US" sz="1200" b="0" u="none" baseline="0" dirty="0" smtClean="0"/>
              <a:t> </a:t>
            </a:r>
            <a:r>
              <a:rPr lang="en-US" sz="1200" b="0" dirty="0" smtClean="0"/>
              <a:t>Commanders are further</a:t>
            </a:r>
            <a:r>
              <a:rPr lang="en-US" sz="1200" b="0" baseline="0" dirty="0" smtClean="0"/>
              <a:t> </a:t>
            </a:r>
            <a:r>
              <a:rPr lang="en-US" sz="1200" b="0" dirty="0" smtClean="0"/>
              <a:t>empowered (carrying on the effort started with the revision in 2008</a:t>
            </a:r>
            <a:r>
              <a:rPr lang="en-US" sz="1200" b="0" baseline="0" dirty="0" smtClean="0"/>
              <a:t> to give commanders more flexibility with ARFORGEN)</a:t>
            </a:r>
            <a:r>
              <a:rPr lang="en-US" sz="1200" b="0" dirty="0" smtClean="0"/>
              <a:t>; Commanders</a:t>
            </a:r>
            <a:r>
              <a:rPr lang="en-US" sz="1200" b="0" baseline="0" dirty="0" smtClean="0"/>
              <a:t> </a:t>
            </a:r>
            <a:r>
              <a:rPr lang="en-US" sz="1200" b="0" dirty="0" smtClean="0"/>
              <a:t>determine how far out schedules are published and what the training lock-in timeframe is they want to adhere</a:t>
            </a:r>
            <a:r>
              <a:rPr lang="en-US" sz="1200" b="0" baseline="0" dirty="0" smtClean="0"/>
              <a:t> too.</a:t>
            </a:r>
          </a:p>
          <a:p>
            <a:pPr marL="0" indent="0">
              <a:spcBef>
                <a:spcPts val="600"/>
              </a:spcBef>
              <a:buClr>
                <a:srgbClr val="0000FF"/>
              </a:buClr>
              <a:buSzPct val="120000"/>
              <a:buFont typeface="Arial" pitchFamily="34" charset="0"/>
              <a:buChar char="•"/>
            </a:pPr>
            <a:r>
              <a:rPr lang="en-US" sz="1200" b="0" baseline="0" dirty="0" smtClean="0"/>
              <a:t> </a:t>
            </a:r>
            <a:r>
              <a:rPr lang="en-US" sz="1200" b="0" dirty="0" smtClean="0"/>
              <a:t>Not specifically mentioned in the manual</a:t>
            </a:r>
            <a:r>
              <a:rPr lang="en-US" sz="1200" b="0" baseline="0" dirty="0" smtClean="0"/>
              <a:t> or mentioned in name/title only </a:t>
            </a:r>
            <a:r>
              <a:rPr lang="en-US" sz="1200" b="0" dirty="0" smtClean="0"/>
              <a:t>but still considered valid training</a:t>
            </a:r>
            <a:r>
              <a:rPr lang="en-US" sz="1200" b="0" baseline="0" dirty="0" smtClean="0"/>
              <a:t> concepts are</a:t>
            </a:r>
            <a:r>
              <a:rPr lang="en-US" sz="1200" b="0" dirty="0" smtClean="0"/>
              <a:t>: </a:t>
            </a:r>
          </a:p>
          <a:p>
            <a:pPr marL="0" indent="0">
              <a:spcBef>
                <a:spcPts val="600"/>
              </a:spcBef>
              <a:buClr>
                <a:srgbClr val="0000FF"/>
              </a:buClr>
              <a:buSzPct val="120000"/>
              <a:buFont typeface="Arial" pitchFamily="34" charset="0"/>
              <a:buNone/>
            </a:pPr>
            <a:r>
              <a:rPr lang="en-US" sz="1200" b="1" dirty="0" smtClean="0">
                <a:solidFill>
                  <a:srgbClr val="0000FF"/>
                </a:solidFill>
              </a:rPr>
              <a:t>  --Mission Focus </a:t>
            </a:r>
            <a:r>
              <a:rPr lang="en-US" sz="1200" b="1" dirty="0" smtClean="0"/>
              <a:t>process </a:t>
            </a:r>
            <a:r>
              <a:rPr lang="en-US" sz="1200" b="0" dirty="0" smtClean="0"/>
              <a:t>(replaced Battle Focus in 2008)</a:t>
            </a:r>
          </a:p>
          <a:p>
            <a:pPr marL="0" indent="0">
              <a:spcBef>
                <a:spcPts val="600"/>
              </a:spcBef>
              <a:buClr>
                <a:srgbClr val="0000FF"/>
              </a:buClr>
              <a:buSzPct val="120000"/>
              <a:buFont typeface="Arial" pitchFamily="34" charset="0"/>
              <a:buNone/>
            </a:pPr>
            <a:r>
              <a:rPr lang="en-US" sz="1200" b="1" baseline="0" dirty="0" smtClean="0">
                <a:solidFill>
                  <a:srgbClr val="0000FF"/>
                </a:solidFill>
              </a:rPr>
              <a:t>  --</a:t>
            </a:r>
            <a:r>
              <a:rPr lang="en-US" sz="1200" b="1" dirty="0" smtClean="0">
                <a:solidFill>
                  <a:srgbClr val="0000FF"/>
                </a:solidFill>
              </a:rPr>
              <a:t>Top-Down/Bottom-Up  </a:t>
            </a:r>
            <a:r>
              <a:rPr lang="en-US" sz="1200" b="0" i="0" dirty="0" smtClean="0"/>
              <a:t>approach to training</a:t>
            </a:r>
          </a:p>
          <a:p>
            <a:pPr marL="0" indent="0">
              <a:spcBef>
                <a:spcPts val="600"/>
              </a:spcBef>
              <a:buClr>
                <a:srgbClr val="0000FF"/>
              </a:buClr>
              <a:buSzPct val="120000"/>
              <a:buFont typeface="Arial" pitchFamily="34" charset="0"/>
              <a:buNone/>
            </a:pPr>
            <a:r>
              <a:rPr lang="en-US" sz="1200" b="1" baseline="0" dirty="0" smtClean="0">
                <a:solidFill>
                  <a:srgbClr val="0000FF"/>
                </a:solidFill>
              </a:rPr>
              <a:t>  --</a:t>
            </a:r>
            <a:r>
              <a:rPr lang="en-US" sz="1200" b="1" dirty="0" smtClean="0">
                <a:solidFill>
                  <a:srgbClr val="0000FF"/>
                </a:solidFill>
              </a:rPr>
              <a:t>Joint METL (JMETL)</a:t>
            </a:r>
          </a:p>
          <a:p>
            <a:pPr marL="0" indent="0">
              <a:spcBef>
                <a:spcPts val="600"/>
              </a:spcBef>
              <a:buClr>
                <a:srgbClr val="0000FF"/>
              </a:buClr>
              <a:buSzPct val="120000"/>
              <a:buFont typeface="Arial" pitchFamily="34" charset="0"/>
              <a:buNone/>
            </a:pPr>
            <a:r>
              <a:rPr lang="en-US" sz="1200" b="1" baseline="0" dirty="0" smtClean="0">
                <a:solidFill>
                  <a:srgbClr val="0000FF"/>
                </a:solidFill>
              </a:rPr>
              <a:t>  --</a:t>
            </a:r>
            <a:r>
              <a:rPr lang="en-US" sz="1200" b="1" dirty="0" smtClean="0">
                <a:solidFill>
                  <a:srgbClr val="0000FF"/>
                </a:solidFill>
              </a:rPr>
              <a:t>Training Strategy </a:t>
            </a:r>
            <a:r>
              <a:rPr lang="en-US" sz="1200" b="1" dirty="0" smtClean="0"/>
              <a:t>(based in CATS)</a:t>
            </a:r>
          </a:p>
          <a:p>
            <a:pPr marL="0" indent="0">
              <a:spcBef>
                <a:spcPts val="600"/>
              </a:spcBef>
              <a:buClr>
                <a:srgbClr val="0000FF"/>
              </a:buClr>
              <a:buSzPct val="120000"/>
              <a:buFont typeface="Arial" pitchFamily="34" charset="0"/>
              <a:buNone/>
            </a:pPr>
            <a:r>
              <a:rPr lang="en-US" sz="1200" b="1" baseline="0" dirty="0" smtClean="0">
                <a:solidFill>
                  <a:srgbClr val="0000FF"/>
                </a:solidFill>
              </a:rPr>
              <a:t>  --</a:t>
            </a:r>
            <a:r>
              <a:rPr lang="en-US" sz="1200" b="1" dirty="0" smtClean="0">
                <a:solidFill>
                  <a:srgbClr val="0000FF"/>
                </a:solidFill>
              </a:rPr>
              <a:t>Army Training System </a:t>
            </a:r>
            <a:r>
              <a:rPr lang="en-US" sz="1200" b="1" dirty="0" smtClean="0"/>
              <a:t>(AR 350-1); </a:t>
            </a:r>
            <a:r>
              <a:rPr lang="en-US" sz="1200" b="0" dirty="0" smtClean="0"/>
              <a:t>served as the genesis for the old chapter 2 (2008 manual) </a:t>
            </a:r>
            <a:endParaRPr lang="en-US" b="0" dirty="0" smtClean="0"/>
          </a:p>
          <a:p>
            <a:pPr marL="0" indent="0">
              <a:spcBef>
                <a:spcPts val="600"/>
              </a:spcBef>
              <a:buClr>
                <a:srgbClr val="0000FF"/>
              </a:buClr>
              <a:buSzPct val="120000"/>
              <a:buFont typeface="Arial" pitchFamily="34" charset="0"/>
              <a:buChar char="•"/>
            </a:pPr>
            <a:r>
              <a:rPr lang="en-US" dirty="0" smtClean="0"/>
              <a:t> Includes the concept that </a:t>
            </a:r>
            <a:r>
              <a:rPr lang="en-US" b="1" i="1" u="sng" dirty="0" smtClean="0"/>
              <a:t>training oversight is a collaborative process</a:t>
            </a:r>
            <a:r>
              <a:rPr lang="en-US" b="1" dirty="0" smtClean="0"/>
              <a:t> </a:t>
            </a:r>
            <a:r>
              <a:rPr lang="en-US" dirty="0" smtClean="0"/>
              <a:t>between the losing and gaining commanders.</a:t>
            </a:r>
          </a:p>
          <a:p>
            <a:pPr marL="0" indent="0">
              <a:spcBef>
                <a:spcPts val="600"/>
              </a:spcBef>
              <a:buClr>
                <a:srgbClr val="0000FF"/>
              </a:buClr>
              <a:buSzPct val="120000"/>
              <a:buFont typeface="Arial" pitchFamily="34" charset="0"/>
              <a:buChar char="•"/>
            </a:pPr>
            <a:r>
              <a:rPr lang="en-US" dirty="0" smtClean="0"/>
              <a:t> Describes the </a:t>
            </a:r>
            <a:r>
              <a:rPr lang="en-US" b="1" i="1" u="sng" dirty="0" smtClean="0"/>
              <a:t>Training Management Process </a:t>
            </a:r>
            <a:r>
              <a:rPr lang="en-US" b="0" i="0" u="none" dirty="0" smtClean="0"/>
              <a:t>as an </a:t>
            </a:r>
            <a:r>
              <a:rPr lang="en-US" b="1" i="1" u="sng" dirty="0" smtClean="0"/>
              <a:t>intellectual process </a:t>
            </a:r>
            <a:r>
              <a:rPr lang="en-US" b="0" i="0" u="none" dirty="0" smtClean="0"/>
              <a:t>that </a:t>
            </a:r>
            <a:r>
              <a:rPr lang="en-US" b="1" i="1" u="sng" dirty="0" smtClean="0"/>
              <a:t>employs the mission command concept</a:t>
            </a:r>
            <a:r>
              <a:rPr lang="en-US" dirty="0" smtClean="0"/>
              <a:t>, rather than prescribing</a:t>
            </a:r>
            <a:r>
              <a:rPr lang="en-US" baseline="0" dirty="0" smtClean="0"/>
              <a:t> how leaders train </a:t>
            </a:r>
            <a:r>
              <a:rPr lang="en-US" dirty="0" smtClean="0"/>
              <a:t> step-by-step</a:t>
            </a:r>
            <a:br>
              <a:rPr lang="en-US" dirty="0" smtClean="0"/>
            </a:br>
            <a:endParaRPr lang="en-US" dirty="0"/>
          </a:p>
        </p:txBody>
      </p:sp>
      <p:sp>
        <p:nvSpPr>
          <p:cNvPr id="4" name="Slide Number Placeholder 3"/>
          <p:cNvSpPr>
            <a:spLocks noGrp="1"/>
          </p:cNvSpPr>
          <p:nvPr>
            <p:ph type="sldNum" sz="quarter" idx="10"/>
          </p:nvPr>
        </p:nvSpPr>
        <p:spPr/>
        <p:txBody>
          <a:bodyPr/>
          <a:lstStyle/>
          <a:p>
            <a:fld id="{76953826-83D7-4820-9887-6753DABC2AC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3E95A749-706B-4710-9093-407D7A4BF471}" type="slidenum">
              <a:rPr lang="en-US">
                <a:latin typeface="Arial" pitchFamily="34" charset="0"/>
              </a:rPr>
              <a:pPr/>
              <a:t>8</a:t>
            </a:fld>
            <a:endParaRPr lang="en-US">
              <a:latin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8"/>
          <p:cNvSpPr>
            <a:spLocks noGrp="1" noChangeArrowheads="1"/>
          </p:cNvSpPr>
          <p:nvPr>
            <p:ph type="body" idx="1"/>
          </p:nvPr>
        </p:nvSpPr>
        <p:spPr bwMode="auto">
          <a:noFill/>
        </p:spPr>
        <p:txBody>
          <a:bodyPr wrap="square" numCol="1" anchor="t" anchorCtr="0" compatLnSpc="1">
            <a:prstTxWarp prst="textNoShape">
              <a:avLst/>
            </a:prstTxWarp>
          </a:bodyPr>
          <a:lstStyle/>
          <a:p>
            <a:r>
              <a:rPr lang="en-US" i="0" dirty="0" smtClean="0"/>
              <a:t>This</a:t>
            </a:r>
            <a:r>
              <a:rPr lang="en-US" i="0" baseline="0" dirty="0" smtClean="0"/>
              <a:t> </a:t>
            </a:r>
            <a:r>
              <a:rPr lang="en-US" i="0" dirty="0" smtClean="0"/>
              <a:t>slide </a:t>
            </a:r>
            <a:r>
              <a:rPr lang="en-US" i="0" dirty="0" smtClean="0"/>
              <a:t>provides an overview of the contents of the 2011</a:t>
            </a:r>
            <a:r>
              <a:rPr lang="en-US" i="0" baseline="0" dirty="0" smtClean="0"/>
              <a:t> training </a:t>
            </a:r>
            <a:r>
              <a:rPr lang="en-US" i="0" dirty="0" smtClean="0"/>
              <a:t>manual/doctrine by chapter.</a:t>
            </a:r>
          </a:p>
          <a:p>
            <a:r>
              <a:rPr lang="en-US" i="0" dirty="0" smtClean="0"/>
              <a:t> </a:t>
            </a:r>
          </a:p>
          <a:p>
            <a:r>
              <a:rPr lang="en-US" i="0" dirty="0" smtClean="0"/>
              <a:t>As a result of further revision the manual shrunk from 60</a:t>
            </a:r>
            <a:r>
              <a:rPr lang="en-US" i="0" baseline="0" dirty="0" smtClean="0"/>
              <a:t> </a:t>
            </a:r>
            <a:r>
              <a:rPr lang="en-US" i="0" dirty="0" smtClean="0"/>
              <a:t>pages to just 25</a:t>
            </a:r>
            <a:r>
              <a:rPr lang="en-US" i="0" baseline="0" dirty="0" smtClean="0"/>
              <a:t> </a:t>
            </a:r>
            <a:r>
              <a:rPr lang="en-US" i="0" dirty="0" smtClean="0"/>
              <a:t>pages focused</a:t>
            </a:r>
            <a:r>
              <a:rPr lang="en-US" i="0" baseline="0" dirty="0" smtClean="0"/>
              <a:t> content that addresses only</a:t>
            </a:r>
            <a:r>
              <a:rPr lang="en-US" i="0" dirty="0" smtClean="0"/>
              <a:t> those enduring concepts and principles that continue to serve the Army so well and change very little over time.</a:t>
            </a:r>
          </a:p>
          <a:p>
            <a:r>
              <a:rPr lang="en-US" i="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gives you an overview of the contents of the manual by chapter. Keep in mind that </a:t>
            </a:r>
            <a:r>
              <a:rPr lang="en-US" baseline="0" dirty="0" smtClean="0"/>
              <a:t>the CSA asked directed that FM 7-0 be written at a more intellectual, conceptual level to make it more enduring resulting in a much more concise manual that is easy, quick to read. The nuts-and-bolts of the details on “how to” train, examples and more detailed explanations have been moved to the Army Training Network (ATN).</a:t>
            </a:r>
          </a:p>
          <a:p>
            <a:endParaRPr lang="en-US" dirty="0" smtClean="0"/>
          </a:p>
          <a:p>
            <a:r>
              <a:rPr lang="en-US" dirty="0" smtClean="0"/>
              <a:t>For starters, the manual was further reduced from 4 to just 3 chapters that focus solely on the “what” of training – the broad, basic foundations and enduring principles of training and training management that leader need to “train toward” in</a:t>
            </a:r>
            <a:r>
              <a:rPr lang="en-US" baseline="0" dirty="0" smtClean="0"/>
              <a:t> order to </a:t>
            </a:r>
            <a:r>
              <a:rPr lang="en-US" dirty="0" smtClean="0"/>
              <a:t>achieve success in the current and future operational environments (OE).  </a:t>
            </a:r>
          </a:p>
          <a:p>
            <a:endParaRPr lang="en-US" dirty="0" smtClean="0"/>
          </a:p>
          <a:p>
            <a:r>
              <a:rPr lang="en-US" sz="1200" b="1" kern="1200" baseline="0" dirty="0" smtClean="0">
                <a:solidFill>
                  <a:schemeClr val="tx1"/>
                </a:solidFill>
                <a:latin typeface="+mn-lt"/>
                <a:ea typeface="+mn-ea"/>
                <a:cs typeface="+mn-cs"/>
              </a:rPr>
              <a:t>Chapter 1, Training for Complex Operational Environments, </a:t>
            </a:r>
            <a:r>
              <a:rPr lang="en-US" sz="1200" kern="1200" baseline="0" dirty="0" smtClean="0">
                <a:solidFill>
                  <a:schemeClr val="tx1"/>
                </a:solidFill>
                <a:latin typeface="+mn-lt"/>
                <a:ea typeface="+mn-ea"/>
                <a:cs typeface="+mn-cs"/>
              </a:rPr>
              <a:t> describes training to ensure forces are ready for the complexities of the operational environments, to include “Hybrid Threats” that Soldiers, leaders and units are likely to face in the future. It also discusses how training ensures Soldiers and leaders are operationally adaptable.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Chapter 2, Principles of Unit Training and Leader Development, </a:t>
            </a:r>
            <a:r>
              <a:rPr lang="en-US" sz="1200" kern="1200" baseline="0" dirty="0" smtClean="0">
                <a:solidFill>
                  <a:schemeClr val="tx1"/>
                </a:solidFill>
                <a:latin typeface="+mn-lt"/>
                <a:ea typeface="+mn-ea"/>
                <a:cs typeface="+mn-cs"/>
              </a:rPr>
              <a:t>discusses the Army’s approach to unit training and leader development. It explains the principles of unit training and leader development that serve as the foundation for Army training.</a:t>
            </a:r>
            <a:endParaRPr lang="en-US" dirty="0" smtClean="0"/>
          </a:p>
          <a:p>
            <a:endParaRPr lang="en-US" dirty="0" smtClean="0"/>
          </a:p>
          <a:p>
            <a:r>
              <a:rPr lang="en-US" sz="1200" b="1" kern="1200" baseline="0" dirty="0" smtClean="0">
                <a:solidFill>
                  <a:schemeClr val="tx1"/>
                </a:solidFill>
                <a:latin typeface="+mn-lt"/>
                <a:ea typeface="+mn-ea"/>
                <a:cs typeface="+mn-cs"/>
              </a:rPr>
              <a:t>Chapter 3, Army Training Management, </a:t>
            </a:r>
            <a:r>
              <a:rPr lang="en-US" sz="1200" kern="1200" baseline="0" dirty="0" smtClean="0">
                <a:solidFill>
                  <a:schemeClr val="tx1"/>
                </a:solidFill>
                <a:latin typeface="+mn-lt"/>
                <a:ea typeface="+mn-ea"/>
                <a:cs typeface="+mn-cs"/>
              </a:rPr>
              <a:t>discusses the Army’s model for training management, which is derived from the operations process. It explains planning, preparation, execution, and assessment of training.</a:t>
            </a:r>
            <a:endParaRPr lang="en-US" dirty="0" smtClean="0"/>
          </a:p>
          <a:p>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r>
              <a:rPr lang="en-US" b="1" dirty="0" smtClean="0"/>
              <a:t> </a:t>
            </a:r>
            <a:endParaRPr lang="en-US" dirty="0" smtClean="0"/>
          </a:p>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C23B83F4-6C3C-4639-B463-F95BFAF03CB0}" type="slidenum">
              <a:rPr lang="en-US"/>
              <a:pPr/>
              <a:t>9</a:t>
            </a:fld>
            <a:endParaRPr lang="en-US"/>
          </a:p>
        </p:txBody>
      </p:sp>
      <p:sp>
        <p:nvSpPr>
          <p:cNvPr id="50179" name="Rectangle 2"/>
          <p:cNvSpPr>
            <a:spLocks noGrp="1" noRot="1" noChangeAspect="1" noChangeArrowheads="1" noTextEdit="1"/>
          </p:cNvSpPr>
          <p:nvPr>
            <p:ph type="sldImg"/>
          </p:nvPr>
        </p:nvSpPr>
        <p:spPr bwMode="auto">
          <a:xfrm>
            <a:off x="1147763" y="685800"/>
            <a:ext cx="4573587" cy="3429000"/>
          </a:xfrm>
          <a:noFill/>
          <a:ln>
            <a:solidFill>
              <a:srgbClr val="000000"/>
            </a:solidFill>
            <a:miter lim="800000"/>
            <a:headEnd/>
            <a:tailEnd/>
          </a:ln>
        </p:spPr>
      </p:sp>
      <p:sp>
        <p:nvSpPr>
          <p:cNvPr id="50180" name="Rectangle 3"/>
          <p:cNvSpPr>
            <a:spLocks noGrp="1" noChangeArrowheads="1"/>
          </p:cNvSpPr>
          <p:nvPr>
            <p:ph type="body" idx="1"/>
          </p:nvPr>
        </p:nvSpPr>
        <p:spPr bwMode="auto">
          <a:xfrm>
            <a:off x="544513" y="4184650"/>
            <a:ext cx="5842000" cy="4687888"/>
          </a:xfrm>
          <a:noFill/>
        </p:spPr>
        <p:txBody>
          <a:bodyPr wrap="square" numCol="1" anchor="t" anchorCtr="0" compatLnSpc="1">
            <a:prstTxWarp prst="textNoShape">
              <a:avLst/>
            </a:prstTxWarp>
          </a:bodyPr>
          <a:lstStyle/>
          <a:p>
            <a:pPr>
              <a:spcBef>
                <a:spcPct val="0"/>
              </a:spcBef>
              <a:tabLst>
                <a:tab pos="342900" algn="l"/>
                <a:tab pos="457200" algn="l"/>
              </a:tabLst>
            </a:pPr>
            <a:r>
              <a:rPr lang="en-US" sz="1200" kern="1200" baseline="0" dirty="0" smtClean="0">
                <a:solidFill>
                  <a:schemeClr val="tx1"/>
                </a:solidFill>
                <a:latin typeface="Times New Roman" pitchFamily="18" charset="0"/>
                <a:ea typeface="+mn-ea"/>
                <a:cs typeface="Times New Roman" pitchFamily="18" charset="0"/>
              </a:rPr>
              <a:t>Chapter 1, titled </a:t>
            </a:r>
            <a:r>
              <a:rPr lang="en-US" sz="1200" b="1" kern="1200" baseline="0" dirty="0" smtClean="0">
                <a:solidFill>
                  <a:schemeClr val="tx1"/>
                </a:solidFill>
                <a:latin typeface="Times New Roman" pitchFamily="18" charset="0"/>
                <a:ea typeface="+mn-ea"/>
                <a:cs typeface="Times New Roman" pitchFamily="18" charset="0"/>
              </a:rPr>
              <a:t>Training for Complex Operational Environments</a:t>
            </a:r>
            <a:r>
              <a:rPr lang="en-US" sz="1200" kern="1200" baseline="0" dirty="0" smtClean="0">
                <a:solidFill>
                  <a:schemeClr val="tx1"/>
                </a:solidFill>
                <a:latin typeface="Times New Roman" pitchFamily="18" charset="0"/>
                <a:ea typeface="+mn-ea"/>
                <a:cs typeface="Times New Roman" pitchFamily="18" charset="0"/>
              </a:rPr>
              <a:t>, </a:t>
            </a:r>
            <a:r>
              <a:rPr lang="en-US" sz="1200" kern="1200" baseline="0" dirty="0" smtClean="0">
                <a:solidFill>
                  <a:schemeClr val="tx1"/>
                </a:solidFill>
                <a:latin typeface="+mn-lt"/>
                <a:ea typeface="+mn-ea"/>
                <a:cs typeface="+mn-cs"/>
              </a:rPr>
              <a:t>describes training to ensure forces are ready for the complexities of the operational environments they are likely to face. It also discusses how training ensures Soldiers and leaders are operationally adaptable.</a:t>
            </a:r>
            <a:r>
              <a:rPr lang="en-US" b="1" dirty="0" smtClean="0">
                <a:latin typeface="Times New Roman" pitchFamily="18" charset="0"/>
                <a:cs typeface="Times New Roman" pitchFamily="18" charset="0"/>
              </a:rPr>
              <a:t> </a:t>
            </a:r>
          </a:p>
          <a:p>
            <a:pPr>
              <a:spcBef>
                <a:spcPct val="0"/>
              </a:spcBef>
              <a:tabLst>
                <a:tab pos="342900" algn="l"/>
                <a:tab pos="457200" algn="l"/>
              </a:tabLst>
            </a:pPr>
            <a:endParaRPr lang="en-US" b="1" i="0" dirty="0" smtClean="0">
              <a:latin typeface="Times New Roman" pitchFamily="18" charset="0"/>
              <a:cs typeface="Times New Roman" pitchFamily="18" charset="0"/>
            </a:endParaRPr>
          </a:p>
          <a:p>
            <a:pPr>
              <a:spcBef>
                <a:spcPct val="0"/>
              </a:spcBef>
              <a:tabLst>
                <a:tab pos="342900" algn="l"/>
                <a:tab pos="457200" algn="l"/>
              </a:tabLst>
            </a:pPr>
            <a:r>
              <a:rPr lang="en-US" b="0" i="0" dirty="0" smtClean="0">
                <a:latin typeface="Times New Roman" pitchFamily="18" charset="0"/>
                <a:cs typeface="Times New Roman" pitchFamily="18" charset="0"/>
              </a:rPr>
              <a:t>This</a:t>
            </a:r>
            <a:r>
              <a:rPr lang="en-US" b="0" i="0" baseline="0" dirty="0" smtClean="0">
                <a:latin typeface="Times New Roman" pitchFamily="18" charset="0"/>
                <a:cs typeface="Times New Roman" pitchFamily="18" charset="0"/>
              </a:rPr>
              <a:t> </a:t>
            </a:r>
            <a:r>
              <a:rPr lang="en-US" b="0" i="0" dirty="0" smtClean="0">
                <a:latin typeface="Times New Roman" pitchFamily="18" charset="0"/>
                <a:cs typeface="Times New Roman" pitchFamily="18" charset="0"/>
              </a:rPr>
              <a:t>version of the manual continues to emphasize that the</a:t>
            </a:r>
            <a:r>
              <a:rPr lang="en-US" b="0" i="0" baseline="0" dirty="0" smtClean="0">
                <a:latin typeface="Times New Roman" pitchFamily="18" charset="0"/>
                <a:cs typeface="Times New Roman" pitchFamily="18" charset="0"/>
              </a:rPr>
              <a:t> Army </a:t>
            </a:r>
            <a:r>
              <a:rPr lang="en-US" b="0" i="0" dirty="0" smtClean="0">
                <a:latin typeface="Times New Roman" pitchFamily="18" charset="0"/>
                <a:cs typeface="Times New Roman" pitchFamily="18" charset="0"/>
              </a:rPr>
              <a:t>must change the Army mindset in training; there can be no return to the pre-9-11 mindset where training</a:t>
            </a:r>
            <a:r>
              <a:rPr lang="en-US" b="0" i="0" baseline="0" dirty="0" smtClean="0">
                <a:latin typeface="Times New Roman" pitchFamily="18" charset="0"/>
                <a:cs typeface="Times New Roman" pitchFamily="18" charset="0"/>
              </a:rPr>
              <a:t> </a:t>
            </a:r>
            <a:r>
              <a:rPr lang="en-US" b="0" i="0" dirty="0" smtClean="0">
                <a:latin typeface="Times New Roman" pitchFamily="18" charset="0"/>
                <a:cs typeface="Times New Roman" pitchFamily="18" charset="0"/>
              </a:rPr>
              <a:t>focused solely on offense and defense in major combat operations (MCO) but instead, training must focus on conducting full spectrum (simultaneous combinations of offense, defense and stability or civil support) operations across the spectrum of conflict in a complex OE characterized by rapidly changing conditions and a “hybrid” threat.</a:t>
            </a:r>
          </a:p>
          <a:p>
            <a:pPr>
              <a:spcBef>
                <a:spcPct val="0"/>
              </a:spcBef>
              <a:tabLst>
                <a:tab pos="342900" algn="l"/>
                <a:tab pos="457200" algn="l"/>
              </a:tabLst>
            </a:pPr>
            <a:endParaRPr lang="en-US" b="1" dirty="0" smtClean="0">
              <a:latin typeface="Times New Roman" pitchFamily="18" charset="0"/>
              <a:cs typeface="Times New Roman" pitchFamily="18" charset="0"/>
            </a:endParaRPr>
          </a:p>
          <a:p>
            <a:pPr>
              <a:buFont typeface="Arial" pitchFamily="34" charset="0"/>
              <a:buChar char="•"/>
            </a:pPr>
            <a:r>
              <a:rPr lang="en-US" sz="1200" kern="1200" baseline="0" dirty="0" smtClean="0">
                <a:solidFill>
                  <a:schemeClr val="tx1"/>
                </a:solidFill>
                <a:latin typeface="+mn-lt"/>
                <a:ea typeface="+mn-ea"/>
                <a:cs typeface="+mn-cs"/>
              </a:rPr>
              <a:t> New Soldiers and civilians entering the Army each year and the nature of </a:t>
            </a:r>
            <a:r>
              <a:rPr lang="en-US" sz="1200" b="1" kern="1200" baseline="0" dirty="0" smtClean="0">
                <a:solidFill>
                  <a:schemeClr val="tx1"/>
                </a:solidFill>
                <a:latin typeface="+mn-lt"/>
                <a:ea typeface="+mn-ea"/>
                <a:cs typeface="+mn-cs"/>
              </a:rPr>
              <a:t>Army force generation (ARFORGEN) </a:t>
            </a:r>
            <a:r>
              <a:rPr lang="en-US" sz="1200" kern="1200" baseline="0" dirty="0" smtClean="0">
                <a:solidFill>
                  <a:schemeClr val="tx1"/>
                </a:solidFill>
                <a:latin typeface="+mn-lt"/>
                <a:ea typeface="+mn-ea"/>
                <a:cs typeface="+mn-cs"/>
              </a:rPr>
              <a:t>require </a:t>
            </a:r>
            <a:r>
              <a:rPr lang="en-US" sz="1200" b="1" kern="1200" baseline="0" dirty="0" smtClean="0">
                <a:solidFill>
                  <a:schemeClr val="tx1"/>
                </a:solidFill>
                <a:latin typeface="+mn-lt"/>
                <a:ea typeface="+mn-ea"/>
                <a:cs typeface="+mn-cs"/>
              </a:rPr>
              <a:t>unit training and leader development principles </a:t>
            </a:r>
            <a:r>
              <a:rPr lang="en-US" sz="1200" kern="1200" baseline="0" dirty="0" smtClean="0">
                <a:solidFill>
                  <a:schemeClr val="tx1"/>
                </a:solidFill>
                <a:latin typeface="+mn-lt"/>
                <a:ea typeface="+mn-ea"/>
                <a:cs typeface="+mn-cs"/>
              </a:rPr>
              <a:t>that ensure units and leaders are mission-ready</a:t>
            </a:r>
            <a:endParaRPr lang="en-US" b="1" dirty="0" smtClean="0">
              <a:latin typeface="Times New Roman" pitchFamily="18" charset="0"/>
              <a:cs typeface="Times New Roman" pitchFamily="18" charset="0"/>
            </a:endParaRPr>
          </a:p>
          <a:p>
            <a:pPr>
              <a:spcBef>
                <a:spcPct val="0"/>
              </a:spcBef>
              <a:buFont typeface="Arial" pitchFamily="34" charset="0"/>
              <a:buNone/>
              <a:tabLst>
                <a:tab pos="342900" algn="l"/>
                <a:tab pos="457200" algn="l"/>
              </a:tabLst>
            </a:pPr>
            <a:endParaRPr lang="en-US" b="1" dirty="0" smtClean="0">
              <a:latin typeface="Times New Roman" pitchFamily="18" charset="0"/>
              <a:cs typeface="Times New Roman" pitchFamily="18" charset="0"/>
            </a:endParaRPr>
          </a:p>
          <a:p>
            <a:pPr>
              <a:buFont typeface="Arial" pitchFamily="34" charset="0"/>
              <a:buChar char="•"/>
            </a:pPr>
            <a:r>
              <a:rPr lang="en-US" sz="1200" kern="1200" baseline="0" dirty="0" smtClean="0">
                <a:solidFill>
                  <a:schemeClr val="tx1"/>
                </a:solidFill>
                <a:latin typeface="+mn-lt"/>
                <a:ea typeface="+mn-ea"/>
                <a:cs typeface="+mn-cs"/>
              </a:rPr>
              <a:t> Army units face challenging operational environments.  Numerous factors shape them, such as scientific advances, information technology, transportation, economic globalization, and the Internet, which increase the uncertainty and complexity of operational environments.</a:t>
            </a:r>
            <a:endParaRPr lang="en-US" dirty="0" smtClean="0">
              <a:latin typeface="Times New Roman" pitchFamily="18" charset="0"/>
              <a:cs typeface="Times New Roman" pitchFamily="18" charset="0"/>
            </a:endParaRPr>
          </a:p>
          <a:p>
            <a:pPr>
              <a:spcBef>
                <a:spcPct val="0"/>
              </a:spcBef>
              <a:tabLst>
                <a:tab pos="342900" algn="l"/>
                <a:tab pos="457200" algn="l"/>
              </a:tabLst>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Arial" pitchFamily="34" charset="0"/>
              <a:buChar char="•"/>
            </a:pPr>
            <a:r>
              <a:rPr lang="en-US" sz="1200" b="1" kern="1200" baseline="0" dirty="0" smtClean="0">
                <a:solidFill>
                  <a:schemeClr val="tx1"/>
                </a:solidFill>
                <a:latin typeface="Times New Roman" pitchFamily="18" charset="0"/>
                <a:ea typeface="+mn-ea"/>
                <a:cs typeface="Times New Roman" pitchFamily="18" charset="0"/>
              </a:rPr>
              <a:t> </a:t>
            </a:r>
            <a:r>
              <a:rPr lang="en-US" sz="1200" kern="1200" baseline="0" dirty="0" smtClean="0">
                <a:solidFill>
                  <a:schemeClr val="tx1"/>
                </a:solidFill>
                <a:latin typeface="+mn-lt"/>
                <a:ea typeface="+mn-ea"/>
                <a:cs typeface="+mn-cs"/>
              </a:rPr>
              <a:t>Army units conduct </a:t>
            </a:r>
            <a:r>
              <a:rPr lang="en-US" sz="1200" b="1" i="1" kern="1200" baseline="0" dirty="0" smtClean="0">
                <a:solidFill>
                  <a:schemeClr val="tx1"/>
                </a:solidFill>
                <a:latin typeface="+mn-lt"/>
                <a:ea typeface="+mn-ea"/>
                <a:cs typeface="+mn-cs"/>
              </a:rPr>
              <a:t>full spectrum operations </a:t>
            </a:r>
            <a:r>
              <a:rPr lang="en-US" sz="1200" i="1" kern="1200" baseline="0" dirty="0" smtClean="0">
                <a:solidFill>
                  <a:schemeClr val="tx1"/>
                </a:solidFill>
                <a:latin typeface="+mn-lt"/>
                <a:ea typeface="+mn-ea"/>
                <a:cs typeface="+mn-cs"/>
              </a:rPr>
              <a:t>by combining </a:t>
            </a:r>
            <a:r>
              <a:rPr lang="en-US" sz="1200" b="1" i="1" kern="1200" baseline="0" dirty="0" smtClean="0">
                <a:solidFill>
                  <a:schemeClr val="tx1"/>
                </a:solidFill>
                <a:latin typeface="+mn-lt"/>
                <a:ea typeface="+mn-ea"/>
                <a:cs typeface="+mn-cs"/>
              </a:rPr>
              <a:t>offensive, defensive, and stability or civil support operations </a:t>
            </a:r>
            <a:r>
              <a:rPr lang="en-US" sz="1200" kern="1200" baseline="0" dirty="0" smtClean="0">
                <a:solidFill>
                  <a:schemeClr val="tx1"/>
                </a:solidFill>
                <a:latin typeface="+mn-lt"/>
                <a:ea typeface="+mn-ea"/>
                <a:cs typeface="+mn-cs"/>
              </a:rPr>
              <a:t>simultaneously as part of an </a:t>
            </a:r>
            <a:r>
              <a:rPr lang="en-US" sz="1200" b="1" kern="1200" baseline="0" dirty="0" smtClean="0">
                <a:solidFill>
                  <a:schemeClr val="tx1"/>
                </a:solidFill>
                <a:latin typeface="+mn-lt"/>
                <a:ea typeface="+mn-ea"/>
                <a:cs typeface="+mn-cs"/>
              </a:rPr>
              <a:t>interdependent joint force</a:t>
            </a:r>
            <a:r>
              <a:rPr lang="en-US" sz="1200" kern="1200" baseline="0" dirty="0" smtClean="0">
                <a:solidFill>
                  <a:schemeClr val="tx1"/>
                </a:solidFill>
                <a:latin typeface="+mn-lt"/>
                <a:ea typeface="+mn-ea"/>
                <a:cs typeface="+mn-cs"/>
              </a:rPr>
              <a:t> to </a:t>
            </a:r>
            <a:r>
              <a:rPr lang="en-US" sz="1200" b="1" kern="1200" baseline="0" dirty="0" smtClean="0">
                <a:solidFill>
                  <a:schemeClr val="tx1"/>
                </a:solidFill>
                <a:latin typeface="+mn-lt"/>
                <a:ea typeface="+mn-ea"/>
                <a:cs typeface="+mn-cs"/>
              </a:rPr>
              <a:t>seize, retain, and exploit the initiative</a:t>
            </a:r>
            <a:r>
              <a:rPr lang="en-US" sz="1200" kern="1200" baseline="0" dirty="0" smtClean="0">
                <a:solidFill>
                  <a:schemeClr val="tx1"/>
                </a:solidFill>
                <a:latin typeface="+mn-lt"/>
                <a:ea typeface="+mn-ea"/>
                <a:cs typeface="+mn-cs"/>
              </a:rPr>
              <a:t>, accepting </a:t>
            </a:r>
            <a:r>
              <a:rPr lang="en-US" sz="1200" b="1" kern="1200" baseline="0" dirty="0" smtClean="0">
                <a:solidFill>
                  <a:schemeClr val="tx1"/>
                </a:solidFill>
                <a:latin typeface="+mn-lt"/>
                <a:ea typeface="+mn-ea"/>
                <a:cs typeface="+mn-cs"/>
              </a:rPr>
              <a:t>prudent risk </a:t>
            </a:r>
            <a:r>
              <a:rPr lang="en-US" sz="1200" kern="1200" baseline="0" dirty="0" smtClean="0">
                <a:solidFill>
                  <a:schemeClr val="tx1"/>
                </a:solidFill>
                <a:latin typeface="+mn-lt"/>
                <a:ea typeface="+mn-ea"/>
                <a:cs typeface="+mn-cs"/>
              </a:rPr>
              <a:t>to create </a:t>
            </a:r>
            <a:r>
              <a:rPr lang="en-US" sz="1200" b="1" kern="1200" baseline="0" dirty="0" smtClean="0">
                <a:solidFill>
                  <a:schemeClr val="tx1"/>
                </a:solidFill>
                <a:latin typeface="+mn-lt"/>
                <a:ea typeface="+mn-ea"/>
                <a:cs typeface="+mn-cs"/>
              </a:rPr>
              <a:t>opportunities </a:t>
            </a:r>
            <a:r>
              <a:rPr lang="en-US" sz="1200" kern="1200" baseline="0" dirty="0" smtClean="0">
                <a:solidFill>
                  <a:schemeClr val="tx1"/>
                </a:solidFill>
                <a:latin typeface="+mn-lt"/>
                <a:ea typeface="+mn-ea"/>
                <a:cs typeface="+mn-cs"/>
              </a:rPr>
              <a:t>to achieve </a:t>
            </a:r>
            <a:r>
              <a:rPr lang="en-US" sz="1200" b="1" kern="1200" baseline="0" dirty="0" smtClean="0">
                <a:solidFill>
                  <a:schemeClr val="tx1"/>
                </a:solidFill>
                <a:latin typeface="+mn-lt"/>
                <a:ea typeface="+mn-ea"/>
                <a:cs typeface="+mn-cs"/>
              </a:rPr>
              <a:t>decisive results</a:t>
            </a:r>
            <a:endParaRPr lang="en-US" b="1" dirty="0" smtClean="0">
              <a:latin typeface="Times New Roman" pitchFamily="18" charset="0"/>
              <a:cs typeface="Times New Roman" pitchFamily="18" charset="0"/>
            </a:endParaRPr>
          </a:p>
          <a:p>
            <a:pPr>
              <a:spcBef>
                <a:spcPct val="0"/>
              </a:spcBef>
              <a:tabLst>
                <a:tab pos="342900" algn="l"/>
                <a:tab pos="457200" algn="l"/>
              </a:tabLst>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Arial" pitchFamily="34" charset="0"/>
              <a:buChar char="•"/>
            </a:pPr>
            <a:r>
              <a:rPr lang="en-US" b="1" dirty="0" smtClean="0">
                <a:latin typeface="Times New Roman" pitchFamily="18" charset="0"/>
                <a:cs typeface="Times New Roman" pitchFamily="18" charset="0"/>
              </a:rPr>
              <a:t>  </a:t>
            </a:r>
            <a:r>
              <a:rPr lang="en-US" sz="1200" kern="1200" baseline="0" dirty="0" smtClean="0">
                <a:solidFill>
                  <a:schemeClr val="tx1"/>
                </a:solidFill>
                <a:latin typeface="+mn-lt"/>
                <a:ea typeface="+mn-ea"/>
                <a:cs typeface="+mn-cs"/>
              </a:rPr>
              <a:t>Training must account for the environment of each operation.</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Operational environments remain: </a:t>
            </a:r>
          </a:p>
          <a:p>
            <a:pPr>
              <a:buFont typeface="Arial" pitchFamily="34" charset="0"/>
              <a:buNone/>
            </a:pPr>
            <a:r>
              <a:rPr lang="en-US" sz="1200" kern="1200" baseline="0" dirty="0" smtClean="0">
                <a:solidFill>
                  <a:schemeClr val="tx1"/>
                </a:solidFill>
                <a:latin typeface="+mn-lt"/>
                <a:ea typeface="+mn-ea"/>
                <a:cs typeface="+mn-cs"/>
              </a:rPr>
              <a:t>   --chaotic, complex, and uncertain; may be foreign or domestic with operations conducted among the people.</a:t>
            </a:r>
          </a:p>
          <a:p>
            <a:pPr>
              <a:buFont typeface="Arial" pitchFamily="34" charset="0"/>
              <a:buNone/>
            </a:pPr>
            <a:r>
              <a:rPr lang="en-US" sz="1200" kern="1200" baseline="0" dirty="0" smtClean="0">
                <a:solidFill>
                  <a:schemeClr val="tx1"/>
                </a:solidFill>
                <a:latin typeface="+mn-lt"/>
                <a:ea typeface="+mn-ea"/>
                <a:cs typeface="+mn-cs"/>
              </a:rPr>
              <a:t>   --dynamic with Joint, interagency, intergovernmental, and multinational partners among the wide range of actors in addition to coalitions, alliances, and partnerships.</a:t>
            </a: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State and </a:t>
            </a:r>
            <a:r>
              <a:rPr lang="en-US" sz="1200" kern="1200" baseline="0" dirty="0" err="1" smtClean="0">
                <a:solidFill>
                  <a:schemeClr val="tx1"/>
                </a:solidFill>
                <a:latin typeface="+mn-lt"/>
                <a:ea typeface="+mn-ea"/>
                <a:cs typeface="+mn-cs"/>
              </a:rPr>
              <a:t>nonstate</a:t>
            </a:r>
            <a:r>
              <a:rPr lang="en-US" sz="1200" kern="1200" baseline="0" dirty="0" smtClean="0">
                <a:solidFill>
                  <a:schemeClr val="tx1"/>
                </a:solidFill>
                <a:latin typeface="+mn-lt"/>
                <a:ea typeface="+mn-ea"/>
                <a:cs typeface="+mn-cs"/>
              </a:rPr>
              <a:t> actors use military and nonmilitary resources, including diplomatic, informational, military, and economic measures</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International news organizations, using the latest technologies, provide real-time reports from the area of operations (AO)</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Cultural, demographic, and physical factors, including humanitarian crises and ethnic and religious conflicts, continue to fuel existing conflicts and spark deadly new clashes. Urban terrain and other complex terrain become havens for threats.</a:t>
            </a:r>
            <a:endParaRPr lang="en-US" dirty="0" smtClean="0">
              <a:latin typeface="Times New Roman" pitchFamily="18" charset="0"/>
              <a:cs typeface="Times New Roman" pitchFamily="18" charset="0"/>
            </a:endParaRPr>
          </a:p>
          <a:p>
            <a:pPr eaLnBrk="1" hangingPunct="1">
              <a:lnSpc>
                <a:spcPct val="90000"/>
              </a:lnSpc>
              <a:spcBef>
                <a:spcPct val="0"/>
              </a:spcBef>
              <a:tabLst>
                <a:tab pos="342900" algn="l"/>
                <a:tab pos="457200" algn="l"/>
              </a:tabLst>
            </a:pPr>
            <a:endParaRPr lang="en-US" dirty="0" smtClean="0"/>
          </a:p>
          <a:p>
            <a:pPr>
              <a:buFont typeface="Arial" pitchFamily="34" charset="0"/>
              <a:buChar char="•"/>
            </a:pPr>
            <a:r>
              <a:rPr lang="en-US" sz="1200" kern="1200" baseline="0" dirty="0" smtClean="0">
                <a:solidFill>
                  <a:schemeClr val="tx1"/>
                </a:solidFill>
                <a:latin typeface="+mn-lt"/>
                <a:ea typeface="+mn-ea"/>
                <a:cs typeface="+mn-cs"/>
              </a:rPr>
              <a:t> Effective </a:t>
            </a:r>
            <a:r>
              <a:rPr lang="en-US" sz="1200" b="1" kern="1200" baseline="0" dirty="0" smtClean="0">
                <a:solidFill>
                  <a:schemeClr val="tx1"/>
                </a:solidFill>
                <a:latin typeface="+mn-lt"/>
                <a:ea typeface="+mn-ea"/>
                <a:cs typeface="+mn-cs"/>
              </a:rPr>
              <a:t>mission command </a:t>
            </a:r>
            <a:r>
              <a:rPr lang="en-US" sz="1200" kern="1200" baseline="0" dirty="0" smtClean="0">
                <a:solidFill>
                  <a:schemeClr val="tx1"/>
                </a:solidFill>
                <a:latin typeface="+mn-lt"/>
                <a:ea typeface="+mn-ea"/>
                <a:cs typeface="+mn-cs"/>
              </a:rPr>
              <a:t>requires Soldiers and leaders trained to operate in ill-defined, ambiguous conditions.</a:t>
            </a:r>
          </a:p>
          <a:p>
            <a:pPr>
              <a:buFont typeface="Arial" pitchFamily="34" charset="0"/>
              <a:buChar char="•"/>
            </a:pPr>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Operational adaptability is the ability to shape conditions and respond effectively to a changing </a:t>
            </a:r>
            <a:r>
              <a:rPr lang="en-US" sz="1200" kern="1200" baseline="0" dirty="0" smtClean="0">
                <a:solidFill>
                  <a:schemeClr val="tx1"/>
                </a:solidFill>
                <a:latin typeface="+mn-lt"/>
                <a:ea typeface="+mn-ea"/>
                <a:cs typeface="+mn-cs"/>
              </a:rPr>
              <a:t>operational environment with appropriate, flexible, and timely actions (FM 3-0). Army forces must be adaptable so they can react quickly to myriad hybrid threats and conduct different operations simultaneously. Leaders and units will face complex and constantly changing environments and </a:t>
            </a:r>
            <a:r>
              <a:rPr lang="en-US" sz="1200" b="1" kern="1200" baseline="0" dirty="0" smtClean="0">
                <a:solidFill>
                  <a:schemeClr val="tx1"/>
                </a:solidFill>
                <a:latin typeface="+mn-lt"/>
                <a:ea typeface="+mn-ea"/>
                <a:cs typeface="+mn-cs"/>
              </a:rPr>
              <a:t>must train to recognize and solve complex, ill-defined problems quickly</a:t>
            </a:r>
            <a:r>
              <a:rPr lang="en-US" sz="1200" kern="1200" baseline="0" dirty="0" smtClean="0">
                <a:solidFill>
                  <a:schemeClr val="tx1"/>
                </a:solidFill>
                <a:latin typeface="+mn-lt"/>
                <a:ea typeface="+mn-ea"/>
                <a:cs typeface="+mn-cs"/>
              </a:rPr>
              <a:t>. Training must prepare units and leaders to anticipate change, identify opportunities, and take prudent risks within the commander’s intent. Army training prepares units and leaders to do this through </a:t>
            </a:r>
            <a:r>
              <a:rPr lang="en-US" sz="1200" b="1" kern="1200" baseline="0" dirty="0" smtClean="0">
                <a:solidFill>
                  <a:schemeClr val="tx1"/>
                </a:solidFill>
                <a:latin typeface="+mn-lt"/>
                <a:ea typeface="+mn-ea"/>
                <a:cs typeface="+mn-cs"/>
              </a:rPr>
              <a:t>tough, realistic full spectrum operations training </a:t>
            </a:r>
            <a:r>
              <a:rPr lang="en-US" sz="1200" kern="1200" baseline="0" dirty="0" smtClean="0">
                <a:solidFill>
                  <a:schemeClr val="tx1"/>
                </a:solidFill>
                <a:latin typeface="+mn-lt"/>
                <a:ea typeface="+mn-ea"/>
                <a:cs typeface="+mn-cs"/>
              </a:rPr>
              <a:t>at </a:t>
            </a:r>
            <a:r>
              <a:rPr lang="en-US" sz="1200" b="1" kern="1200" baseline="0" dirty="0" smtClean="0">
                <a:solidFill>
                  <a:schemeClr val="tx1"/>
                </a:solidFill>
                <a:latin typeface="+mn-lt"/>
                <a:ea typeface="+mn-ea"/>
                <a:cs typeface="+mn-cs"/>
              </a:rPr>
              <a:t>home station</a:t>
            </a:r>
            <a:r>
              <a:rPr lang="en-US" sz="1200" kern="1200" baseline="0" dirty="0" smtClean="0">
                <a:solidFill>
                  <a:schemeClr val="tx1"/>
                </a:solidFill>
                <a:latin typeface="+mn-lt"/>
                <a:ea typeface="+mn-ea"/>
                <a:cs typeface="+mn-cs"/>
              </a:rPr>
              <a:t>, at the </a:t>
            </a:r>
            <a:r>
              <a:rPr lang="en-US" sz="1200" b="1" kern="1200" baseline="0" dirty="0" smtClean="0">
                <a:solidFill>
                  <a:schemeClr val="tx1"/>
                </a:solidFill>
                <a:latin typeface="+mn-lt"/>
                <a:ea typeface="+mn-ea"/>
                <a:cs typeface="+mn-cs"/>
              </a:rPr>
              <a:t>combat training centers</a:t>
            </a:r>
            <a:r>
              <a:rPr lang="en-US" sz="1200" kern="1200" baseline="0" dirty="0" smtClean="0">
                <a:solidFill>
                  <a:schemeClr val="tx1"/>
                </a:solidFill>
                <a:latin typeface="+mn-lt"/>
                <a:ea typeface="+mn-ea"/>
                <a:cs typeface="+mn-cs"/>
              </a:rPr>
              <a:t>, and in the </a:t>
            </a:r>
            <a:r>
              <a:rPr lang="en-US" sz="1200" b="1" kern="1200" baseline="0" dirty="0" smtClean="0">
                <a:solidFill>
                  <a:schemeClr val="tx1"/>
                </a:solidFill>
                <a:latin typeface="+mn-lt"/>
                <a:ea typeface="+mn-ea"/>
                <a:cs typeface="+mn-cs"/>
              </a:rPr>
              <a:t>schoolhouses</a:t>
            </a:r>
            <a:r>
              <a:rPr lang="en-US" sz="1200" kern="1200" baseline="0" dirty="0" smtClean="0">
                <a:solidFill>
                  <a:schemeClr val="tx1"/>
                </a:solidFill>
                <a:latin typeface="+mn-lt"/>
                <a:ea typeface="+mn-ea"/>
                <a:cs typeface="+mn-cs"/>
              </a:rPr>
              <a:t>.</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C121DCA7-3B1B-4968-ACE7-07D728E42545}" type="slidenum">
              <a:rPr lang="en-US"/>
              <a:pPr/>
              <a:t>11</a:t>
            </a:fld>
            <a:endParaRPr lang="en-US"/>
          </a:p>
        </p:txBody>
      </p:sp>
      <p:sp>
        <p:nvSpPr>
          <p:cNvPr id="52227" name="Rectangle 2"/>
          <p:cNvSpPr>
            <a:spLocks noGrp="1" noRot="1" noChangeAspect="1" noChangeArrowheads="1" noTextEdit="1"/>
          </p:cNvSpPr>
          <p:nvPr>
            <p:ph type="sldImg"/>
          </p:nvPr>
        </p:nvSpPr>
        <p:spPr bwMode="auto">
          <a:xfrm>
            <a:off x="1147763" y="685800"/>
            <a:ext cx="4573587" cy="3429000"/>
          </a:xfrm>
          <a:noFill/>
          <a:ln>
            <a:solidFill>
              <a:srgbClr val="000000"/>
            </a:solidFill>
            <a:miter lim="800000"/>
            <a:headEnd/>
            <a:tailEnd/>
          </a:ln>
        </p:spPr>
      </p:sp>
      <p:sp>
        <p:nvSpPr>
          <p:cNvPr id="52228" name="Rectangle 3"/>
          <p:cNvSpPr>
            <a:spLocks noGrp="1" noChangeArrowheads="1"/>
          </p:cNvSpPr>
          <p:nvPr>
            <p:ph type="body" idx="1"/>
          </p:nvPr>
        </p:nvSpPr>
        <p:spPr bwMode="auto">
          <a:xfrm>
            <a:off x="544513" y="4184650"/>
            <a:ext cx="5842000" cy="4687888"/>
          </a:xfrm>
          <a:noFill/>
        </p:spPr>
        <p:txBody>
          <a:bodyPr wrap="square" numCol="1" anchor="t" anchorCtr="0" compatLnSpc="1">
            <a:prstTxWarp prst="textNoShape">
              <a:avLst/>
            </a:prstTxWarp>
          </a:bodyPr>
          <a:lstStyle/>
          <a:p>
            <a:pPr eaLnBrk="1" hangingPunct="1">
              <a:lnSpc>
                <a:spcPct val="90000"/>
              </a:lnSpc>
              <a:spcBef>
                <a:spcPct val="0"/>
              </a:spcBef>
              <a:tabLst>
                <a:tab pos="225425" algn="l"/>
              </a:tabLst>
            </a:pPr>
            <a:r>
              <a:rPr lang="en-US" b="0" i="0" dirty="0" smtClean="0"/>
              <a:t>FM </a:t>
            </a:r>
            <a:r>
              <a:rPr lang="en-US" b="0" i="0" dirty="0" smtClean="0"/>
              <a:t>7-0: 2011, Chapter 2 discusses the Army’s approach to unit training and leader development. It explains the principles of unit training and leader development that serve as the foundation for Army training. The slide depicts</a:t>
            </a:r>
            <a:r>
              <a:rPr lang="en-US" b="0" i="0" baseline="0" dirty="0" smtClean="0"/>
              <a:t> the “P</a:t>
            </a:r>
            <a:r>
              <a:rPr lang="en-US" b="0" i="0" dirty="0" smtClean="0"/>
              <a:t>rinciples of Unit Training “ which changed from 7 to 11 and the “tenets” added</a:t>
            </a:r>
            <a:r>
              <a:rPr lang="en-US" b="0" i="0" baseline="0" dirty="0" smtClean="0"/>
              <a:t> in the 2008 version </a:t>
            </a:r>
            <a:r>
              <a:rPr lang="en-US" b="0" i="0" dirty="0" smtClean="0"/>
              <a:t>which helped explain each principle were eliminated.  </a:t>
            </a:r>
          </a:p>
          <a:p>
            <a:pPr eaLnBrk="1" hangingPunct="1">
              <a:lnSpc>
                <a:spcPct val="90000"/>
              </a:lnSpc>
              <a:spcBef>
                <a:spcPct val="0"/>
              </a:spcBef>
              <a:tabLst>
                <a:tab pos="225425" algn="l"/>
              </a:tabLst>
            </a:pPr>
            <a:r>
              <a:rPr lang="en-US" b="1" i="1"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58D924-4A97-49CE-9C4F-88278421E149}"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8D924-4A97-49CE-9C4F-88278421E149}"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8D924-4A97-49CE-9C4F-88278421E149}"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8D924-4A97-49CE-9C4F-88278421E149}"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8D924-4A97-49CE-9C4F-88278421E149}"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58D924-4A97-49CE-9C4F-88278421E149}"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58D924-4A97-49CE-9C4F-88278421E149}"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8D924-4A97-49CE-9C4F-88278421E149}"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8D924-4A97-49CE-9C4F-88278421E149}"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8D924-4A97-49CE-9C4F-88278421E149}"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8D924-4A97-49CE-9C4F-88278421E149}"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D3E-B478-4BF7-9AF8-F2219DCD7B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8D924-4A97-49CE-9C4F-88278421E149}"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DD3E-B478-4BF7-9AF8-F2219DCD7B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slide" Target="slide27.xml"/><Relationship Id="rId4" Type="http://schemas.openxmlformats.org/officeDocument/2006/relationships/slide" Target="slide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atn.army.mil/Media/docs/Extract,%20FM%205-0,%20Step%203,%20Parallel-Collaborativ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tn.army.mil/Media/docs/Extract,%20FM%203-0,%20Adaptability.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radoc.army.mil/images/GEN_DEMPSEY_ASU(Large).jp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702078" y="2057400"/>
            <a:ext cx="5841722" cy="3170099"/>
          </a:xfrm>
          <a:prstGeom prst="rect">
            <a:avLst/>
          </a:prstGeom>
          <a:noFill/>
        </p:spPr>
        <p:txBody>
          <a:bodyPr wrap="square" rtlCol="0">
            <a:spAutoFit/>
          </a:bodyPr>
          <a:lstStyle/>
          <a:p>
            <a:pPr algn="ctr" eaLnBrk="1" hangingPunct="1"/>
            <a:r>
              <a:rPr lang="en-US" sz="4000" b="1" i="1" dirty="0" smtClean="0">
                <a:solidFill>
                  <a:srgbClr val="000000"/>
                </a:solidFill>
                <a:latin typeface="Times New Roman" pitchFamily="18" charset="0"/>
                <a:cs typeface="Times New Roman" pitchFamily="18" charset="0"/>
              </a:rPr>
              <a:t/>
            </a:r>
            <a:br>
              <a:rPr lang="en-US" sz="4000" b="1" i="1" dirty="0" smtClean="0">
                <a:solidFill>
                  <a:srgbClr val="000000"/>
                </a:solidFill>
                <a:latin typeface="Times New Roman" pitchFamily="18" charset="0"/>
                <a:cs typeface="Times New Roman" pitchFamily="18" charset="0"/>
              </a:rPr>
            </a:br>
            <a:r>
              <a:rPr lang="en-US" sz="4000" b="1" i="1" dirty="0" smtClean="0">
                <a:latin typeface="Times New Roman" pitchFamily="18" charset="0"/>
                <a:cs typeface="Times New Roman" pitchFamily="18" charset="0"/>
              </a:rPr>
              <a:t>Training Units and Developing Leaders for Full Spectrum Operations</a:t>
            </a:r>
            <a:endParaRPr lang="en-US" sz="4000" b="1" i="1" dirty="0" smtClean="0">
              <a:solidFill>
                <a:srgbClr val="000000"/>
              </a:solidFill>
              <a:latin typeface="Times New Roman" pitchFamily="18" charset="0"/>
              <a:cs typeface="Times New Roman" pitchFamily="18" charset="0"/>
            </a:endParaRPr>
          </a:p>
          <a:p>
            <a:pPr algn="ctr" eaLnBrk="1" hangingPunct="1"/>
            <a:endParaRPr lang="en-US" sz="4000" dirty="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228600" y="1676400"/>
            <a:ext cx="1686145" cy="2145957"/>
          </a:xfrm>
          <a:prstGeom prst="rect">
            <a:avLst/>
          </a:prstGeom>
          <a:noFill/>
          <a:ln w="28575">
            <a:solidFill>
              <a:schemeClr val="tx1"/>
            </a:solidFill>
            <a:miter lim="800000"/>
            <a:headEnd/>
            <a:tailEnd/>
          </a:ln>
          <a:effectLst/>
        </p:spPr>
      </p:pic>
      <p:sp>
        <p:nvSpPr>
          <p:cNvPr id="4" name="Text Box 8"/>
          <p:cNvSpPr txBox="1">
            <a:spLocks noChangeArrowheads="1"/>
          </p:cNvSpPr>
          <p:nvPr/>
        </p:nvSpPr>
        <p:spPr bwMode="auto">
          <a:xfrm>
            <a:off x="888760" y="1775875"/>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2</a:t>
            </a:r>
          </a:p>
        </p:txBody>
      </p:sp>
      <p:sp>
        <p:nvSpPr>
          <p:cNvPr id="5" name="TextBox 4"/>
          <p:cNvSpPr txBox="1">
            <a:spLocks noChangeArrowheads="1"/>
          </p:cNvSpPr>
          <p:nvPr/>
        </p:nvSpPr>
        <p:spPr bwMode="auto">
          <a:xfrm>
            <a:off x="0" y="-11376"/>
            <a:ext cx="9144000" cy="1318310"/>
          </a:xfrm>
          <a:prstGeom prst="rect">
            <a:avLst/>
          </a:prstGeom>
          <a:noFill/>
          <a:ln w="9525">
            <a:noFill/>
            <a:miter lim="800000"/>
            <a:headEnd/>
            <a:tailEnd/>
          </a:ln>
        </p:spPr>
        <p:txBody>
          <a:bodyPr wrap="square">
            <a:spAutoFit/>
          </a:bodyPr>
          <a:lstStyle/>
          <a:p>
            <a:pPr algn="ctr">
              <a:lnSpc>
                <a:spcPts val="3700"/>
              </a:lnSpc>
            </a:pPr>
            <a:r>
              <a:rPr lang="en-US" sz="3200" b="1" dirty="0" smtClean="0">
                <a:cs typeface="Arial" pitchFamily="34" charset="0"/>
              </a:rPr>
              <a:t>Principles </a:t>
            </a:r>
            <a:r>
              <a:rPr lang="en-US" sz="3200" b="1" dirty="0">
                <a:cs typeface="Arial" pitchFamily="34" charset="0"/>
              </a:rPr>
              <a:t>of </a:t>
            </a:r>
            <a:r>
              <a:rPr lang="en-US" sz="3200" b="1" dirty="0" smtClean="0">
                <a:cs typeface="Arial" pitchFamily="34" charset="0"/>
              </a:rPr>
              <a:t>Unit Training and </a:t>
            </a:r>
          </a:p>
          <a:p>
            <a:pPr algn="ctr">
              <a:lnSpc>
                <a:spcPts val="3700"/>
              </a:lnSpc>
            </a:pPr>
            <a:r>
              <a:rPr lang="en-US" sz="3200" b="1" dirty="0" smtClean="0">
                <a:cs typeface="Arial" pitchFamily="34" charset="0"/>
              </a:rPr>
              <a:t>Leader Development</a:t>
            </a:r>
          </a:p>
          <a:p>
            <a:pPr algn="ctr"/>
            <a:r>
              <a:rPr lang="en-US" dirty="0" smtClean="0">
                <a:cs typeface="Arial" pitchFamily="34" charset="0"/>
              </a:rPr>
              <a:t>(1 of 4)</a:t>
            </a:r>
            <a:endParaRPr lang="en-US" dirty="0">
              <a:cs typeface="Arial" pitchFamily="34" charset="0"/>
            </a:endParaRPr>
          </a:p>
        </p:txBody>
      </p:sp>
      <p:sp>
        <p:nvSpPr>
          <p:cNvPr id="6" name="TextBox 5"/>
          <p:cNvSpPr txBox="1"/>
          <p:nvPr/>
        </p:nvSpPr>
        <p:spPr>
          <a:xfrm>
            <a:off x="685800" y="1295400"/>
            <a:ext cx="8458200" cy="5293757"/>
          </a:xfrm>
          <a:prstGeom prst="rect">
            <a:avLst/>
          </a:prstGeom>
          <a:noFill/>
        </p:spPr>
        <p:txBody>
          <a:bodyPr wrap="square" rtlCol="0">
            <a:spAutoFit/>
          </a:bodyPr>
          <a:lstStyle/>
          <a:p>
            <a:pPr>
              <a:spcBef>
                <a:spcPts val="600"/>
              </a:spcBef>
              <a:tabLst>
                <a:tab pos="114300" algn="l"/>
              </a:tabLst>
            </a:pPr>
            <a:endParaRPr lang="en-US" sz="2400" b="1" dirty="0" smtClean="0"/>
          </a:p>
          <a:p>
            <a:pPr marL="1771650" indent="-285750">
              <a:spcBef>
                <a:spcPts val="600"/>
              </a:spcBef>
              <a:buClr>
                <a:srgbClr val="0000FF"/>
              </a:buClr>
              <a:buFontTx/>
              <a:buChar char="•"/>
            </a:pPr>
            <a:r>
              <a:rPr lang="en-US" sz="2400" b="1" dirty="0" smtClean="0"/>
              <a:t>Army Approach To Unit Training and Leader Development</a:t>
            </a:r>
          </a:p>
          <a:p>
            <a:pPr marL="1771650" indent="-285750">
              <a:spcBef>
                <a:spcPts val="600"/>
              </a:spcBef>
              <a:buClr>
                <a:srgbClr val="0000FF"/>
              </a:buClr>
              <a:buFontTx/>
              <a:buChar char="•"/>
            </a:pPr>
            <a:r>
              <a:rPr lang="en-US" sz="2400" b="1" dirty="0" smtClean="0"/>
              <a:t>Presentation of the Army’s </a:t>
            </a:r>
          </a:p>
          <a:p>
            <a:pPr marL="1771650" indent="57150">
              <a:spcBef>
                <a:spcPts val="600"/>
              </a:spcBef>
              <a:buClr>
                <a:srgbClr val="0000FF"/>
              </a:buClr>
              <a:buFont typeface="Wingdings" pitchFamily="2" charset="2"/>
              <a:buChar char="Ø"/>
              <a:tabLst>
                <a:tab pos="400050" algn="l"/>
              </a:tabLst>
            </a:pPr>
            <a:r>
              <a:rPr lang="en-US" sz="2400" b="1" dirty="0" smtClean="0">
                <a:solidFill>
                  <a:srgbClr val="FF0000"/>
                </a:solidFill>
              </a:rPr>
              <a:t>  </a:t>
            </a:r>
            <a:r>
              <a:rPr lang="en-US" sz="2400" b="1" dirty="0" smtClean="0"/>
              <a:t>Principles of </a:t>
            </a:r>
            <a:r>
              <a:rPr lang="en-US" sz="2400" b="1" dirty="0" smtClean="0">
                <a:solidFill>
                  <a:srgbClr val="FF0000"/>
                </a:solidFill>
              </a:rPr>
              <a:t>Unit </a:t>
            </a:r>
            <a:r>
              <a:rPr lang="en-US" sz="2400" b="1" dirty="0" smtClean="0"/>
              <a:t>Training</a:t>
            </a:r>
          </a:p>
          <a:p>
            <a:pPr marL="1771650" indent="57150">
              <a:spcBef>
                <a:spcPts val="600"/>
              </a:spcBef>
              <a:buClr>
                <a:srgbClr val="0000FF"/>
              </a:buClr>
              <a:buFont typeface="Wingdings" pitchFamily="2" charset="2"/>
              <a:buChar char="Ø"/>
              <a:tabLst>
                <a:tab pos="400050" algn="l"/>
              </a:tabLst>
            </a:pPr>
            <a:r>
              <a:rPr lang="en-US" sz="2400" b="1" dirty="0" smtClean="0">
                <a:solidFill>
                  <a:srgbClr val="FF0000"/>
                </a:solidFill>
              </a:rPr>
              <a:t>  Principles of Leader Development</a:t>
            </a:r>
          </a:p>
          <a:p>
            <a:pPr marL="171450" indent="-171450" defTabSz="1019175">
              <a:spcBef>
                <a:spcPts val="600"/>
              </a:spcBef>
              <a:buClr>
                <a:srgbClr val="0000FF"/>
              </a:buClr>
              <a:buFontTx/>
              <a:buChar char="•"/>
              <a:tabLst>
                <a:tab pos="228600" algn="l"/>
              </a:tabLst>
            </a:pPr>
            <a:r>
              <a:rPr lang="en-US" sz="2400" b="1" dirty="0" smtClean="0"/>
              <a:t>The Army Training Domains</a:t>
            </a:r>
          </a:p>
          <a:p>
            <a:pPr marL="685800" lvl="1" indent="-400050" defTabSz="1019175">
              <a:spcBef>
                <a:spcPts val="600"/>
              </a:spcBef>
              <a:buClr>
                <a:srgbClr val="0000FF"/>
              </a:buClr>
              <a:buFont typeface="Wingdings" pitchFamily="2" charset="2"/>
              <a:buChar char="Ø"/>
              <a:tabLst>
                <a:tab pos="228600" algn="l"/>
              </a:tabLst>
            </a:pPr>
            <a:r>
              <a:rPr lang="en-US" sz="2400" b="1" dirty="0" smtClean="0"/>
              <a:t>Institutional</a:t>
            </a:r>
          </a:p>
          <a:p>
            <a:pPr marL="685800" lvl="1" indent="-400050" defTabSz="1019175">
              <a:spcBef>
                <a:spcPts val="600"/>
              </a:spcBef>
              <a:buClr>
                <a:srgbClr val="0000FF"/>
              </a:buClr>
              <a:buFont typeface="Wingdings" pitchFamily="2" charset="2"/>
              <a:buChar char="Ø"/>
              <a:tabLst>
                <a:tab pos="228600" algn="l"/>
              </a:tabLst>
            </a:pPr>
            <a:r>
              <a:rPr lang="en-US" sz="2400" b="1" dirty="0" smtClean="0"/>
              <a:t>Operational</a:t>
            </a:r>
          </a:p>
          <a:p>
            <a:pPr marL="685800" lvl="1" indent="-400050" defTabSz="1019175">
              <a:spcBef>
                <a:spcPts val="600"/>
              </a:spcBef>
              <a:buClr>
                <a:srgbClr val="0000FF"/>
              </a:buClr>
              <a:buFont typeface="Wingdings" pitchFamily="2" charset="2"/>
              <a:buChar char="Ø"/>
              <a:tabLst>
                <a:tab pos="228600" algn="l"/>
              </a:tabLst>
            </a:pPr>
            <a:r>
              <a:rPr lang="en-US" sz="2400" b="1" dirty="0" smtClean="0"/>
              <a:t>Self-development</a:t>
            </a:r>
          </a:p>
          <a:p>
            <a:pPr marL="171450" indent="-171450" defTabSz="1019175">
              <a:spcBef>
                <a:spcPts val="600"/>
              </a:spcBef>
              <a:buClr>
                <a:srgbClr val="0000FF"/>
              </a:buClr>
              <a:buFontTx/>
              <a:buChar char="•"/>
              <a:tabLst>
                <a:tab pos="228600" algn="l"/>
              </a:tabLst>
            </a:pPr>
            <a:r>
              <a:rPr lang="en-US" sz="2400" b="1" dirty="0" smtClean="0"/>
              <a:t>The Army Leader Development Model</a:t>
            </a:r>
          </a:p>
          <a:p>
            <a:pPr>
              <a:spcBef>
                <a:spcPts val="600"/>
              </a:spcBef>
            </a:pPr>
            <a:endParaRPr lang="en-US" sz="2400" dirty="0"/>
          </a:p>
        </p:txBody>
      </p:sp>
      <p:sp>
        <p:nvSpPr>
          <p:cNvPr id="7" name="Oval 6"/>
          <p:cNvSpPr/>
          <p:nvPr/>
        </p:nvSpPr>
        <p:spPr>
          <a:xfrm>
            <a:off x="4762500" y="2971800"/>
            <a:ext cx="838200"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srcRect/>
          <a:stretch>
            <a:fillRect/>
          </a:stretch>
        </p:blipFill>
        <p:spPr bwMode="auto">
          <a:xfrm>
            <a:off x="228600" y="2209800"/>
            <a:ext cx="1686145" cy="2145957"/>
          </a:xfrm>
          <a:prstGeom prst="rect">
            <a:avLst/>
          </a:prstGeom>
          <a:noFill/>
          <a:ln w="28575">
            <a:solidFill>
              <a:schemeClr val="tx1"/>
            </a:solidFill>
            <a:miter lim="800000"/>
            <a:headEnd/>
            <a:tailEnd/>
          </a:ln>
          <a:effectLst/>
        </p:spPr>
      </p:pic>
      <p:sp>
        <p:nvSpPr>
          <p:cNvPr id="16393" name="Text Box 8"/>
          <p:cNvSpPr txBox="1">
            <a:spLocks noChangeArrowheads="1"/>
          </p:cNvSpPr>
          <p:nvPr/>
        </p:nvSpPr>
        <p:spPr bwMode="auto">
          <a:xfrm>
            <a:off x="888760" y="1775875"/>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2</a:t>
            </a:r>
          </a:p>
        </p:txBody>
      </p:sp>
      <p:sp>
        <p:nvSpPr>
          <p:cNvPr id="16389" name="Text Box 5"/>
          <p:cNvSpPr txBox="1">
            <a:spLocks noChangeArrowheads="1"/>
          </p:cNvSpPr>
          <p:nvPr/>
        </p:nvSpPr>
        <p:spPr bwMode="auto">
          <a:xfrm>
            <a:off x="977900" y="1309048"/>
            <a:ext cx="7632700" cy="5361981"/>
          </a:xfrm>
          <a:prstGeom prst="rect">
            <a:avLst/>
          </a:prstGeom>
          <a:noFill/>
          <a:ln w="12700" cap="sq">
            <a:noFill/>
            <a:miter lim="800000"/>
            <a:headEnd type="none" w="sm" len="sm"/>
            <a:tailEnd type="none" w="sm" len="sm"/>
          </a:ln>
        </p:spPr>
        <p:txBody>
          <a:bodyPr>
            <a:spAutoFit/>
          </a:bodyPr>
          <a:lstStyle/>
          <a:p>
            <a:pPr lvl="2">
              <a:lnSpc>
                <a:spcPct val="95000"/>
              </a:lnSpc>
              <a:spcBef>
                <a:spcPct val="50000"/>
              </a:spcBef>
              <a:buClr>
                <a:srgbClr val="0000FF"/>
              </a:buClr>
              <a:buFont typeface="Wingdings" pitchFamily="2" charset="2"/>
              <a:buChar char="§"/>
              <a:tabLst>
                <a:tab pos="342900" algn="l"/>
              </a:tabLst>
            </a:pPr>
            <a:r>
              <a:rPr lang="en-US" b="1" dirty="0">
                <a:solidFill>
                  <a:srgbClr val="111111"/>
                </a:solidFill>
                <a:cs typeface="Arial" pitchFamily="34" charset="0"/>
              </a:rPr>
              <a:t> </a:t>
            </a:r>
            <a:r>
              <a:rPr lang="en-US" sz="2000" b="1" dirty="0">
                <a:solidFill>
                  <a:srgbClr val="0000FF"/>
                </a:solidFill>
                <a:cs typeface="Arial" pitchFamily="34" charset="0"/>
              </a:rPr>
              <a:t>The </a:t>
            </a:r>
            <a:r>
              <a:rPr lang="en-US" sz="2000" b="1" dirty="0" smtClean="0">
                <a:solidFill>
                  <a:srgbClr val="0000FF"/>
                </a:solidFill>
                <a:cs typeface="Arial" pitchFamily="34" charset="0"/>
              </a:rPr>
              <a:t>Army’s </a:t>
            </a:r>
            <a:r>
              <a:rPr lang="en-US" sz="2800" b="1" dirty="0" smtClean="0">
                <a:solidFill>
                  <a:srgbClr val="FF0000"/>
                </a:solidFill>
                <a:effectLst>
                  <a:outerShdw blurRad="38100" dist="38100" dir="2700000" algn="tl">
                    <a:srgbClr val="000000">
                      <a:alpha val="43137"/>
                    </a:srgbClr>
                  </a:outerShdw>
                </a:effectLst>
                <a:cs typeface="Arial" pitchFamily="34" charset="0"/>
              </a:rPr>
              <a:t>11</a:t>
            </a:r>
            <a:r>
              <a:rPr lang="en-US" sz="2800" b="1" dirty="0" smtClean="0">
                <a:solidFill>
                  <a:srgbClr val="0000FF"/>
                </a:solidFill>
                <a:cs typeface="Arial" pitchFamily="34" charset="0"/>
              </a:rPr>
              <a:t> </a:t>
            </a:r>
            <a:r>
              <a:rPr lang="en-US" sz="2000" b="1" dirty="0" smtClean="0">
                <a:solidFill>
                  <a:srgbClr val="0000FF"/>
                </a:solidFill>
                <a:cs typeface="Arial" pitchFamily="34" charset="0"/>
              </a:rPr>
              <a:t>Principles </a:t>
            </a:r>
            <a:r>
              <a:rPr lang="en-US" sz="2000" b="1" dirty="0">
                <a:solidFill>
                  <a:srgbClr val="0000FF"/>
                </a:solidFill>
                <a:cs typeface="Arial" pitchFamily="34" charset="0"/>
              </a:rPr>
              <a:t>of </a:t>
            </a:r>
            <a:r>
              <a:rPr lang="en-US" sz="2000" b="1" dirty="0" smtClean="0">
                <a:solidFill>
                  <a:srgbClr val="0000FF"/>
                </a:solidFill>
                <a:cs typeface="Arial" pitchFamily="34" charset="0"/>
              </a:rPr>
              <a:t>Unit Training</a:t>
            </a:r>
            <a:r>
              <a:rPr lang="en-US" sz="2000" b="1" dirty="0">
                <a:solidFill>
                  <a:srgbClr val="0000FF"/>
                </a:solidFill>
                <a:cs typeface="Arial" pitchFamily="34" charset="0"/>
              </a:rPr>
              <a:t>:</a:t>
            </a:r>
          </a:p>
          <a:p>
            <a:pPr marL="1597025" lvl="3" indent="-225425">
              <a:lnSpc>
                <a:spcPts val="1900"/>
              </a:lnSpc>
              <a:spcBef>
                <a:spcPct val="50000"/>
              </a:spcBef>
              <a:buClr>
                <a:srgbClr val="0000FF"/>
              </a:buClr>
              <a:buFont typeface="Wingdings" pitchFamily="2" charset="2"/>
              <a:buChar char="ü"/>
              <a:tabLst>
                <a:tab pos="342900" algn="l"/>
                <a:tab pos="1719263" algn="l"/>
              </a:tabLst>
            </a:pPr>
            <a:r>
              <a:rPr lang="en-US" sz="2000" b="1" dirty="0">
                <a:cs typeface="Arial" pitchFamily="34" charset="0"/>
              </a:rPr>
              <a:t>Commanders and other leaders are responsible </a:t>
            </a:r>
            <a:r>
              <a:rPr lang="en-US" sz="2000" b="1" dirty="0" smtClean="0">
                <a:cs typeface="Arial" pitchFamily="34" charset="0"/>
              </a:rPr>
              <a:t>  for training</a:t>
            </a:r>
            <a:endParaRPr lang="en-US" sz="2000" b="1" dirty="0">
              <a:cs typeface="Arial" pitchFamily="34" charset="0"/>
            </a:endParaRPr>
          </a:p>
          <a:p>
            <a:pPr marL="1597025" lvl="3" indent="-225425">
              <a:lnSpc>
                <a:spcPts val="1900"/>
              </a:lnSpc>
              <a:spcBef>
                <a:spcPct val="50000"/>
              </a:spcBef>
              <a:buClr>
                <a:srgbClr val="0000FF"/>
              </a:buClr>
              <a:buFont typeface="Wingdings" pitchFamily="2" charset="2"/>
              <a:buChar char="ü"/>
              <a:tabLst>
                <a:tab pos="342900" algn="l"/>
              </a:tabLst>
            </a:pPr>
            <a:r>
              <a:rPr lang="en-US" sz="2000" b="1" dirty="0">
                <a:cs typeface="Arial" pitchFamily="34" charset="0"/>
              </a:rPr>
              <a:t> Noncommissioned officers train individuals, </a:t>
            </a:r>
            <a:r>
              <a:rPr lang="en-US" sz="2000" b="1" dirty="0" smtClean="0">
                <a:cs typeface="Arial" pitchFamily="34" charset="0"/>
              </a:rPr>
              <a:t>crews</a:t>
            </a:r>
            <a:r>
              <a:rPr lang="en-US" sz="2000" b="1" dirty="0">
                <a:cs typeface="Arial" pitchFamily="34" charset="0"/>
              </a:rPr>
              <a:t>, and small </a:t>
            </a:r>
            <a:r>
              <a:rPr lang="en-US" sz="2000" b="1" dirty="0" smtClean="0">
                <a:cs typeface="Arial" pitchFamily="34" charset="0"/>
              </a:rPr>
              <a:t>teams</a:t>
            </a:r>
            <a:endParaRPr lang="en-US" sz="2000" b="1" dirty="0">
              <a:cs typeface="Arial" pitchFamily="34" charset="0"/>
            </a:endParaRP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to standard</a:t>
            </a: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a:t>
            </a:r>
            <a:r>
              <a:rPr lang="en-US" sz="2000" b="1" dirty="0">
                <a:cs typeface="Arial" pitchFamily="34" charset="0"/>
              </a:rPr>
              <a:t>as you will </a:t>
            </a:r>
            <a:r>
              <a:rPr lang="en-US" sz="2000" b="1" dirty="0" smtClean="0">
                <a:cs typeface="Arial" pitchFamily="34" charset="0"/>
              </a:rPr>
              <a:t>fight</a:t>
            </a: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while operating</a:t>
            </a: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fundamentals first</a:t>
            </a: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to develop operational adaptability</a:t>
            </a: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Understand the operational environment</a:t>
            </a:r>
            <a:endParaRPr lang="en-US" sz="2000" b="1" dirty="0">
              <a:cs typeface="Arial" pitchFamily="34" charset="0"/>
            </a:endParaRP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a:t>
            </a:r>
            <a:r>
              <a:rPr lang="en-US" sz="2000" b="1" dirty="0">
                <a:cs typeface="Arial" pitchFamily="34" charset="0"/>
              </a:rPr>
              <a:t>to </a:t>
            </a:r>
            <a:r>
              <a:rPr lang="en-US" sz="2000" b="1" dirty="0" smtClean="0">
                <a:cs typeface="Arial" pitchFamily="34" charset="0"/>
              </a:rPr>
              <a:t>sustain</a:t>
            </a:r>
            <a:endParaRPr lang="en-US" sz="2000" b="1" dirty="0">
              <a:cs typeface="Arial" pitchFamily="34" charset="0"/>
            </a:endParaRP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Train to maintain</a:t>
            </a:r>
            <a:endParaRPr lang="en-US" sz="2000" b="1" i="1" dirty="0" smtClean="0">
              <a:cs typeface="Arial" pitchFamily="34" charset="0"/>
            </a:endParaRPr>
          </a:p>
          <a:p>
            <a:pPr marL="1597025" lvl="3" indent="-225425">
              <a:lnSpc>
                <a:spcPts val="1900"/>
              </a:lnSpc>
              <a:spcBef>
                <a:spcPct val="50000"/>
              </a:spcBef>
              <a:buClr>
                <a:srgbClr val="0000FF"/>
              </a:buClr>
              <a:buFont typeface="Wingdings" pitchFamily="2" charset="2"/>
              <a:buChar char="ü"/>
              <a:tabLst>
                <a:tab pos="342900" algn="l"/>
              </a:tabLst>
            </a:pPr>
            <a:r>
              <a:rPr lang="en-US" sz="2000" b="1" dirty="0" smtClean="0">
                <a:cs typeface="Arial" pitchFamily="34" charset="0"/>
              </a:rPr>
              <a:t>Conduct multiechelon </a:t>
            </a:r>
            <a:r>
              <a:rPr lang="en-US" sz="2000" b="1" dirty="0">
                <a:cs typeface="Arial" pitchFamily="34" charset="0"/>
              </a:rPr>
              <a:t>and concurrent training</a:t>
            </a:r>
            <a:r>
              <a:rPr lang="en-US" sz="2000" b="1" dirty="0" smtClean="0">
                <a:cs typeface="Arial" pitchFamily="34" charset="0"/>
              </a:rPr>
              <a:t>.</a:t>
            </a:r>
            <a:endParaRPr lang="en-US" sz="2000" b="1" dirty="0">
              <a:cs typeface="Arial" pitchFamily="34" charset="0"/>
            </a:endParaRPr>
          </a:p>
        </p:txBody>
      </p:sp>
      <p:sp>
        <p:nvSpPr>
          <p:cNvPr id="12" name="TextBox 11"/>
          <p:cNvSpPr txBox="1">
            <a:spLocks noChangeArrowheads="1"/>
          </p:cNvSpPr>
          <p:nvPr/>
        </p:nvSpPr>
        <p:spPr bwMode="auto">
          <a:xfrm>
            <a:off x="0" y="-11376"/>
            <a:ext cx="9144000" cy="1318310"/>
          </a:xfrm>
          <a:prstGeom prst="rect">
            <a:avLst/>
          </a:prstGeom>
          <a:noFill/>
          <a:ln w="9525">
            <a:noFill/>
            <a:miter lim="800000"/>
            <a:headEnd/>
            <a:tailEnd/>
          </a:ln>
        </p:spPr>
        <p:txBody>
          <a:bodyPr wrap="square">
            <a:spAutoFit/>
          </a:bodyPr>
          <a:lstStyle/>
          <a:p>
            <a:pPr algn="ctr">
              <a:lnSpc>
                <a:spcPts val="3700"/>
              </a:lnSpc>
            </a:pPr>
            <a:r>
              <a:rPr lang="en-US" sz="3200" b="1" dirty="0" smtClean="0">
                <a:cs typeface="Arial" pitchFamily="34" charset="0"/>
              </a:rPr>
              <a:t>Principles </a:t>
            </a:r>
            <a:r>
              <a:rPr lang="en-US" sz="3200" b="1" dirty="0">
                <a:cs typeface="Arial" pitchFamily="34" charset="0"/>
              </a:rPr>
              <a:t>of </a:t>
            </a:r>
            <a:r>
              <a:rPr lang="en-US" sz="3200" b="1" dirty="0" smtClean="0">
                <a:cs typeface="Arial" pitchFamily="34" charset="0"/>
              </a:rPr>
              <a:t>Unit Training and </a:t>
            </a:r>
          </a:p>
          <a:p>
            <a:pPr algn="ctr">
              <a:lnSpc>
                <a:spcPts val="3700"/>
              </a:lnSpc>
            </a:pPr>
            <a:r>
              <a:rPr lang="en-US" sz="3200" b="1" dirty="0" smtClean="0">
                <a:cs typeface="Arial" pitchFamily="34" charset="0"/>
              </a:rPr>
              <a:t>Leader Development</a:t>
            </a:r>
          </a:p>
          <a:p>
            <a:pPr algn="ctr"/>
            <a:r>
              <a:rPr lang="en-US" dirty="0" smtClean="0">
                <a:cs typeface="Arial" pitchFamily="34" charset="0"/>
              </a:rPr>
              <a:t>(2 of 4)</a:t>
            </a:r>
            <a:endParaRPr lang="en-US" dirty="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srcRect/>
          <a:stretch>
            <a:fillRect/>
          </a:stretch>
        </p:blipFill>
        <p:spPr bwMode="auto">
          <a:xfrm>
            <a:off x="838200" y="990600"/>
            <a:ext cx="990600" cy="1260737"/>
          </a:xfrm>
          <a:prstGeom prst="rect">
            <a:avLst/>
          </a:prstGeom>
          <a:noFill/>
          <a:ln w="28575">
            <a:solidFill>
              <a:schemeClr val="tx1"/>
            </a:solidFill>
            <a:miter lim="800000"/>
            <a:headEnd/>
            <a:tailEnd/>
          </a:ln>
          <a:effectLst/>
        </p:spPr>
      </p:pic>
      <p:sp>
        <p:nvSpPr>
          <p:cNvPr id="16393" name="Text Box 8"/>
          <p:cNvSpPr txBox="1">
            <a:spLocks noChangeArrowheads="1"/>
          </p:cNvSpPr>
          <p:nvPr/>
        </p:nvSpPr>
        <p:spPr bwMode="auto">
          <a:xfrm>
            <a:off x="838200" y="1524000"/>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2</a:t>
            </a:r>
          </a:p>
        </p:txBody>
      </p:sp>
      <p:sp>
        <p:nvSpPr>
          <p:cNvPr id="8" name="TextBox 7"/>
          <p:cNvSpPr txBox="1">
            <a:spLocks noChangeArrowheads="1"/>
          </p:cNvSpPr>
          <p:nvPr/>
        </p:nvSpPr>
        <p:spPr bwMode="auto">
          <a:xfrm>
            <a:off x="381000" y="-11376"/>
            <a:ext cx="9144000" cy="1318310"/>
          </a:xfrm>
          <a:prstGeom prst="rect">
            <a:avLst/>
          </a:prstGeom>
          <a:noFill/>
          <a:ln w="9525">
            <a:noFill/>
            <a:miter lim="800000"/>
            <a:headEnd/>
            <a:tailEnd/>
          </a:ln>
        </p:spPr>
        <p:txBody>
          <a:bodyPr wrap="square">
            <a:spAutoFit/>
          </a:bodyPr>
          <a:lstStyle/>
          <a:p>
            <a:pPr algn="ctr">
              <a:lnSpc>
                <a:spcPts val="3700"/>
              </a:lnSpc>
            </a:pPr>
            <a:r>
              <a:rPr lang="en-US" sz="3200" b="1" dirty="0" smtClean="0">
                <a:cs typeface="Arial" pitchFamily="34" charset="0"/>
              </a:rPr>
              <a:t>Principles </a:t>
            </a:r>
            <a:r>
              <a:rPr lang="en-US" sz="3200" b="1" dirty="0">
                <a:cs typeface="Arial" pitchFamily="34" charset="0"/>
              </a:rPr>
              <a:t>of </a:t>
            </a:r>
            <a:r>
              <a:rPr lang="en-US" sz="3200" b="1" dirty="0" smtClean="0">
                <a:cs typeface="Arial" pitchFamily="34" charset="0"/>
              </a:rPr>
              <a:t>Unit Training and </a:t>
            </a:r>
          </a:p>
          <a:p>
            <a:pPr algn="ctr">
              <a:lnSpc>
                <a:spcPts val="3700"/>
              </a:lnSpc>
            </a:pPr>
            <a:r>
              <a:rPr lang="en-US" sz="3200" b="1" dirty="0" smtClean="0">
                <a:cs typeface="Arial" pitchFamily="34" charset="0"/>
              </a:rPr>
              <a:t>Leader Development</a:t>
            </a:r>
          </a:p>
          <a:p>
            <a:pPr algn="ctr"/>
            <a:r>
              <a:rPr lang="en-US" dirty="0" smtClean="0">
                <a:cs typeface="Arial" pitchFamily="34" charset="0"/>
              </a:rPr>
              <a:t>(3 of 4)</a:t>
            </a:r>
            <a:endParaRPr lang="en-US" dirty="0">
              <a:cs typeface="Arial" pitchFamily="34" charset="0"/>
            </a:endParaRPr>
          </a:p>
        </p:txBody>
      </p:sp>
      <p:grpSp>
        <p:nvGrpSpPr>
          <p:cNvPr id="2" name="Group 11"/>
          <p:cNvGrpSpPr/>
          <p:nvPr/>
        </p:nvGrpSpPr>
        <p:grpSpPr>
          <a:xfrm>
            <a:off x="5315991" y="1676400"/>
            <a:ext cx="3523209" cy="2706563"/>
            <a:chOff x="5492088" y="1994009"/>
            <a:chExt cx="3523209" cy="2706563"/>
          </a:xfrm>
        </p:grpSpPr>
        <p:pic>
          <p:nvPicPr>
            <p:cNvPr id="43009" name="Picture 1"/>
            <p:cNvPicPr>
              <a:picLocks noChangeAspect="1" noChangeArrowheads="1"/>
            </p:cNvPicPr>
            <p:nvPr/>
          </p:nvPicPr>
          <p:blipFill>
            <a:blip r:embed="rId4" cstate="print"/>
            <a:srcRect/>
            <a:stretch>
              <a:fillRect/>
            </a:stretch>
          </p:blipFill>
          <p:spPr bwMode="auto">
            <a:xfrm>
              <a:off x="5562600" y="1994009"/>
              <a:ext cx="3352800" cy="2196991"/>
            </a:xfrm>
            <a:prstGeom prst="rect">
              <a:avLst/>
            </a:prstGeom>
            <a:noFill/>
            <a:ln w="9525">
              <a:solidFill>
                <a:schemeClr val="tx1"/>
              </a:solidFill>
              <a:miter lim="800000"/>
              <a:headEnd/>
              <a:tailEnd/>
            </a:ln>
          </p:spPr>
        </p:pic>
        <p:sp>
          <p:nvSpPr>
            <p:cNvPr id="9" name="TextBox 8"/>
            <p:cNvSpPr txBox="1"/>
            <p:nvPr/>
          </p:nvSpPr>
          <p:spPr>
            <a:xfrm>
              <a:off x="5492088" y="4177352"/>
              <a:ext cx="3523209" cy="523220"/>
            </a:xfrm>
            <a:prstGeom prst="rect">
              <a:avLst/>
            </a:prstGeom>
            <a:noFill/>
          </p:spPr>
          <p:txBody>
            <a:bodyPr wrap="none" rtlCol="0">
              <a:spAutoFit/>
            </a:bodyPr>
            <a:lstStyle/>
            <a:p>
              <a:pPr marL="0" lvl="2"/>
              <a:r>
                <a:rPr lang="en-US" sz="1400" b="1" dirty="0" smtClean="0">
                  <a:cs typeface="Arial" pitchFamily="34" charset="0"/>
                </a:rPr>
                <a:t>The Army’s Leader Development Model</a:t>
              </a:r>
            </a:p>
            <a:p>
              <a:endParaRPr lang="en-US" sz="1400" dirty="0"/>
            </a:p>
          </p:txBody>
        </p:sp>
      </p:grpSp>
      <p:sp>
        <p:nvSpPr>
          <p:cNvPr id="10" name="TextBox 9"/>
          <p:cNvSpPr txBox="1"/>
          <p:nvPr/>
        </p:nvSpPr>
        <p:spPr>
          <a:xfrm>
            <a:off x="0" y="1371600"/>
            <a:ext cx="8915400" cy="5780044"/>
          </a:xfrm>
          <a:prstGeom prst="rect">
            <a:avLst/>
          </a:prstGeom>
          <a:noFill/>
        </p:spPr>
        <p:txBody>
          <a:bodyPr wrap="square" rtlCol="0">
            <a:spAutoFit/>
          </a:bodyPr>
          <a:lstStyle/>
          <a:p>
            <a:pPr marL="2006600" indent="-123825">
              <a:spcBef>
                <a:spcPts val="600"/>
              </a:spcBef>
              <a:buClr>
                <a:srgbClr val="0000FF"/>
              </a:buClr>
              <a:buSzPct val="120000"/>
              <a:buFont typeface="Arial" pitchFamily="34" charset="0"/>
              <a:buChar char="•"/>
              <a:tabLst>
                <a:tab pos="1938338" algn="l"/>
              </a:tabLst>
            </a:pPr>
            <a:r>
              <a:rPr lang="en-US" b="1" dirty="0" smtClean="0">
                <a:cs typeface="Arial" pitchFamily="34" charset="0"/>
              </a:rPr>
              <a:t> Leader Development is </a:t>
            </a:r>
          </a:p>
          <a:p>
            <a:pPr marL="2006600" indent="-123825">
              <a:spcBef>
                <a:spcPts val="600"/>
              </a:spcBef>
              <a:buClr>
                <a:srgbClr val="0000FF"/>
              </a:buClr>
              <a:buSzPct val="120000"/>
              <a:tabLst>
                <a:tab pos="1938338" algn="l"/>
              </a:tabLst>
            </a:pPr>
            <a:r>
              <a:rPr lang="en-US" b="1" dirty="0" smtClean="0">
                <a:cs typeface="Arial" pitchFamily="34" charset="0"/>
              </a:rPr>
              <a:t>   deliberate, continuous, and </a:t>
            </a:r>
          </a:p>
          <a:p>
            <a:pPr marL="2006600" indent="-123825">
              <a:spcBef>
                <a:spcPts val="600"/>
              </a:spcBef>
              <a:buClr>
                <a:srgbClr val="0000FF"/>
              </a:buClr>
              <a:buSzPct val="120000"/>
              <a:tabLst>
                <a:tab pos="1938338" algn="l"/>
              </a:tabLst>
            </a:pPr>
            <a:r>
              <a:rPr lang="en-US" b="1" dirty="0" smtClean="0">
                <a:cs typeface="Arial" pitchFamily="34" charset="0"/>
              </a:rPr>
              <a:t>   progressive over a leader’s </a:t>
            </a:r>
          </a:p>
          <a:p>
            <a:pPr marL="2006600" indent="-123825">
              <a:spcBef>
                <a:spcPts val="600"/>
              </a:spcBef>
              <a:buClr>
                <a:srgbClr val="0000FF"/>
              </a:buClr>
              <a:buSzPct val="120000"/>
              <a:tabLst>
                <a:tab pos="1938338" algn="l"/>
              </a:tabLst>
            </a:pPr>
            <a:r>
              <a:rPr lang="en-US" b="1" dirty="0" smtClean="0">
                <a:cs typeface="Arial" pitchFamily="34" charset="0"/>
              </a:rPr>
              <a:t>   entire career</a:t>
            </a:r>
            <a:endParaRPr lang="en-US" sz="800" b="1" dirty="0" smtClean="0">
              <a:cs typeface="Arial" pitchFamily="34" charset="0"/>
            </a:endParaRPr>
          </a:p>
          <a:p>
            <a:pPr marL="231775" indent="-177800">
              <a:spcBef>
                <a:spcPts val="600"/>
              </a:spcBef>
              <a:buClr>
                <a:srgbClr val="0000FF"/>
              </a:buClr>
              <a:buSzPct val="120000"/>
              <a:buFont typeface="Arial" pitchFamily="34" charset="0"/>
              <a:buChar char="•"/>
              <a:tabLst>
                <a:tab pos="1309688" algn="l"/>
              </a:tabLst>
            </a:pPr>
            <a:r>
              <a:rPr lang="en-US" b="1" dirty="0" smtClean="0">
                <a:cs typeface="Arial" pitchFamily="34" charset="0"/>
              </a:rPr>
              <a:t>Leader Development comprises:</a:t>
            </a:r>
          </a:p>
          <a:p>
            <a:pPr marL="573088" indent="-285750">
              <a:spcBef>
                <a:spcPts val="600"/>
              </a:spcBef>
              <a:buClr>
                <a:srgbClr val="FF0000"/>
              </a:buClr>
              <a:buSzPct val="120000"/>
              <a:buFont typeface="Wingdings" pitchFamily="2" charset="2"/>
              <a:buChar char="ü"/>
              <a:tabLst>
                <a:tab pos="1309688" algn="l"/>
              </a:tabLst>
            </a:pPr>
            <a:r>
              <a:rPr lang="en-US" b="1" dirty="0" smtClean="0">
                <a:cs typeface="Arial" pitchFamily="34" charset="0"/>
              </a:rPr>
              <a:t>Training and education in schools</a:t>
            </a:r>
          </a:p>
          <a:p>
            <a:pPr marL="573088" indent="-285750">
              <a:spcBef>
                <a:spcPts val="600"/>
              </a:spcBef>
              <a:buClr>
                <a:srgbClr val="FF0000"/>
              </a:buClr>
              <a:buSzPct val="120000"/>
              <a:buFont typeface="Wingdings" pitchFamily="2" charset="2"/>
              <a:buChar char="ü"/>
              <a:tabLst>
                <a:tab pos="1309688" algn="l"/>
              </a:tabLst>
            </a:pPr>
            <a:r>
              <a:rPr lang="en-US" b="1" dirty="0" smtClean="0">
                <a:cs typeface="Arial" pitchFamily="34" charset="0"/>
              </a:rPr>
              <a:t>Learning and experiences in units</a:t>
            </a:r>
          </a:p>
          <a:p>
            <a:pPr marL="573088" indent="-285750">
              <a:spcBef>
                <a:spcPts val="600"/>
              </a:spcBef>
              <a:buClr>
                <a:srgbClr val="FF0000"/>
              </a:buClr>
              <a:buSzPct val="120000"/>
              <a:buFont typeface="Wingdings" pitchFamily="2" charset="2"/>
              <a:buChar char="ü"/>
              <a:tabLst>
                <a:tab pos="1309688" algn="l"/>
              </a:tabLst>
            </a:pPr>
            <a:r>
              <a:rPr lang="en-US" b="1" dirty="0" smtClean="0">
                <a:cs typeface="Arial" pitchFamily="34" charset="0"/>
              </a:rPr>
              <a:t>Self-development by individual</a:t>
            </a:r>
          </a:p>
          <a:p>
            <a:pPr marL="231775" indent="-231775">
              <a:spcBef>
                <a:spcPts val="600"/>
              </a:spcBef>
              <a:buClr>
                <a:srgbClr val="0000FF"/>
              </a:buClr>
              <a:buSzPct val="120000"/>
              <a:buFont typeface="Arial" pitchFamily="34" charset="0"/>
              <a:buChar char="•"/>
              <a:tabLst>
                <a:tab pos="231775" algn="l"/>
              </a:tabLst>
            </a:pPr>
            <a:r>
              <a:rPr lang="en-US" b="1" dirty="0" smtClean="0">
                <a:cs typeface="Arial" pitchFamily="34" charset="0"/>
              </a:rPr>
              <a:t>Training domain is a sphere of learning</a:t>
            </a:r>
          </a:p>
          <a:p>
            <a:pPr marL="231775" indent="-231775">
              <a:spcBef>
                <a:spcPts val="600"/>
              </a:spcBef>
              <a:buClr>
                <a:srgbClr val="0000FF"/>
              </a:buClr>
              <a:buSzPct val="120000"/>
              <a:buFont typeface="Arial" pitchFamily="34" charset="0"/>
              <a:buChar char="•"/>
              <a:tabLst>
                <a:tab pos="231775" algn="l"/>
              </a:tabLst>
            </a:pPr>
            <a:r>
              <a:rPr lang="en-US" b="1" dirty="0" smtClean="0">
                <a:cs typeface="Arial" pitchFamily="34" charset="0"/>
              </a:rPr>
              <a:t>Each domain encompasses training, education and experience</a:t>
            </a:r>
          </a:p>
          <a:p>
            <a:pPr marL="231775" indent="-231775">
              <a:spcBef>
                <a:spcPts val="600"/>
              </a:spcBef>
              <a:buClr>
                <a:srgbClr val="0000FF"/>
              </a:buClr>
              <a:buSzPct val="120000"/>
              <a:buFont typeface="Arial" pitchFamily="34" charset="0"/>
              <a:buChar char="•"/>
              <a:tabLst>
                <a:tab pos="231775" algn="l"/>
              </a:tabLst>
            </a:pPr>
            <a:r>
              <a:rPr lang="en-US" b="1" dirty="0" smtClean="0">
                <a:cs typeface="Arial" pitchFamily="34" charset="0"/>
              </a:rPr>
              <a:t>Three training domains </a:t>
            </a:r>
            <a:r>
              <a:rPr lang="en-US" b="1" dirty="0" smtClean="0">
                <a:solidFill>
                  <a:srgbClr val="0000FF"/>
                </a:solidFill>
                <a:cs typeface="Arial" pitchFamily="34" charset="0"/>
              </a:rPr>
              <a:t>(Institutional, Operational, and Self-Development)</a:t>
            </a:r>
            <a:r>
              <a:rPr lang="en-US" b="1" dirty="0" smtClean="0">
                <a:cs typeface="Arial" pitchFamily="34" charset="0"/>
              </a:rPr>
              <a:t> are inextricably linked and complement each other.</a:t>
            </a:r>
          </a:p>
          <a:p>
            <a:pPr marL="231775" indent="-231775">
              <a:spcBef>
                <a:spcPts val="600"/>
              </a:spcBef>
              <a:buClr>
                <a:srgbClr val="0000FF"/>
              </a:buClr>
              <a:buSzPct val="120000"/>
              <a:buFont typeface="Arial" pitchFamily="34" charset="0"/>
              <a:buChar char="•"/>
              <a:tabLst>
                <a:tab pos="231775" algn="l"/>
              </a:tabLst>
            </a:pPr>
            <a:r>
              <a:rPr lang="en-US" b="1" dirty="0" smtClean="0">
                <a:cs typeface="Arial" pitchFamily="34" charset="0"/>
              </a:rPr>
              <a:t>All three domains working together provide synergistic system of training and education. </a:t>
            </a:r>
          </a:p>
          <a:p>
            <a:pPr marL="231775" indent="-231775">
              <a:spcBef>
                <a:spcPts val="600"/>
              </a:spcBef>
              <a:buClr>
                <a:srgbClr val="0000FF"/>
              </a:buClr>
              <a:buSzPct val="120000"/>
              <a:buFont typeface="Arial" pitchFamily="34" charset="0"/>
              <a:buChar char="•"/>
              <a:tabLst>
                <a:tab pos="231775" algn="l"/>
              </a:tabLst>
            </a:pPr>
            <a:r>
              <a:rPr lang="en-US" b="1" dirty="0" smtClean="0">
                <a:solidFill>
                  <a:srgbClr val="0000FF"/>
                </a:solidFill>
                <a:cs typeface="Arial" pitchFamily="34" charset="0"/>
              </a:rPr>
              <a:t>Leader Development</a:t>
            </a:r>
            <a:r>
              <a:rPr lang="en-US" b="1" dirty="0" smtClean="0">
                <a:cs typeface="Arial" pitchFamily="34" charset="0"/>
              </a:rPr>
              <a:t> of subordinates is </a:t>
            </a:r>
            <a:r>
              <a:rPr lang="en-US" b="1" dirty="0" smtClean="0">
                <a:solidFill>
                  <a:srgbClr val="0000FF"/>
                </a:solidFill>
                <a:cs typeface="Arial" pitchFamily="34" charset="0"/>
              </a:rPr>
              <a:t>every leaders top priority!</a:t>
            </a:r>
          </a:p>
          <a:p>
            <a:pPr marL="231775" indent="-231775">
              <a:spcBef>
                <a:spcPct val="20000"/>
              </a:spcBef>
              <a:buClr>
                <a:srgbClr val="0000FF"/>
              </a:buClr>
              <a:buSzPct val="120000"/>
              <a:buFont typeface="Arial" pitchFamily="34" charset="0"/>
              <a:buChar char="•"/>
              <a:tabLst>
                <a:tab pos="231775" algn="l"/>
              </a:tabLst>
            </a:pPr>
            <a:endParaRPr lang="en-US" b="1" dirty="0" smtClean="0">
              <a:cs typeface="Arial" pitchFamily="34" charset="0"/>
            </a:endParaRPr>
          </a:p>
          <a:p>
            <a:pPr marL="231775" indent="-231775">
              <a:tabLst>
                <a:tab pos="231775" algn="l"/>
              </a:tabLst>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srcRect/>
          <a:stretch>
            <a:fillRect/>
          </a:stretch>
        </p:blipFill>
        <p:spPr bwMode="auto">
          <a:xfrm>
            <a:off x="304800" y="1981200"/>
            <a:ext cx="1686145" cy="2145957"/>
          </a:xfrm>
          <a:prstGeom prst="rect">
            <a:avLst/>
          </a:prstGeom>
          <a:noFill/>
          <a:ln w="28575">
            <a:solidFill>
              <a:schemeClr val="tx1"/>
            </a:solidFill>
            <a:miter lim="800000"/>
            <a:headEnd/>
            <a:tailEnd/>
          </a:ln>
          <a:effectLst/>
        </p:spPr>
      </p:pic>
      <p:sp>
        <p:nvSpPr>
          <p:cNvPr id="16393" name="Text Box 8"/>
          <p:cNvSpPr txBox="1">
            <a:spLocks noChangeArrowheads="1"/>
          </p:cNvSpPr>
          <p:nvPr/>
        </p:nvSpPr>
        <p:spPr bwMode="auto">
          <a:xfrm>
            <a:off x="1066800" y="2971800"/>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2</a:t>
            </a:r>
          </a:p>
        </p:txBody>
      </p:sp>
      <p:sp>
        <p:nvSpPr>
          <p:cNvPr id="16388" name="Text Box 4"/>
          <p:cNvSpPr txBox="1">
            <a:spLocks noChangeArrowheads="1"/>
          </p:cNvSpPr>
          <p:nvPr/>
        </p:nvSpPr>
        <p:spPr bwMode="auto">
          <a:xfrm>
            <a:off x="4876801" y="6553200"/>
            <a:ext cx="4267200" cy="276999"/>
          </a:xfrm>
          <a:prstGeom prst="rect">
            <a:avLst/>
          </a:prstGeom>
          <a:noFill/>
          <a:ln w="9525">
            <a:noFill/>
            <a:miter lim="800000"/>
            <a:headEnd/>
            <a:tailEnd/>
          </a:ln>
        </p:spPr>
        <p:txBody>
          <a:bodyPr wrap="square">
            <a:spAutoFit/>
          </a:bodyPr>
          <a:lstStyle/>
          <a:p>
            <a:pPr>
              <a:spcBef>
                <a:spcPct val="50000"/>
              </a:spcBef>
              <a:tabLst>
                <a:tab pos="571500" algn="l"/>
              </a:tabLst>
            </a:pPr>
            <a:r>
              <a:rPr lang="en-US" sz="1200" b="1" dirty="0">
                <a:solidFill>
                  <a:srgbClr val="FF0000"/>
                </a:solidFill>
                <a:latin typeface="Calibri" pitchFamily="34" charset="0"/>
              </a:rPr>
              <a:t>FM 7-0, </a:t>
            </a:r>
            <a:r>
              <a:rPr lang="en-US" sz="1200" b="1" i="1" dirty="0">
                <a:solidFill>
                  <a:srgbClr val="FF0000"/>
                </a:solidFill>
                <a:latin typeface="Calibri" pitchFamily="34" charset="0"/>
              </a:rPr>
              <a:t>Training for Full Spectrum Operations, </a:t>
            </a:r>
            <a:r>
              <a:rPr lang="en-US" sz="1200" b="1" dirty="0">
                <a:solidFill>
                  <a:srgbClr val="FF0000"/>
                </a:solidFill>
                <a:latin typeface="Calibri" pitchFamily="34" charset="0"/>
              </a:rPr>
              <a:t>Dec 08,</a:t>
            </a:r>
            <a:r>
              <a:rPr lang="en-US" sz="1200" b="1" i="1" dirty="0">
                <a:solidFill>
                  <a:srgbClr val="FF0000"/>
                </a:solidFill>
                <a:latin typeface="Calibri" pitchFamily="34" charset="0"/>
              </a:rPr>
              <a:t> </a:t>
            </a:r>
            <a:r>
              <a:rPr lang="en-US" sz="1200" b="1" dirty="0" smtClean="0">
                <a:solidFill>
                  <a:srgbClr val="FF0000"/>
                </a:solidFill>
                <a:latin typeface="Calibri" pitchFamily="34" charset="0"/>
              </a:rPr>
              <a:t>Table 2-1 </a:t>
            </a:r>
            <a:endParaRPr lang="en-US" sz="1200" b="1" dirty="0">
              <a:solidFill>
                <a:srgbClr val="FF0000"/>
              </a:solidFill>
              <a:latin typeface="Calibri" pitchFamily="34" charset="0"/>
            </a:endParaRPr>
          </a:p>
        </p:txBody>
      </p:sp>
      <p:sp>
        <p:nvSpPr>
          <p:cNvPr id="16389" name="Text Box 5"/>
          <p:cNvSpPr txBox="1">
            <a:spLocks noChangeArrowheads="1"/>
          </p:cNvSpPr>
          <p:nvPr/>
        </p:nvSpPr>
        <p:spPr bwMode="auto">
          <a:xfrm>
            <a:off x="977900" y="1379560"/>
            <a:ext cx="8166100" cy="4964436"/>
          </a:xfrm>
          <a:prstGeom prst="rect">
            <a:avLst/>
          </a:prstGeom>
          <a:noFill/>
          <a:ln w="12700" cap="sq">
            <a:noFill/>
            <a:miter lim="800000"/>
            <a:headEnd type="none" w="sm" len="sm"/>
            <a:tailEnd type="none" w="sm" len="sm"/>
          </a:ln>
        </p:spPr>
        <p:txBody>
          <a:bodyPr wrap="square">
            <a:spAutoFit/>
          </a:bodyPr>
          <a:lstStyle/>
          <a:p>
            <a:pPr lvl="2">
              <a:lnSpc>
                <a:spcPct val="95000"/>
              </a:lnSpc>
              <a:spcBef>
                <a:spcPct val="50000"/>
              </a:spcBef>
              <a:buClr>
                <a:srgbClr val="0000FF"/>
              </a:buClr>
              <a:buFont typeface="Wingdings" pitchFamily="2" charset="2"/>
              <a:buChar char="§"/>
              <a:tabLst>
                <a:tab pos="342900" algn="l"/>
              </a:tabLst>
            </a:pPr>
            <a:r>
              <a:rPr lang="en-US" b="1" dirty="0">
                <a:solidFill>
                  <a:srgbClr val="111111"/>
                </a:solidFill>
                <a:cs typeface="Arial" pitchFamily="34" charset="0"/>
              </a:rPr>
              <a:t> </a:t>
            </a:r>
            <a:r>
              <a:rPr lang="en-US" sz="2000" b="1" dirty="0">
                <a:solidFill>
                  <a:srgbClr val="0000FF"/>
                </a:solidFill>
                <a:cs typeface="Arial" pitchFamily="34" charset="0"/>
              </a:rPr>
              <a:t>The </a:t>
            </a:r>
            <a:r>
              <a:rPr lang="en-US" sz="2000" b="1" dirty="0" smtClean="0">
                <a:solidFill>
                  <a:srgbClr val="0000FF"/>
                </a:solidFill>
                <a:cs typeface="Arial" pitchFamily="34" charset="0"/>
              </a:rPr>
              <a:t>Army’s </a:t>
            </a:r>
            <a:r>
              <a:rPr lang="en-US" sz="2800" b="1" dirty="0" smtClean="0">
                <a:solidFill>
                  <a:srgbClr val="FF0000"/>
                </a:solidFill>
                <a:effectLst>
                  <a:outerShdw blurRad="38100" dist="38100" dir="2700000" algn="tl">
                    <a:srgbClr val="000000">
                      <a:alpha val="43137"/>
                    </a:srgbClr>
                  </a:outerShdw>
                </a:effectLst>
                <a:cs typeface="Arial" pitchFamily="34" charset="0"/>
              </a:rPr>
              <a:t>7</a:t>
            </a:r>
            <a:r>
              <a:rPr lang="en-US" sz="2800" b="1" dirty="0" smtClean="0">
                <a:solidFill>
                  <a:srgbClr val="FF0000"/>
                </a:solidFill>
                <a:cs typeface="Arial" pitchFamily="34" charset="0"/>
              </a:rPr>
              <a:t> </a:t>
            </a:r>
            <a:r>
              <a:rPr lang="en-US" sz="2000" b="1" dirty="0" smtClean="0">
                <a:solidFill>
                  <a:srgbClr val="0000FF"/>
                </a:solidFill>
                <a:cs typeface="Arial" pitchFamily="34" charset="0"/>
              </a:rPr>
              <a:t>Principles </a:t>
            </a:r>
            <a:r>
              <a:rPr lang="en-US" sz="2000" b="1" dirty="0">
                <a:solidFill>
                  <a:srgbClr val="0000FF"/>
                </a:solidFill>
                <a:cs typeface="Arial" pitchFamily="34" charset="0"/>
              </a:rPr>
              <a:t>of </a:t>
            </a:r>
            <a:r>
              <a:rPr lang="en-US" sz="2000" b="1" dirty="0" smtClean="0">
                <a:solidFill>
                  <a:srgbClr val="0000FF"/>
                </a:solidFill>
                <a:cs typeface="Arial" pitchFamily="34" charset="0"/>
              </a:rPr>
              <a:t>Leader Development:</a:t>
            </a:r>
            <a:endParaRPr lang="en-US" sz="2000" b="1" dirty="0">
              <a:solidFill>
                <a:srgbClr val="0000FF"/>
              </a:solidFill>
              <a:cs typeface="Arial" pitchFamily="34" charset="0"/>
            </a:endParaRP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Lead by example.</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Take responsibility for developing subordinate leaders.</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Create a learning environment for subordinate leaders.</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Train leaders in the art and science of mission command.</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Train to develop adaptive leaders.</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Train leaders to think critically and creatively.</a:t>
            </a:r>
          </a:p>
          <a:p>
            <a:pPr marL="1597025" lvl="3" indent="-225425">
              <a:lnSpc>
                <a:spcPts val="2400"/>
              </a:lnSpc>
              <a:spcBef>
                <a:spcPct val="50000"/>
              </a:spcBef>
              <a:buClr>
                <a:srgbClr val="0000FF"/>
              </a:buClr>
              <a:buFont typeface="Wingdings" pitchFamily="2" charset="2"/>
              <a:buChar char="ü"/>
              <a:tabLst>
                <a:tab pos="342900" algn="l"/>
              </a:tabLst>
            </a:pPr>
            <a:r>
              <a:rPr lang="en-US" sz="2000" b="1" dirty="0" smtClean="0"/>
              <a:t>Train your leaders to know their subordinates and their families.</a:t>
            </a:r>
            <a:endParaRPr lang="en-US" sz="2000" b="1" dirty="0">
              <a:cs typeface="Arial" pitchFamily="34" charset="0"/>
            </a:endParaRPr>
          </a:p>
        </p:txBody>
      </p:sp>
      <p:sp>
        <p:nvSpPr>
          <p:cNvPr id="8" name="TextBox 7"/>
          <p:cNvSpPr txBox="1">
            <a:spLocks noChangeArrowheads="1"/>
          </p:cNvSpPr>
          <p:nvPr/>
        </p:nvSpPr>
        <p:spPr bwMode="auto">
          <a:xfrm>
            <a:off x="0" y="-11376"/>
            <a:ext cx="9144000" cy="1318310"/>
          </a:xfrm>
          <a:prstGeom prst="rect">
            <a:avLst/>
          </a:prstGeom>
          <a:noFill/>
          <a:ln w="9525">
            <a:noFill/>
            <a:miter lim="800000"/>
            <a:headEnd/>
            <a:tailEnd/>
          </a:ln>
        </p:spPr>
        <p:txBody>
          <a:bodyPr wrap="square">
            <a:spAutoFit/>
          </a:bodyPr>
          <a:lstStyle/>
          <a:p>
            <a:pPr algn="ctr">
              <a:lnSpc>
                <a:spcPts val="3700"/>
              </a:lnSpc>
            </a:pPr>
            <a:r>
              <a:rPr lang="en-US" sz="3200" b="1" dirty="0" smtClean="0">
                <a:cs typeface="Arial" pitchFamily="34" charset="0"/>
              </a:rPr>
              <a:t>Principles </a:t>
            </a:r>
            <a:r>
              <a:rPr lang="en-US" sz="3200" b="1" dirty="0">
                <a:cs typeface="Arial" pitchFamily="34" charset="0"/>
              </a:rPr>
              <a:t>of </a:t>
            </a:r>
            <a:r>
              <a:rPr lang="en-US" sz="3200" b="1" dirty="0" smtClean="0">
                <a:cs typeface="Arial" pitchFamily="34" charset="0"/>
              </a:rPr>
              <a:t>Unit Training and </a:t>
            </a:r>
          </a:p>
          <a:p>
            <a:pPr algn="ctr">
              <a:lnSpc>
                <a:spcPts val="3700"/>
              </a:lnSpc>
            </a:pPr>
            <a:r>
              <a:rPr lang="en-US" sz="3200" b="1" dirty="0" smtClean="0">
                <a:cs typeface="Arial" pitchFamily="34" charset="0"/>
              </a:rPr>
              <a:t>Leader Development</a:t>
            </a:r>
          </a:p>
          <a:p>
            <a:pPr algn="ctr"/>
            <a:r>
              <a:rPr lang="en-US" dirty="0" smtClean="0">
                <a:cs typeface="Arial" pitchFamily="34" charset="0"/>
              </a:rPr>
              <a:t>(4 of 4)</a:t>
            </a:r>
            <a:endParaRPr lang="en-US" dirty="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8436" name="Text Box 4"/>
          <p:cNvSpPr txBox="1">
            <a:spLocks noChangeArrowheads="1"/>
          </p:cNvSpPr>
          <p:nvPr/>
        </p:nvSpPr>
        <p:spPr bwMode="auto">
          <a:xfrm>
            <a:off x="4343400" y="6581001"/>
            <a:ext cx="4643437" cy="276999"/>
          </a:xfrm>
          <a:prstGeom prst="rect">
            <a:avLst/>
          </a:prstGeom>
          <a:noFill/>
          <a:ln w="9525">
            <a:noFill/>
            <a:miter lim="800000"/>
            <a:headEnd/>
            <a:tailEnd/>
          </a:ln>
        </p:spPr>
        <p:txBody>
          <a:bodyPr>
            <a:spAutoFit/>
          </a:bodyPr>
          <a:lstStyle/>
          <a:p>
            <a:pPr>
              <a:spcBef>
                <a:spcPct val="50000"/>
              </a:spcBef>
              <a:tabLst>
                <a:tab pos="571500" algn="l"/>
              </a:tabLst>
            </a:pPr>
            <a:r>
              <a:rPr lang="en-US" sz="1200" b="1" dirty="0">
                <a:solidFill>
                  <a:srgbClr val="FF0000"/>
                </a:solidFill>
                <a:latin typeface="Calibri" pitchFamily="34" charset="0"/>
              </a:rPr>
              <a:t>FM 7-0, </a:t>
            </a:r>
            <a:r>
              <a:rPr lang="en-US" sz="1200" b="1" i="1" dirty="0">
                <a:solidFill>
                  <a:srgbClr val="FF0000"/>
                </a:solidFill>
                <a:latin typeface="Calibri" pitchFamily="34" charset="0"/>
              </a:rPr>
              <a:t>Training for Full Spectrum Operations, </a:t>
            </a:r>
            <a:r>
              <a:rPr lang="en-US" sz="1200" b="1" dirty="0">
                <a:solidFill>
                  <a:srgbClr val="FF0000"/>
                </a:solidFill>
                <a:latin typeface="Calibri" pitchFamily="34" charset="0"/>
              </a:rPr>
              <a:t>Dec 08,</a:t>
            </a:r>
            <a:r>
              <a:rPr lang="en-US" sz="1200" b="1" i="1" dirty="0">
                <a:solidFill>
                  <a:srgbClr val="FF0000"/>
                </a:solidFill>
                <a:latin typeface="Calibri" pitchFamily="34" charset="0"/>
              </a:rPr>
              <a:t> </a:t>
            </a:r>
            <a:r>
              <a:rPr lang="en-US" sz="1200" b="1" dirty="0">
                <a:solidFill>
                  <a:srgbClr val="FF0000"/>
                </a:solidFill>
                <a:latin typeface="Calibri" pitchFamily="34" charset="0"/>
              </a:rPr>
              <a:t>pp 3-4 </a:t>
            </a:r>
            <a:r>
              <a:rPr lang="en-US" sz="1200" b="1" dirty="0" smtClean="0">
                <a:solidFill>
                  <a:srgbClr val="FF0000"/>
                </a:solidFill>
                <a:latin typeface="Calibri" pitchFamily="34" charset="0"/>
              </a:rPr>
              <a:t>and </a:t>
            </a:r>
            <a:r>
              <a:rPr lang="en-US" sz="1200" b="1" dirty="0">
                <a:solidFill>
                  <a:srgbClr val="FF0000"/>
                </a:solidFill>
                <a:latin typeface="Calibri" pitchFamily="34" charset="0"/>
              </a:rPr>
              <a:t>3-5. </a:t>
            </a:r>
          </a:p>
        </p:txBody>
      </p:sp>
      <p:sp>
        <p:nvSpPr>
          <p:cNvPr id="18438" name="Rectangle 6"/>
          <p:cNvSpPr>
            <a:spLocks noChangeArrowheads="1"/>
          </p:cNvSpPr>
          <p:nvPr/>
        </p:nvSpPr>
        <p:spPr bwMode="auto">
          <a:xfrm>
            <a:off x="400050" y="990600"/>
            <a:ext cx="8812927" cy="5459412"/>
          </a:xfrm>
          <a:prstGeom prst="rect">
            <a:avLst/>
          </a:prstGeom>
          <a:noFill/>
          <a:ln w="9525">
            <a:noFill/>
            <a:miter lim="800000"/>
            <a:headEnd/>
            <a:tailEnd/>
          </a:ln>
        </p:spPr>
        <p:txBody>
          <a:bodyPr/>
          <a:lstStyle/>
          <a:p>
            <a:pPr marL="1314450" lvl="2" indent="168275">
              <a:lnSpc>
                <a:spcPct val="95000"/>
              </a:lnSpc>
              <a:spcBef>
                <a:spcPct val="50000"/>
              </a:spcBef>
              <a:buClr>
                <a:srgbClr val="0000FF"/>
              </a:buClr>
              <a:buSzPct val="140000"/>
              <a:buFont typeface="Arial" pitchFamily="34" charset="0"/>
              <a:buChar char="•"/>
              <a:tabLst>
                <a:tab pos="342900" algn="l"/>
              </a:tabLst>
            </a:pPr>
            <a:r>
              <a:rPr lang="en-US" sz="2000" b="1" dirty="0" smtClean="0"/>
              <a:t>The Army Training Management</a:t>
            </a:r>
          </a:p>
          <a:p>
            <a:pPr marL="1260475" lvl="2" indent="222250">
              <a:lnSpc>
                <a:spcPct val="95000"/>
              </a:lnSpc>
              <a:spcBef>
                <a:spcPts val="0"/>
              </a:spcBef>
              <a:buClr>
                <a:srgbClr val="0000FF"/>
              </a:buClr>
              <a:tabLst>
                <a:tab pos="342900" algn="l"/>
              </a:tabLst>
            </a:pPr>
            <a:r>
              <a:rPr lang="en-US" sz="2000" b="1" dirty="0" smtClean="0"/>
              <a:t> Model. </a:t>
            </a:r>
          </a:p>
          <a:p>
            <a:pPr marL="1943100" lvl="2" indent="-228600">
              <a:spcBef>
                <a:spcPts val="600"/>
              </a:spcBef>
              <a:spcAft>
                <a:spcPts val="600"/>
              </a:spcAft>
              <a:buClr>
                <a:srgbClr val="0000FF"/>
              </a:buClr>
              <a:buFont typeface="Courier New" pitchFamily="49" charset="0"/>
              <a:buChar char="o"/>
              <a:tabLst>
                <a:tab pos="342900" algn="l"/>
              </a:tabLst>
            </a:pPr>
            <a:r>
              <a:rPr lang="en-US" sz="2000" dirty="0" smtClean="0">
                <a:cs typeface="Arial" pitchFamily="34" charset="0"/>
              </a:rPr>
              <a:t>Commander’s Role in Training</a:t>
            </a:r>
          </a:p>
          <a:p>
            <a:pPr marL="1714500" lvl="2" indent="228600">
              <a:spcBef>
                <a:spcPts val="600"/>
              </a:spcBef>
              <a:spcAft>
                <a:spcPts val="600"/>
              </a:spcAft>
              <a:buClr>
                <a:srgbClr val="0000FF"/>
              </a:buClr>
              <a:buFont typeface="Courier New" pitchFamily="49" charset="0"/>
              <a:buChar char="o"/>
              <a:tabLst>
                <a:tab pos="342900" algn="l"/>
              </a:tabLst>
            </a:pPr>
            <a:r>
              <a:rPr lang="en-US" sz="2000" dirty="0" smtClean="0"/>
              <a:t>Reserve Component Training </a:t>
            </a:r>
          </a:p>
          <a:p>
            <a:pPr marL="1714500" lvl="2" indent="228600">
              <a:spcBef>
                <a:spcPts val="600"/>
              </a:spcBef>
              <a:spcAft>
                <a:spcPts val="600"/>
              </a:spcAft>
              <a:buClr>
                <a:srgbClr val="0000FF"/>
              </a:buClr>
              <a:tabLst>
                <a:tab pos="342900" algn="l"/>
              </a:tabLst>
            </a:pPr>
            <a:r>
              <a:rPr lang="en-US" sz="2000" dirty="0" smtClean="0"/>
              <a:t>Responsibilities</a:t>
            </a:r>
          </a:p>
          <a:p>
            <a:pPr marL="1714500" lvl="2" indent="228600">
              <a:spcBef>
                <a:spcPts val="600"/>
              </a:spcBef>
              <a:spcAft>
                <a:spcPts val="600"/>
              </a:spcAft>
              <a:buClr>
                <a:srgbClr val="0000FF"/>
              </a:buClr>
              <a:buFont typeface="Courier New" pitchFamily="49" charset="0"/>
              <a:buChar char="o"/>
              <a:tabLst>
                <a:tab pos="342900" algn="l"/>
              </a:tabLst>
            </a:pPr>
            <a:r>
              <a:rPr lang="en-US" sz="2000" dirty="0" smtClean="0">
                <a:cs typeface="Arial" pitchFamily="34" charset="0"/>
              </a:rPr>
              <a:t>Training Units in Army Force Generation (ARFORGEN)</a:t>
            </a:r>
          </a:p>
          <a:p>
            <a:pPr marL="1714500" lvl="2" indent="228600">
              <a:spcBef>
                <a:spcPts val="600"/>
              </a:spcBef>
              <a:spcAft>
                <a:spcPts val="600"/>
              </a:spcAft>
              <a:buClr>
                <a:srgbClr val="0000FF"/>
              </a:buClr>
              <a:tabLst>
                <a:tab pos="342900" algn="l"/>
              </a:tabLst>
            </a:pPr>
            <a:r>
              <a:rPr lang="en-US" sz="2000" dirty="0" smtClean="0">
                <a:cs typeface="Arial" pitchFamily="34" charset="0"/>
              </a:rPr>
              <a:t>Force Pools</a:t>
            </a:r>
          </a:p>
          <a:p>
            <a:pPr marL="1714500" lvl="2" indent="228600">
              <a:spcBef>
                <a:spcPts val="600"/>
              </a:spcBef>
              <a:spcAft>
                <a:spcPts val="600"/>
              </a:spcAft>
              <a:buClr>
                <a:srgbClr val="0000FF"/>
              </a:buClr>
              <a:buFont typeface="Courier New" pitchFamily="49" charset="0"/>
              <a:buChar char="o"/>
              <a:tabLst>
                <a:tab pos="342900" algn="l"/>
              </a:tabLst>
            </a:pPr>
            <a:r>
              <a:rPr lang="en-US" sz="2000" dirty="0" smtClean="0"/>
              <a:t>Training Supervision</a:t>
            </a:r>
          </a:p>
          <a:p>
            <a:pPr marL="1714500" lvl="2" indent="228600">
              <a:spcBef>
                <a:spcPts val="600"/>
              </a:spcBef>
              <a:spcAft>
                <a:spcPts val="600"/>
              </a:spcAft>
              <a:buClr>
                <a:srgbClr val="0000FF"/>
              </a:buClr>
              <a:buFont typeface="Courier New" pitchFamily="49" charset="0"/>
              <a:buChar char="o"/>
              <a:tabLst>
                <a:tab pos="342900" algn="l"/>
              </a:tabLst>
            </a:pPr>
            <a:r>
              <a:rPr lang="en-US" sz="2000" dirty="0" smtClean="0"/>
              <a:t>Training Units Not In ARFORGEN Force Pools</a:t>
            </a:r>
          </a:p>
          <a:p>
            <a:pPr marL="1655763" lvl="2" indent="-173038">
              <a:spcBef>
                <a:spcPts val="600"/>
              </a:spcBef>
              <a:spcAft>
                <a:spcPts val="600"/>
              </a:spcAft>
              <a:buClr>
                <a:srgbClr val="0000FF"/>
              </a:buClr>
              <a:buFont typeface="Wingdings" pitchFamily="2" charset="2"/>
              <a:buChar char="ü"/>
              <a:tabLst>
                <a:tab pos="342900" algn="l"/>
              </a:tabLst>
            </a:pPr>
            <a:r>
              <a:rPr lang="en-US" sz="2000" b="1" dirty="0" smtClean="0"/>
              <a:t>Plan</a:t>
            </a:r>
          </a:p>
          <a:p>
            <a:pPr marL="1655763" lvl="2" indent="-173038">
              <a:spcBef>
                <a:spcPts val="600"/>
              </a:spcBef>
              <a:spcAft>
                <a:spcPts val="600"/>
              </a:spcAft>
              <a:buClr>
                <a:srgbClr val="0000FF"/>
              </a:buClr>
              <a:buFont typeface="Wingdings" pitchFamily="2" charset="2"/>
              <a:buChar char="ü"/>
              <a:tabLst>
                <a:tab pos="342900" algn="l"/>
              </a:tabLst>
            </a:pPr>
            <a:r>
              <a:rPr lang="en-US" sz="2000" b="1" dirty="0" smtClean="0"/>
              <a:t>Prepare </a:t>
            </a:r>
            <a:r>
              <a:rPr lang="en-US" sz="2000" dirty="0" smtClean="0"/>
              <a:t>(added in 2008 version)</a:t>
            </a:r>
          </a:p>
          <a:p>
            <a:pPr marL="1655763" lvl="2" indent="-173038">
              <a:spcBef>
                <a:spcPts val="600"/>
              </a:spcBef>
              <a:spcAft>
                <a:spcPts val="600"/>
              </a:spcAft>
              <a:buClr>
                <a:srgbClr val="0000FF"/>
              </a:buClr>
              <a:buFont typeface="Wingdings" pitchFamily="2" charset="2"/>
              <a:buChar char="ü"/>
              <a:tabLst>
                <a:tab pos="342900" algn="l"/>
              </a:tabLst>
            </a:pPr>
            <a:r>
              <a:rPr lang="en-US" sz="2000" b="1" dirty="0" smtClean="0"/>
              <a:t>Execute</a:t>
            </a:r>
          </a:p>
          <a:p>
            <a:pPr marL="1655763" lvl="2" indent="-173038">
              <a:spcBef>
                <a:spcPts val="600"/>
              </a:spcBef>
              <a:spcAft>
                <a:spcPts val="600"/>
              </a:spcAft>
              <a:buClr>
                <a:srgbClr val="0000FF"/>
              </a:buClr>
              <a:buFont typeface="Wingdings" pitchFamily="2" charset="2"/>
              <a:buChar char="ü"/>
              <a:tabLst>
                <a:tab pos="342900" algn="l"/>
              </a:tabLst>
            </a:pPr>
            <a:r>
              <a:rPr lang="en-US" sz="2000" b="1" dirty="0" smtClean="0"/>
              <a:t>Assess</a:t>
            </a:r>
          </a:p>
          <a:p>
            <a:pPr marL="1435100" indent="-236538">
              <a:spcBef>
                <a:spcPct val="20000"/>
              </a:spcBef>
              <a:buClr>
                <a:srgbClr val="0000FF"/>
              </a:buClr>
              <a:tabLst>
                <a:tab pos="1371600" algn="l"/>
              </a:tabLst>
            </a:pPr>
            <a:endParaRPr lang="en-US" sz="2000" b="1" dirty="0">
              <a:cs typeface="Arial" pitchFamily="34" charset="0"/>
            </a:endParaRPr>
          </a:p>
        </p:txBody>
      </p:sp>
      <p:grpSp>
        <p:nvGrpSpPr>
          <p:cNvPr id="2" name="Group 12"/>
          <p:cNvGrpSpPr/>
          <p:nvPr/>
        </p:nvGrpSpPr>
        <p:grpSpPr>
          <a:xfrm>
            <a:off x="304800" y="2133600"/>
            <a:ext cx="1425575" cy="1816100"/>
            <a:chOff x="22225" y="1384300"/>
            <a:chExt cx="1425575" cy="1816100"/>
          </a:xfrm>
        </p:grpSpPr>
        <p:pic>
          <p:nvPicPr>
            <p:cNvPr id="21" name="Picture 3"/>
            <p:cNvPicPr>
              <a:picLocks noChangeAspect="1" noChangeArrowheads="1"/>
            </p:cNvPicPr>
            <p:nvPr/>
          </p:nvPicPr>
          <p:blipFill>
            <a:blip r:embed="rId3" cstate="print"/>
            <a:srcRect/>
            <a:stretch>
              <a:fillRect/>
            </a:stretch>
          </p:blipFill>
          <p:spPr bwMode="auto">
            <a:xfrm>
              <a:off x="22225" y="1384300"/>
              <a:ext cx="1425575" cy="18161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443" name="Text Box 8"/>
            <p:cNvSpPr txBox="1">
              <a:spLocks noChangeArrowheads="1"/>
            </p:cNvSpPr>
            <p:nvPr/>
          </p:nvSpPr>
          <p:spPr bwMode="auto">
            <a:xfrm>
              <a:off x="568724" y="2117187"/>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3</a:t>
              </a:r>
            </a:p>
          </p:txBody>
        </p:sp>
      </p:grpSp>
      <p:sp>
        <p:nvSpPr>
          <p:cNvPr id="11" name="TextBox 10"/>
          <p:cNvSpPr txBox="1">
            <a:spLocks noChangeArrowheads="1"/>
          </p:cNvSpPr>
          <p:nvPr/>
        </p:nvSpPr>
        <p:spPr bwMode="auto">
          <a:xfrm>
            <a:off x="1066800" y="118238"/>
            <a:ext cx="7010400" cy="646331"/>
          </a:xfrm>
          <a:prstGeom prst="rect">
            <a:avLst/>
          </a:prstGeom>
          <a:noFill/>
          <a:ln w="9525">
            <a:noFill/>
            <a:miter lim="800000"/>
            <a:headEnd/>
            <a:tailEnd/>
          </a:ln>
        </p:spPr>
        <p:txBody>
          <a:bodyPr wrap="square">
            <a:spAutoFit/>
          </a:bodyPr>
          <a:lstStyle/>
          <a:p>
            <a:pPr algn="ctr"/>
            <a:r>
              <a:rPr lang="en-US" sz="3600" b="1" dirty="0" smtClean="0">
                <a:cs typeface="Arial" pitchFamily="34" charset="0"/>
              </a:rPr>
              <a:t>Army </a:t>
            </a:r>
            <a:r>
              <a:rPr lang="en-US" sz="3600" b="1" dirty="0">
                <a:cs typeface="Arial" pitchFamily="34" charset="0"/>
              </a:rPr>
              <a:t>Training Management</a:t>
            </a:r>
          </a:p>
        </p:txBody>
      </p:sp>
      <p:pic>
        <p:nvPicPr>
          <p:cNvPr id="40961" name="Picture 1"/>
          <p:cNvPicPr>
            <a:picLocks noChangeAspect="1" noChangeArrowheads="1"/>
          </p:cNvPicPr>
          <p:nvPr/>
        </p:nvPicPr>
        <p:blipFill>
          <a:blip r:embed="rId4" cstate="print"/>
          <a:srcRect/>
          <a:stretch>
            <a:fillRect/>
          </a:stretch>
        </p:blipFill>
        <p:spPr bwMode="auto">
          <a:xfrm>
            <a:off x="6419850" y="990600"/>
            <a:ext cx="1974850" cy="1847850"/>
          </a:xfrm>
          <a:prstGeom prst="rect">
            <a:avLst/>
          </a:prstGeom>
          <a:noFill/>
          <a:ln w="2857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82" name="Rectangle 2"/>
          <p:cNvSpPr>
            <a:spLocks noGrp="1" noChangeArrowheads="1"/>
          </p:cNvSpPr>
          <p:nvPr>
            <p:ph type="title"/>
          </p:nvPr>
        </p:nvSpPr>
        <p:spPr>
          <a:xfrm>
            <a:off x="0" y="109538"/>
            <a:ext cx="9144000" cy="788987"/>
          </a:xfrm>
          <a:noFill/>
        </p:spPr>
        <p:style>
          <a:lnRef idx="0">
            <a:scrgbClr r="0" g="0" b="0"/>
          </a:lnRef>
          <a:fillRef idx="1001">
            <a:schemeClr val="lt1"/>
          </a:fillRef>
          <a:effectRef idx="0">
            <a:scrgbClr r="0" g="0" b="0"/>
          </a:effectRef>
          <a:fontRef idx="major"/>
        </p:style>
        <p:txBody>
          <a:bodyPr rtlCol="0">
            <a:normAutofit/>
          </a:bodyPr>
          <a:lstStyle/>
          <a:p>
            <a:pPr eaLnBrk="1" fontAlgn="auto" hangingPunct="1">
              <a:spcAft>
                <a:spcPts val="0"/>
              </a:spcAft>
              <a:defRPr/>
            </a:pPr>
            <a:r>
              <a:rPr lang="en-US" sz="3600" b="1" dirty="0" smtClean="0">
                <a:solidFill>
                  <a:schemeClr val="tx1"/>
                </a:solidFill>
                <a:latin typeface="Arial" pitchFamily="34" charset="0"/>
                <a:cs typeface="Arial" pitchFamily="34" charset="0"/>
              </a:rPr>
              <a:t>Army Training Management Model</a:t>
            </a:r>
          </a:p>
        </p:txBody>
      </p:sp>
      <p:sp>
        <p:nvSpPr>
          <p:cNvPr id="23555"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3558" name="Rectangle 6"/>
          <p:cNvSpPr>
            <a:spLocks noChangeArrowheads="1"/>
          </p:cNvSpPr>
          <p:nvPr/>
        </p:nvSpPr>
        <p:spPr bwMode="auto">
          <a:xfrm>
            <a:off x="304800" y="990600"/>
            <a:ext cx="8839200" cy="2470150"/>
          </a:xfrm>
          <a:prstGeom prst="rect">
            <a:avLst/>
          </a:prstGeom>
          <a:noFill/>
          <a:ln w="9525">
            <a:noFill/>
            <a:miter lim="800000"/>
            <a:headEnd/>
            <a:tailEnd/>
          </a:ln>
        </p:spPr>
        <p:txBody>
          <a:bodyPr/>
          <a:lstStyle/>
          <a:p>
            <a:pPr>
              <a:spcBef>
                <a:spcPct val="20000"/>
              </a:spcBef>
              <a:buClr>
                <a:srgbClr val="0000FF"/>
              </a:buClr>
              <a:buSzPct val="120000"/>
              <a:buFont typeface="Arial" pitchFamily="34" charset="0"/>
              <a:buChar char="•"/>
              <a:tabLst>
                <a:tab pos="177800" algn="l"/>
              </a:tabLst>
            </a:pPr>
            <a:r>
              <a:rPr lang="en-US" b="1" dirty="0">
                <a:cs typeface="Arial" pitchFamily="34" charset="0"/>
              </a:rPr>
              <a:t>	The foundation of Army training is the Army </a:t>
            </a:r>
            <a:r>
              <a:rPr lang="en-US" b="1" dirty="0">
                <a:solidFill>
                  <a:srgbClr val="0000FF"/>
                </a:solidFill>
                <a:cs typeface="Arial" pitchFamily="34" charset="0"/>
              </a:rPr>
              <a:t>training management  model</a:t>
            </a:r>
            <a:r>
              <a:rPr lang="en-US" b="1" dirty="0">
                <a:cs typeface="Arial" pitchFamily="34" charset="0"/>
              </a:rPr>
              <a:t>.  This model mirrors the operations process described in FM 3-0, </a:t>
            </a:r>
            <a:r>
              <a:rPr lang="en-US" b="1" i="1" dirty="0">
                <a:cs typeface="Arial" pitchFamily="34" charset="0"/>
              </a:rPr>
              <a:t>Operations</a:t>
            </a:r>
            <a:r>
              <a:rPr lang="en-US" b="1" dirty="0">
                <a:cs typeface="Arial" pitchFamily="34" charset="0"/>
              </a:rPr>
              <a:t> (Feb 08).</a:t>
            </a:r>
          </a:p>
          <a:p>
            <a:pPr>
              <a:spcBef>
                <a:spcPct val="20000"/>
              </a:spcBef>
              <a:buClr>
                <a:srgbClr val="0000FF"/>
              </a:buClr>
              <a:buSzPct val="120000"/>
              <a:buFont typeface="Arial" pitchFamily="34" charset="0"/>
              <a:buChar char="•"/>
              <a:tabLst>
                <a:tab pos="177800" algn="l"/>
              </a:tabLst>
            </a:pPr>
            <a:r>
              <a:rPr lang="en-US" b="1" dirty="0">
                <a:cs typeface="Arial" pitchFamily="34" charset="0"/>
              </a:rPr>
              <a:t> There are </a:t>
            </a:r>
            <a:r>
              <a:rPr lang="en-US" b="1" dirty="0">
                <a:solidFill>
                  <a:srgbClr val="FF0000"/>
                </a:solidFill>
                <a:cs typeface="Arial" pitchFamily="34" charset="0"/>
              </a:rPr>
              <a:t>two primary differences </a:t>
            </a:r>
            <a:r>
              <a:rPr lang="en-US" b="1" dirty="0">
                <a:cs typeface="Arial" pitchFamily="34" charset="0"/>
              </a:rPr>
              <a:t>between the two:</a:t>
            </a:r>
          </a:p>
          <a:p>
            <a:pPr lvl="1">
              <a:spcBef>
                <a:spcPct val="20000"/>
              </a:spcBef>
              <a:buClr>
                <a:srgbClr val="0000FF"/>
              </a:buClr>
              <a:buFont typeface="Wingdings" pitchFamily="2" charset="2"/>
              <a:buChar char="ü"/>
              <a:tabLst>
                <a:tab pos="177800" algn="l"/>
              </a:tabLst>
            </a:pPr>
            <a:r>
              <a:rPr lang="en-US" sz="1400" b="1" dirty="0">
                <a:cs typeface="Arial" pitchFamily="34" charset="0"/>
              </a:rPr>
              <a:t> First, while </a:t>
            </a:r>
            <a:r>
              <a:rPr lang="en-US" sz="1400" b="1" dirty="0">
                <a:solidFill>
                  <a:srgbClr val="0000FF"/>
                </a:solidFill>
                <a:cs typeface="Arial" pitchFamily="34" charset="0"/>
              </a:rPr>
              <a:t>battle command </a:t>
            </a:r>
            <a:r>
              <a:rPr lang="en-US" sz="1400" b="1" dirty="0">
                <a:cs typeface="Arial" pitchFamily="34" charset="0"/>
              </a:rPr>
              <a:t>drives the operations process, the </a:t>
            </a:r>
            <a:r>
              <a:rPr lang="en-US" sz="1400" b="1" dirty="0">
                <a:solidFill>
                  <a:srgbClr val="0000FF"/>
                </a:solidFill>
                <a:cs typeface="Arial" pitchFamily="34" charset="0"/>
              </a:rPr>
              <a:t>METL</a:t>
            </a:r>
            <a:r>
              <a:rPr lang="en-US" sz="1400" b="1" dirty="0">
                <a:cs typeface="Arial" pitchFamily="34" charset="0"/>
              </a:rPr>
              <a:t> drives training 	management.</a:t>
            </a:r>
          </a:p>
          <a:p>
            <a:pPr lvl="1">
              <a:spcBef>
                <a:spcPct val="20000"/>
              </a:spcBef>
              <a:buClr>
                <a:srgbClr val="0000FF"/>
              </a:buClr>
              <a:buFont typeface="Wingdings" pitchFamily="2" charset="2"/>
              <a:buChar char="ü"/>
              <a:tabLst>
                <a:tab pos="177800" algn="l"/>
              </a:tabLst>
            </a:pPr>
            <a:r>
              <a:rPr lang="en-US" sz="1400" b="1" dirty="0">
                <a:cs typeface="Arial" pitchFamily="34" charset="0"/>
              </a:rPr>
              <a:t> Second, the training management model </a:t>
            </a:r>
            <a:r>
              <a:rPr lang="en-US" sz="1400" b="1" dirty="0">
                <a:solidFill>
                  <a:srgbClr val="0000FF"/>
                </a:solidFill>
                <a:cs typeface="Arial" pitchFamily="34" charset="0"/>
              </a:rPr>
              <a:t>includes bottom-up feedback </a:t>
            </a:r>
            <a:r>
              <a:rPr lang="en-US" sz="1400" b="1" dirty="0">
                <a:cs typeface="Arial" pitchFamily="34" charset="0"/>
              </a:rPr>
              <a:t>to support 	commanders’ assessments. </a:t>
            </a:r>
          </a:p>
        </p:txBody>
      </p:sp>
      <p:sp>
        <p:nvSpPr>
          <p:cNvPr id="10" name="Rectangle 5"/>
          <p:cNvSpPr>
            <a:spLocks noChangeArrowheads="1"/>
          </p:cNvSpPr>
          <p:nvPr/>
        </p:nvSpPr>
        <p:spPr bwMode="auto">
          <a:xfrm>
            <a:off x="1081088" y="3278188"/>
            <a:ext cx="3265487" cy="3063875"/>
          </a:xfrm>
          <a:prstGeom prst="rect">
            <a:avLst/>
          </a:prstGeom>
          <a:gradFill flip="none" rotWithShape="1">
            <a:gsLst>
              <a:gs pos="0">
                <a:srgbClr val="FFCC99">
                  <a:gamma/>
                  <a:tint val="20000"/>
                  <a:invGamma/>
                </a:srgbClr>
              </a:gs>
              <a:gs pos="100000">
                <a:srgbClr val="FFCC99"/>
              </a:gs>
            </a:gsLst>
            <a:lin ang="16200000" scaled="1"/>
            <a:tileRect/>
          </a:gradFill>
          <a:ln w="9525">
            <a:solidFill>
              <a:schemeClr val="bg1"/>
            </a:solidFill>
            <a:miter lim="800000"/>
            <a:headEnd/>
            <a:tailEnd/>
          </a:ln>
          <a:effectLst>
            <a:outerShdw dist="35921" dir="2700000" algn="ctr" rotWithShape="0">
              <a:schemeClr val="bg2">
                <a:alpha val="50000"/>
              </a:schemeClr>
            </a:outerShdw>
          </a:effectLst>
        </p:spPr>
        <p:txBody>
          <a:bodyPr wrap="none" anchor="ctr"/>
          <a:lstStyle/>
          <a:p>
            <a:endParaRPr lang="en-US">
              <a:latin typeface="Calibri" pitchFamily="34" charset="0"/>
            </a:endParaRPr>
          </a:p>
        </p:txBody>
      </p:sp>
      <p:pic>
        <p:nvPicPr>
          <p:cNvPr id="23560" name="Picture 2"/>
          <p:cNvPicPr>
            <a:picLocks noChangeAspect="1" noChangeArrowheads="1"/>
          </p:cNvPicPr>
          <p:nvPr/>
        </p:nvPicPr>
        <p:blipFill>
          <a:blip r:embed="rId3" cstate="print"/>
          <a:srcRect/>
          <a:stretch>
            <a:fillRect/>
          </a:stretch>
        </p:blipFill>
        <p:spPr bwMode="auto">
          <a:xfrm>
            <a:off x="1347788" y="3503613"/>
            <a:ext cx="2743200" cy="2552700"/>
          </a:xfrm>
          <a:prstGeom prst="rect">
            <a:avLst/>
          </a:prstGeom>
          <a:noFill/>
          <a:ln w="9525">
            <a:noFill/>
            <a:miter lim="800000"/>
            <a:headEnd/>
            <a:tailEnd/>
          </a:ln>
        </p:spPr>
      </p:pic>
      <p:sp>
        <p:nvSpPr>
          <p:cNvPr id="23561" name="Text Box 4"/>
          <p:cNvSpPr txBox="1">
            <a:spLocks noChangeArrowheads="1"/>
          </p:cNvSpPr>
          <p:nvPr/>
        </p:nvSpPr>
        <p:spPr bwMode="auto">
          <a:xfrm>
            <a:off x="1311275" y="6076950"/>
            <a:ext cx="2857500" cy="252413"/>
          </a:xfrm>
          <a:prstGeom prst="rect">
            <a:avLst/>
          </a:prstGeom>
          <a:noFill/>
          <a:ln w="9525">
            <a:noFill/>
            <a:miter lim="800000"/>
            <a:headEnd/>
            <a:tailEnd/>
          </a:ln>
        </p:spPr>
        <p:txBody>
          <a:bodyPr>
            <a:spAutoFit/>
          </a:bodyPr>
          <a:lstStyle/>
          <a:p>
            <a:pPr>
              <a:spcBef>
                <a:spcPct val="50000"/>
              </a:spcBef>
              <a:tabLst>
                <a:tab pos="571500" algn="l"/>
              </a:tabLst>
            </a:pPr>
            <a:r>
              <a:rPr lang="en-US" sz="1000" b="1">
                <a:solidFill>
                  <a:srgbClr val="FF0000"/>
                </a:solidFill>
                <a:latin typeface="Calibri" pitchFamily="34" charset="0"/>
              </a:rPr>
              <a:t>FM 3-0, O</a:t>
            </a:r>
            <a:r>
              <a:rPr lang="en-US" sz="1000" b="1" i="1">
                <a:solidFill>
                  <a:srgbClr val="FF0000"/>
                </a:solidFill>
                <a:latin typeface="Calibri" pitchFamily="34" charset="0"/>
              </a:rPr>
              <a:t>perations, </a:t>
            </a:r>
            <a:r>
              <a:rPr lang="en-US" sz="1000" b="1">
                <a:solidFill>
                  <a:srgbClr val="FF0000"/>
                </a:solidFill>
                <a:latin typeface="Calibri" pitchFamily="34" charset="0"/>
              </a:rPr>
              <a:t>Feb 08,</a:t>
            </a:r>
            <a:r>
              <a:rPr lang="en-US" sz="1000" b="1" i="1">
                <a:solidFill>
                  <a:srgbClr val="FF0000"/>
                </a:solidFill>
                <a:latin typeface="Calibri" pitchFamily="34" charset="0"/>
              </a:rPr>
              <a:t> </a:t>
            </a:r>
            <a:r>
              <a:rPr lang="en-US" sz="1000" b="1">
                <a:solidFill>
                  <a:srgbClr val="FF0000"/>
                </a:solidFill>
                <a:latin typeface="Calibri" pitchFamily="34" charset="0"/>
              </a:rPr>
              <a:t>Fig 5-3, p. 5-16 </a:t>
            </a:r>
          </a:p>
        </p:txBody>
      </p:sp>
      <p:sp>
        <p:nvSpPr>
          <p:cNvPr id="13" name="Rectangle 5"/>
          <p:cNvSpPr>
            <a:spLocks noChangeArrowheads="1"/>
          </p:cNvSpPr>
          <p:nvPr/>
        </p:nvSpPr>
        <p:spPr bwMode="auto">
          <a:xfrm>
            <a:off x="4795838" y="3278188"/>
            <a:ext cx="3265487" cy="3063875"/>
          </a:xfrm>
          <a:prstGeom prst="rect">
            <a:avLst/>
          </a:prstGeom>
          <a:gradFill flip="none" rotWithShape="1">
            <a:gsLst>
              <a:gs pos="0">
                <a:srgbClr val="FFCC99">
                  <a:gamma/>
                  <a:tint val="20000"/>
                  <a:invGamma/>
                </a:srgbClr>
              </a:gs>
              <a:gs pos="100000">
                <a:srgbClr val="FFCC99"/>
              </a:gs>
            </a:gsLst>
            <a:lin ang="16200000" scaled="1"/>
            <a:tileRect/>
          </a:gradFill>
          <a:ln w="9525">
            <a:solidFill>
              <a:schemeClr val="bg1"/>
            </a:solidFill>
            <a:miter lim="800000"/>
            <a:headEnd/>
            <a:tailEnd/>
          </a:ln>
          <a:effectLst>
            <a:outerShdw dist="35921" dir="2700000" algn="ctr" rotWithShape="0">
              <a:schemeClr val="bg2">
                <a:alpha val="50000"/>
              </a:schemeClr>
            </a:outerShdw>
          </a:effectLst>
        </p:spPr>
        <p:txBody>
          <a:bodyPr wrap="none" anchor="ctr"/>
          <a:lstStyle/>
          <a:p>
            <a:endParaRPr lang="en-US">
              <a:latin typeface="Calibri" pitchFamily="34" charset="0"/>
            </a:endParaRPr>
          </a:p>
        </p:txBody>
      </p:sp>
      <p:pic>
        <p:nvPicPr>
          <p:cNvPr id="23563" name="Picture 3"/>
          <p:cNvPicPr>
            <a:picLocks noChangeAspect="1" noChangeArrowheads="1"/>
          </p:cNvPicPr>
          <p:nvPr/>
        </p:nvPicPr>
        <p:blipFill>
          <a:blip r:embed="rId4" cstate="print"/>
          <a:srcRect/>
          <a:stretch>
            <a:fillRect/>
          </a:stretch>
        </p:blipFill>
        <p:spPr bwMode="auto">
          <a:xfrm>
            <a:off x="5059363" y="3503613"/>
            <a:ext cx="2693987" cy="2538412"/>
          </a:xfrm>
          <a:prstGeom prst="rect">
            <a:avLst/>
          </a:prstGeom>
          <a:noFill/>
          <a:ln w="9525">
            <a:noFill/>
            <a:miter lim="800000"/>
            <a:headEnd/>
            <a:tailEnd/>
          </a:ln>
        </p:spPr>
      </p:pic>
      <p:sp>
        <p:nvSpPr>
          <p:cNvPr id="23564" name="Text Box 4"/>
          <p:cNvSpPr txBox="1">
            <a:spLocks noChangeArrowheads="1"/>
          </p:cNvSpPr>
          <p:nvPr/>
        </p:nvSpPr>
        <p:spPr bwMode="auto">
          <a:xfrm>
            <a:off x="4872038" y="6019800"/>
            <a:ext cx="3227387" cy="400110"/>
          </a:xfrm>
          <a:prstGeom prst="rect">
            <a:avLst/>
          </a:prstGeom>
          <a:noFill/>
          <a:ln w="9525">
            <a:noFill/>
            <a:miter lim="800000"/>
            <a:headEnd/>
            <a:tailEnd/>
          </a:ln>
        </p:spPr>
        <p:txBody>
          <a:bodyPr>
            <a:spAutoFit/>
          </a:bodyPr>
          <a:lstStyle/>
          <a:p>
            <a:pPr>
              <a:spcBef>
                <a:spcPct val="50000"/>
              </a:spcBef>
              <a:tabLst>
                <a:tab pos="571500" algn="l"/>
              </a:tabLst>
            </a:pPr>
            <a:r>
              <a:rPr lang="en-US" sz="1000" b="1" dirty="0">
                <a:solidFill>
                  <a:srgbClr val="FF0000"/>
                </a:solidFill>
                <a:latin typeface="Calibri" pitchFamily="34" charset="0"/>
              </a:rPr>
              <a:t>FM 7-0, </a:t>
            </a:r>
            <a:r>
              <a:rPr lang="en-US" sz="1000" b="1" i="1" dirty="0">
                <a:solidFill>
                  <a:srgbClr val="FF0000"/>
                </a:solidFill>
                <a:latin typeface="Calibri" pitchFamily="34" charset="0"/>
              </a:rPr>
              <a:t>Training </a:t>
            </a:r>
            <a:r>
              <a:rPr lang="en-US" sz="1000" b="1" i="1" dirty="0" smtClean="0">
                <a:solidFill>
                  <a:srgbClr val="FF0000"/>
                </a:solidFill>
                <a:latin typeface="Calibri" pitchFamily="34" charset="0"/>
              </a:rPr>
              <a:t>Units and Leader Development for </a:t>
            </a:r>
            <a:r>
              <a:rPr lang="en-US" sz="1000" b="1" i="1" dirty="0">
                <a:solidFill>
                  <a:srgbClr val="FF0000"/>
                </a:solidFill>
                <a:latin typeface="Calibri" pitchFamily="34" charset="0"/>
              </a:rPr>
              <a:t>FSO, </a:t>
            </a:r>
            <a:r>
              <a:rPr lang="en-US" sz="1000" b="1" dirty="0" smtClean="0">
                <a:solidFill>
                  <a:srgbClr val="FF0000"/>
                </a:solidFill>
                <a:latin typeface="Calibri" pitchFamily="34" charset="0"/>
              </a:rPr>
              <a:t>Feb 11,</a:t>
            </a:r>
            <a:r>
              <a:rPr lang="en-US" sz="1000" b="1" i="1" dirty="0" smtClean="0">
                <a:solidFill>
                  <a:srgbClr val="FF0000"/>
                </a:solidFill>
                <a:latin typeface="Calibri" pitchFamily="34" charset="0"/>
              </a:rPr>
              <a:t> </a:t>
            </a:r>
            <a:r>
              <a:rPr lang="en-US" sz="1000" b="1" dirty="0">
                <a:solidFill>
                  <a:srgbClr val="FF0000"/>
                </a:solidFill>
                <a:latin typeface="Calibri" pitchFamily="34" charset="0"/>
              </a:rPr>
              <a:t>Fig </a:t>
            </a:r>
            <a:r>
              <a:rPr lang="en-US" sz="1000" b="1" dirty="0" smtClean="0">
                <a:solidFill>
                  <a:srgbClr val="FF0000"/>
                </a:solidFill>
                <a:latin typeface="Calibri" pitchFamily="34" charset="0"/>
              </a:rPr>
              <a:t>3-1, </a:t>
            </a:r>
            <a:r>
              <a:rPr lang="en-US" sz="1000" b="1" dirty="0">
                <a:solidFill>
                  <a:srgbClr val="FF0000"/>
                </a:solidFill>
                <a:latin typeface="Calibri" pitchFamily="34" charset="0"/>
              </a:rPr>
              <a:t>p. </a:t>
            </a:r>
            <a:r>
              <a:rPr lang="en-US" sz="1000" b="1" dirty="0" smtClean="0">
                <a:solidFill>
                  <a:srgbClr val="FF0000"/>
                </a:solidFill>
                <a:latin typeface="Calibri" pitchFamily="34" charset="0"/>
              </a:rPr>
              <a:t>3-1 </a:t>
            </a:r>
            <a:endParaRPr lang="en-US" sz="1000" b="1" dirty="0">
              <a:solidFill>
                <a:srgbClr val="FF0000"/>
              </a:solidFill>
              <a:latin typeface="Calibri" pitchFamily="34" charset="0"/>
            </a:endParaRPr>
          </a:p>
        </p:txBody>
      </p:sp>
      <p:sp>
        <p:nvSpPr>
          <p:cNvPr id="15" name="Oval 14"/>
          <p:cNvSpPr>
            <a:spLocks noChangeArrowheads="1"/>
          </p:cNvSpPr>
          <p:nvPr/>
        </p:nvSpPr>
        <p:spPr bwMode="auto">
          <a:xfrm>
            <a:off x="2354263" y="4418013"/>
            <a:ext cx="736600" cy="652462"/>
          </a:xfrm>
          <a:prstGeom prst="ellipse">
            <a:avLst/>
          </a:prstGeom>
          <a:noFill/>
          <a:ln w="28575" algn="ctr">
            <a:solidFill>
              <a:srgbClr val="FF0000"/>
            </a:solidFill>
            <a:round/>
            <a:headEnd/>
            <a:tailEnd/>
          </a:ln>
        </p:spPr>
        <p:txBody>
          <a:bodyPr/>
          <a:lstStyle/>
          <a:p>
            <a:endParaRPr lang="en-US">
              <a:latin typeface="Calibri" pitchFamily="34" charset="0"/>
            </a:endParaRPr>
          </a:p>
        </p:txBody>
      </p:sp>
      <p:sp>
        <p:nvSpPr>
          <p:cNvPr id="16" name="Oval 15"/>
          <p:cNvSpPr>
            <a:spLocks noChangeArrowheads="1"/>
          </p:cNvSpPr>
          <p:nvPr/>
        </p:nvSpPr>
        <p:spPr bwMode="auto">
          <a:xfrm>
            <a:off x="6045200" y="4427538"/>
            <a:ext cx="736600" cy="652462"/>
          </a:xfrm>
          <a:prstGeom prst="ellipse">
            <a:avLst/>
          </a:prstGeom>
          <a:noFill/>
          <a:ln w="28575" algn="ctr">
            <a:solidFill>
              <a:srgbClr val="FF0000"/>
            </a:solidFill>
            <a:round/>
            <a:headEnd/>
            <a:tailEnd/>
          </a:ln>
        </p:spPr>
        <p:txBody>
          <a:bodyPr/>
          <a:lstStyle/>
          <a:p>
            <a:endParaRPr lang="en-US">
              <a:latin typeface="Calibri" pitchFamily="34" charset="0"/>
            </a:endParaRPr>
          </a:p>
        </p:txBody>
      </p:sp>
      <p:sp>
        <p:nvSpPr>
          <p:cNvPr id="17" name="Rectangle 16"/>
          <p:cNvSpPr>
            <a:spLocks noChangeArrowheads="1"/>
          </p:cNvSpPr>
          <p:nvPr/>
        </p:nvSpPr>
        <p:spPr bwMode="auto">
          <a:xfrm>
            <a:off x="4749800" y="3217863"/>
            <a:ext cx="3384550" cy="3206750"/>
          </a:xfrm>
          <a:prstGeom prst="rect">
            <a:avLst/>
          </a:prstGeom>
          <a:noFill/>
          <a:ln w="28575" algn="ctr">
            <a:solidFill>
              <a:srgbClr val="FF0000"/>
            </a:solidFill>
            <a:round/>
            <a:headEnd/>
            <a:tailEnd/>
          </a:ln>
        </p:spPr>
        <p:txBody>
          <a:bodyPr/>
          <a:lstStyle/>
          <a:p>
            <a:endParaRPr lang="en-US">
              <a:latin typeface="Calibri" pitchFamily="34" charset="0"/>
            </a:endParaRPr>
          </a:p>
        </p:txBody>
      </p:sp>
      <p:sp>
        <p:nvSpPr>
          <p:cNvPr id="23568" name="Text Box 4"/>
          <p:cNvSpPr txBox="1">
            <a:spLocks noChangeArrowheads="1"/>
          </p:cNvSpPr>
          <p:nvPr/>
        </p:nvSpPr>
        <p:spPr bwMode="auto">
          <a:xfrm>
            <a:off x="5233356" y="3243530"/>
            <a:ext cx="2327275" cy="307777"/>
          </a:xfrm>
          <a:prstGeom prst="rect">
            <a:avLst/>
          </a:prstGeom>
          <a:noFill/>
          <a:ln w="9525">
            <a:noFill/>
            <a:miter lim="800000"/>
            <a:headEnd/>
            <a:tailEnd/>
          </a:ln>
        </p:spPr>
        <p:txBody>
          <a:bodyPr>
            <a:spAutoFit/>
          </a:bodyPr>
          <a:lstStyle/>
          <a:p>
            <a:pPr algn="ctr">
              <a:spcBef>
                <a:spcPct val="50000"/>
              </a:spcBef>
              <a:tabLst>
                <a:tab pos="571500" algn="l"/>
              </a:tabLst>
            </a:pPr>
            <a:r>
              <a:rPr lang="en-US" sz="1400" b="1" dirty="0">
                <a:solidFill>
                  <a:srgbClr val="0000FF"/>
                </a:solidFill>
                <a:latin typeface="Calibri" pitchFamily="34" charset="0"/>
              </a:rPr>
              <a:t>Training Management Model</a:t>
            </a:r>
          </a:p>
        </p:txBody>
      </p:sp>
      <p:sp>
        <p:nvSpPr>
          <p:cNvPr id="23569" name="Text Box 4"/>
          <p:cNvSpPr txBox="1">
            <a:spLocks noChangeArrowheads="1"/>
          </p:cNvSpPr>
          <p:nvPr/>
        </p:nvSpPr>
        <p:spPr bwMode="auto">
          <a:xfrm>
            <a:off x="1570498" y="3243530"/>
            <a:ext cx="2327275" cy="307777"/>
          </a:xfrm>
          <a:prstGeom prst="rect">
            <a:avLst/>
          </a:prstGeom>
          <a:noFill/>
          <a:ln w="9525">
            <a:noFill/>
            <a:miter lim="800000"/>
            <a:headEnd/>
            <a:tailEnd/>
          </a:ln>
        </p:spPr>
        <p:txBody>
          <a:bodyPr>
            <a:spAutoFit/>
          </a:bodyPr>
          <a:lstStyle/>
          <a:p>
            <a:pPr algn="ctr">
              <a:spcBef>
                <a:spcPct val="50000"/>
              </a:spcBef>
              <a:tabLst>
                <a:tab pos="571500" algn="l"/>
              </a:tabLst>
            </a:pPr>
            <a:r>
              <a:rPr lang="en-US" sz="1400" b="1" dirty="0">
                <a:solidFill>
                  <a:srgbClr val="0000FF"/>
                </a:solidFill>
                <a:latin typeface="Calibri" pitchFamily="34" charset="0"/>
              </a:rPr>
              <a:t>Operations Process Model</a:t>
            </a:r>
          </a:p>
        </p:txBody>
      </p:sp>
      <p:sp>
        <p:nvSpPr>
          <p:cNvPr id="20" name="Oval 19"/>
          <p:cNvSpPr>
            <a:spLocks noChangeArrowheads="1"/>
          </p:cNvSpPr>
          <p:nvPr/>
        </p:nvSpPr>
        <p:spPr bwMode="auto">
          <a:xfrm>
            <a:off x="5545138" y="3830638"/>
            <a:ext cx="1746250" cy="1825625"/>
          </a:xfrm>
          <a:prstGeom prst="ellipse">
            <a:avLst/>
          </a:prstGeom>
          <a:noFill/>
          <a:ln w="28575" algn="ctr">
            <a:solidFill>
              <a:srgbClr val="FF0000"/>
            </a:solidFill>
            <a:round/>
            <a:headEnd/>
            <a:tailEnd/>
          </a:ln>
        </p:spPr>
        <p:txBody>
          <a:bodyPr/>
          <a:lstStyle/>
          <a:p>
            <a:endParaRPr lang="en-US">
              <a:latin typeface="Calibri" pitchFamily="34" charset="0"/>
            </a:endParaRPr>
          </a:p>
        </p:txBody>
      </p:sp>
      <p:sp>
        <p:nvSpPr>
          <p:cNvPr id="19" name="Rectangle 18"/>
          <p:cNvSpPr/>
          <p:nvPr/>
        </p:nvSpPr>
        <p:spPr>
          <a:xfrm rot="19709976">
            <a:off x="6504913" y="6001227"/>
            <a:ext cx="3232058" cy="33598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3" algn="ctr">
              <a:lnSpc>
                <a:spcPts val="1900"/>
              </a:lnSpc>
              <a:spcBef>
                <a:spcPct val="50000"/>
              </a:spcBef>
              <a:buClr>
                <a:srgbClr val="0000FF"/>
              </a:buClr>
              <a:tabLst>
                <a:tab pos="342900" algn="l"/>
              </a:tabLst>
            </a:pPr>
            <a:r>
              <a:rPr lang="en-US" sz="1600" b="1" dirty="0" smtClean="0">
                <a:cs typeface="Arial" pitchFamily="34" charset="0"/>
              </a:rPr>
              <a:t>Train As You Will Fight!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2000"/>
                                        <p:tgtEl>
                                          <p:spTgt spid="17"/>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2" presetClass="entr" presetSubtype="3"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1+#ppt_w/2"/>
                                          </p:val>
                                        </p:tav>
                                        <p:tav tm="100000">
                                          <p:val>
                                            <p:strVal val="#ppt_x"/>
                                          </p:val>
                                        </p:tav>
                                      </p:tavLst>
                                    </p:anim>
                                    <p:anim calcmode="lin" valueType="num">
                                      <p:cBhvr additive="base">
                                        <p:cTn id="17" dur="10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893763" y="1531938"/>
            <a:ext cx="7318375" cy="4833937"/>
          </a:xfrm>
          <a:prstGeom prst="rect">
            <a:avLst/>
          </a:prstGeom>
          <a:gradFill rotWithShape="1">
            <a:gsLst>
              <a:gs pos="0">
                <a:srgbClr val="FDF8F0"/>
              </a:gs>
              <a:gs pos="100000">
                <a:srgbClr val="F7DBB3"/>
              </a:gs>
            </a:gsLst>
            <a:lin ang="5400000" scaled="1"/>
          </a:gradFill>
          <a:ln w="28575">
            <a:solidFill>
              <a:schemeClr val="tx1"/>
            </a:solidFill>
            <a:miter lim="800000"/>
            <a:headEnd/>
            <a:tailEnd/>
          </a:ln>
        </p:spPr>
        <p:txBody>
          <a:bodyPr wrap="none" anchor="ctr"/>
          <a:lstStyle/>
          <a:p>
            <a:endParaRPr lang="en-US" sz="2400">
              <a:cs typeface="Arial" pitchFamily="34" charset="0"/>
            </a:endParaRPr>
          </a:p>
        </p:txBody>
      </p:sp>
      <p:sp>
        <p:nvSpPr>
          <p:cNvPr id="38915" name="Rectangle 2"/>
          <p:cNvSpPr>
            <a:spLocks noGrp="1" noChangeArrowheads="1"/>
          </p:cNvSpPr>
          <p:nvPr>
            <p:ph type="title"/>
          </p:nvPr>
        </p:nvSpPr>
        <p:spPr>
          <a:xfrm>
            <a:off x="304800" y="228600"/>
            <a:ext cx="8458200" cy="838200"/>
          </a:xfrm>
          <a:noFill/>
        </p:spPr>
        <p:txBody>
          <a:bodyPr anchor="t"/>
          <a:lstStyle/>
          <a:p>
            <a:pPr eaLnBrk="1" hangingPunct="1"/>
            <a:r>
              <a:rPr lang="en-US" sz="3600" b="1" dirty="0" smtClean="0">
                <a:solidFill>
                  <a:schemeClr val="tx1"/>
                </a:solidFill>
                <a:latin typeface="Arial" pitchFamily="34" charset="0"/>
                <a:cs typeface="Arial" pitchFamily="34" charset="0"/>
              </a:rPr>
              <a:t>Army Training Management Model</a:t>
            </a:r>
          </a:p>
        </p:txBody>
      </p:sp>
      <p:sp>
        <p:nvSpPr>
          <p:cNvPr id="38916" name="Rectangle 4"/>
          <p:cNvSpPr>
            <a:spLocks noGrp="1" noChangeArrowheads="1"/>
          </p:cNvSpPr>
          <p:nvPr>
            <p:ph type="body" sz="half" idx="2"/>
          </p:nvPr>
        </p:nvSpPr>
        <p:spPr>
          <a:xfrm>
            <a:off x="5719763" y="2305050"/>
            <a:ext cx="4033837" cy="3009900"/>
          </a:xfrm>
          <a:noFill/>
        </p:spPr>
        <p:txBody>
          <a:bodyPr/>
          <a:lstStyle/>
          <a:p>
            <a:pPr eaLnBrk="1" hangingPunct="1">
              <a:lnSpc>
                <a:spcPct val="170000"/>
              </a:lnSpc>
              <a:buClr>
                <a:srgbClr val="0000FF"/>
              </a:buClr>
              <a:buSzPct val="140000"/>
            </a:pPr>
            <a:r>
              <a:rPr lang="en-US" sz="3600" b="1" dirty="0" smtClean="0">
                <a:latin typeface="Arial" pitchFamily="34" charset="0"/>
                <a:cs typeface="Arial" pitchFamily="34" charset="0"/>
              </a:rPr>
              <a:t>Plan</a:t>
            </a:r>
          </a:p>
          <a:p>
            <a:pPr eaLnBrk="1" hangingPunct="1">
              <a:buClr>
                <a:srgbClr val="0000FF"/>
              </a:buClr>
              <a:buSzPct val="140000"/>
            </a:pPr>
            <a:r>
              <a:rPr lang="en-US" sz="3600" b="1" dirty="0" smtClean="0">
                <a:latin typeface="Arial" pitchFamily="34" charset="0"/>
                <a:cs typeface="Arial" pitchFamily="34" charset="0"/>
              </a:rPr>
              <a:t>Prepare</a:t>
            </a:r>
          </a:p>
          <a:p>
            <a:pPr eaLnBrk="1" hangingPunct="1">
              <a:buClr>
                <a:srgbClr val="0000FF"/>
              </a:buClr>
              <a:buSzPct val="140000"/>
            </a:pPr>
            <a:r>
              <a:rPr lang="en-US" sz="3600" b="1" dirty="0" smtClean="0">
                <a:latin typeface="Arial" pitchFamily="34" charset="0"/>
                <a:cs typeface="Arial" pitchFamily="34" charset="0"/>
              </a:rPr>
              <a:t>Execute</a:t>
            </a:r>
          </a:p>
          <a:p>
            <a:pPr eaLnBrk="1" hangingPunct="1">
              <a:buClr>
                <a:srgbClr val="0000FF"/>
              </a:buClr>
              <a:buSzPct val="140000"/>
            </a:pPr>
            <a:r>
              <a:rPr lang="en-US" sz="3600" b="1" dirty="0" smtClean="0">
                <a:latin typeface="Arial" pitchFamily="34" charset="0"/>
                <a:cs typeface="Arial" pitchFamily="34" charset="0"/>
              </a:rPr>
              <a:t>Assess</a:t>
            </a:r>
          </a:p>
        </p:txBody>
      </p:sp>
      <p:pic>
        <p:nvPicPr>
          <p:cNvPr id="38917" name="Picture 7" descr="Figure 4-5 - Army training management model (10 Dec 07)"/>
          <p:cNvPicPr>
            <a:picLocks noChangeAspect="1" noChangeArrowheads="1"/>
          </p:cNvPicPr>
          <p:nvPr/>
        </p:nvPicPr>
        <p:blipFill>
          <a:blip r:embed="rId3" cstate="print"/>
          <a:srcRect/>
          <a:stretch>
            <a:fillRect/>
          </a:stretch>
        </p:blipFill>
        <p:spPr bwMode="auto">
          <a:xfrm>
            <a:off x="1066800" y="1817688"/>
            <a:ext cx="4191000" cy="39846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cstate="print"/>
          <a:srcRect/>
          <a:stretch>
            <a:fillRect/>
          </a:stretch>
        </p:blipFill>
        <p:spPr bwMode="auto">
          <a:xfrm>
            <a:off x="709613" y="828275"/>
            <a:ext cx="7748587" cy="5801125"/>
          </a:xfrm>
          <a:prstGeom prst="rect">
            <a:avLst/>
          </a:prstGeom>
          <a:noFill/>
          <a:ln w="9525">
            <a:solidFill>
              <a:schemeClr val="tx1"/>
            </a:solidFill>
            <a:miter lim="800000"/>
            <a:headEnd/>
            <a:tailEnd/>
          </a:ln>
        </p:spPr>
      </p:pic>
      <p:sp>
        <p:nvSpPr>
          <p:cNvPr id="4" name="Text Box 1034"/>
          <p:cNvSpPr txBox="1">
            <a:spLocks noChangeArrowheads="1"/>
          </p:cNvSpPr>
          <p:nvPr/>
        </p:nvSpPr>
        <p:spPr bwMode="auto">
          <a:xfrm>
            <a:off x="762000" y="0"/>
            <a:ext cx="7425238" cy="584775"/>
          </a:xfrm>
          <a:prstGeom prst="rect">
            <a:avLst/>
          </a:prstGeom>
          <a:noFill/>
          <a:ln w="12700">
            <a:noFill/>
            <a:miter lim="800000"/>
            <a:headEnd/>
            <a:tailEnd/>
          </a:ln>
        </p:spPr>
        <p:txBody>
          <a:bodyPr wrap="none">
            <a:spAutoFit/>
          </a:bodyPr>
          <a:lstStyle/>
          <a:p>
            <a:r>
              <a:rPr lang="en-US" sz="3200" b="1" dirty="0"/>
              <a:t>Training </a:t>
            </a:r>
            <a:r>
              <a:rPr lang="en-US" sz="3200" b="1" dirty="0" smtClean="0"/>
              <a:t>Management Process Wheel</a:t>
            </a:r>
            <a:endParaRPr lang="en-US" sz="32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1524000" y="951130"/>
            <a:ext cx="6629400" cy="3243045"/>
          </a:xfrm>
          <a:prstGeom prst="rect">
            <a:avLst/>
          </a:prstGeom>
          <a:noFill/>
          <a:ln w="9525">
            <a:noFill/>
            <a:miter lim="800000"/>
            <a:headEnd/>
            <a:tailEnd/>
          </a:ln>
          <a:effectLst/>
        </p:spPr>
      </p:pic>
      <p:sp>
        <p:nvSpPr>
          <p:cNvPr id="18435"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8436" name="Text Box 4"/>
          <p:cNvSpPr txBox="1">
            <a:spLocks noChangeArrowheads="1"/>
          </p:cNvSpPr>
          <p:nvPr/>
        </p:nvSpPr>
        <p:spPr bwMode="auto">
          <a:xfrm>
            <a:off x="4343400" y="6581001"/>
            <a:ext cx="4643437" cy="276999"/>
          </a:xfrm>
          <a:prstGeom prst="rect">
            <a:avLst/>
          </a:prstGeom>
          <a:noFill/>
          <a:ln w="9525">
            <a:noFill/>
            <a:miter lim="800000"/>
            <a:headEnd/>
            <a:tailEnd/>
          </a:ln>
        </p:spPr>
        <p:txBody>
          <a:bodyPr>
            <a:spAutoFit/>
          </a:bodyPr>
          <a:lstStyle/>
          <a:p>
            <a:pPr>
              <a:spcBef>
                <a:spcPct val="50000"/>
              </a:spcBef>
              <a:tabLst>
                <a:tab pos="571500" algn="l"/>
              </a:tabLst>
            </a:pPr>
            <a:r>
              <a:rPr lang="en-US" sz="1200" b="1" dirty="0">
                <a:solidFill>
                  <a:srgbClr val="FF0000"/>
                </a:solidFill>
                <a:latin typeface="Calibri" pitchFamily="34" charset="0"/>
              </a:rPr>
              <a:t>FM 7-0, </a:t>
            </a:r>
            <a:r>
              <a:rPr lang="en-US" sz="1200" b="1" i="1" dirty="0">
                <a:solidFill>
                  <a:srgbClr val="FF0000"/>
                </a:solidFill>
                <a:latin typeface="Calibri" pitchFamily="34" charset="0"/>
              </a:rPr>
              <a:t>Training for Full Spectrum Operations, </a:t>
            </a:r>
            <a:r>
              <a:rPr lang="en-US" sz="1200" b="1" dirty="0">
                <a:solidFill>
                  <a:srgbClr val="FF0000"/>
                </a:solidFill>
                <a:latin typeface="Calibri" pitchFamily="34" charset="0"/>
              </a:rPr>
              <a:t>Dec 08,</a:t>
            </a:r>
            <a:r>
              <a:rPr lang="en-US" sz="1200" b="1" i="1" dirty="0">
                <a:solidFill>
                  <a:srgbClr val="FF0000"/>
                </a:solidFill>
                <a:latin typeface="Calibri" pitchFamily="34" charset="0"/>
              </a:rPr>
              <a:t> </a:t>
            </a:r>
            <a:r>
              <a:rPr lang="en-US" sz="1200" b="1" dirty="0">
                <a:solidFill>
                  <a:srgbClr val="FF0000"/>
                </a:solidFill>
                <a:latin typeface="Calibri" pitchFamily="34" charset="0"/>
              </a:rPr>
              <a:t>pp 3-4 </a:t>
            </a:r>
            <a:r>
              <a:rPr lang="en-US" sz="1200" b="1" dirty="0" smtClean="0">
                <a:solidFill>
                  <a:srgbClr val="FF0000"/>
                </a:solidFill>
                <a:latin typeface="Calibri" pitchFamily="34" charset="0"/>
              </a:rPr>
              <a:t>and </a:t>
            </a:r>
            <a:r>
              <a:rPr lang="en-US" sz="1200" b="1" dirty="0">
                <a:solidFill>
                  <a:srgbClr val="FF0000"/>
                </a:solidFill>
                <a:latin typeface="Calibri" pitchFamily="34" charset="0"/>
              </a:rPr>
              <a:t>3-5. </a:t>
            </a:r>
          </a:p>
        </p:txBody>
      </p:sp>
      <p:sp>
        <p:nvSpPr>
          <p:cNvPr id="18438" name="Rectangle 6"/>
          <p:cNvSpPr>
            <a:spLocks noChangeArrowheads="1"/>
          </p:cNvSpPr>
          <p:nvPr/>
        </p:nvSpPr>
        <p:spPr bwMode="auto">
          <a:xfrm>
            <a:off x="178673" y="1066800"/>
            <a:ext cx="8965327" cy="5345112"/>
          </a:xfrm>
          <a:prstGeom prst="rect">
            <a:avLst/>
          </a:prstGeom>
          <a:noFill/>
          <a:ln w="9525">
            <a:noFill/>
            <a:miter lim="800000"/>
            <a:headEnd/>
            <a:tailEnd/>
          </a:ln>
        </p:spPr>
        <p:txBody>
          <a:bodyPr/>
          <a:lstStyle/>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tabLst>
                <a:tab pos="284163" algn="l"/>
              </a:tabLst>
            </a:pPr>
            <a:endParaRPr lang="en-US" sz="2000" b="1" dirty="0" smtClean="0">
              <a:cs typeface="Arial" pitchFamily="34" charset="0"/>
            </a:endParaRPr>
          </a:p>
          <a:p>
            <a:pPr marL="236538" lvl="2" indent="-173038">
              <a:lnSpc>
                <a:spcPct val="95000"/>
              </a:lnSpc>
              <a:spcBef>
                <a:spcPct val="50000"/>
              </a:spcBef>
              <a:buClr>
                <a:srgbClr val="0000FF"/>
              </a:buClr>
              <a:buSzPct val="120000"/>
              <a:buFont typeface="Arial" pitchFamily="34" charset="0"/>
              <a:buChar char="•"/>
              <a:tabLst>
                <a:tab pos="284163" algn="l"/>
              </a:tabLst>
            </a:pPr>
            <a:r>
              <a:rPr lang="en-US" sz="2000" b="1" dirty="0" smtClean="0">
                <a:cs typeface="Arial" pitchFamily="34" charset="0"/>
              </a:rPr>
              <a:t>Army Force Generation (ARFORGEN). </a:t>
            </a:r>
            <a:r>
              <a:rPr lang="en-US" sz="2000" b="1" dirty="0" smtClean="0"/>
              <a:t> Process for building a unit’s capability to conduct full spectrum operations over time; progressive; </a:t>
            </a:r>
            <a:r>
              <a:rPr lang="en-US" sz="2000" b="1" dirty="0" smtClean="0">
                <a:cs typeface="Arial" pitchFamily="34" charset="0"/>
              </a:rPr>
              <a:t>drives training management. Consists of three major phases/force pools:</a:t>
            </a:r>
          </a:p>
          <a:p>
            <a:pPr marL="520700" lvl="2" indent="-284163">
              <a:spcBef>
                <a:spcPts val="0"/>
              </a:spcBef>
              <a:buClr>
                <a:srgbClr val="0000FF"/>
              </a:buClr>
              <a:buFont typeface="Wingdings" pitchFamily="2" charset="2"/>
              <a:buChar char="ü"/>
              <a:tabLst>
                <a:tab pos="342900" algn="l"/>
              </a:tabLst>
            </a:pPr>
            <a:r>
              <a:rPr lang="en-US" sz="2000" b="1" dirty="0" smtClean="0">
                <a:solidFill>
                  <a:srgbClr val="0000FF"/>
                </a:solidFill>
                <a:cs typeface="Arial" pitchFamily="34" charset="0"/>
              </a:rPr>
              <a:t>Reset </a:t>
            </a:r>
            <a:r>
              <a:rPr lang="en-US" sz="2000" b="1" dirty="0" smtClean="0">
                <a:cs typeface="Arial" pitchFamily="34" charset="0"/>
              </a:rPr>
              <a:t>Phase/Force Pool</a:t>
            </a:r>
          </a:p>
          <a:p>
            <a:pPr marL="520700" lvl="2" indent="-284163">
              <a:spcBef>
                <a:spcPts val="0"/>
              </a:spcBef>
              <a:buClr>
                <a:srgbClr val="0000FF"/>
              </a:buClr>
              <a:buFont typeface="Wingdings" pitchFamily="2" charset="2"/>
              <a:buChar char="ü"/>
              <a:tabLst>
                <a:tab pos="342900" algn="l"/>
              </a:tabLst>
            </a:pPr>
            <a:r>
              <a:rPr lang="en-US" sz="2000" b="1" dirty="0" smtClean="0">
                <a:solidFill>
                  <a:srgbClr val="0000FF"/>
                </a:solidFill>
                <a:cs typeface="Arial" pitchFamily="34" charset="0"/>
              </a:rPr>
              <a:t>Train/Ready </a:t>
            </a:r>
            <a:r>
              <a:rPr lang="en-US" sz="2000" b="1" dirty="0" smtClean="0">
                <a:cs typeface="Arial" pitchFamily="34" charset="0"/>
              </a:rPr>
              <a:t>Phase/Force Pool</a:t>
            </a:r>
          </a:p>
          <a:p>
            <a:pPr marL="520700" lvl="2" indent="-284163">
              <a:spcBef>
                <a:spcPts val="0"/>
              </a:spcBef>
              <a:buClr>
                <a:srgbClr val="0000FF"/>
              </a:buClr>
              <a:buFont typeface="Wingdings" pitchFamily="2" charset="2"/>
              <a:buChar char="ü"/>
              <a:tabLst>
                <a:tab pos="342900" algn="l"/>
              </a:tabLst>
            </a:pPr>
            <a:r>
              <a:rPr lang="en-US" sz="2000" b="1" dirty="0" smtClean="0">
                <a:solidFill>
                  <a:srgbClr val="0000FF"/>
                </a:solidFill>
                <a:cs typeface="Arial" pitchFamily="34" charset="0"/>
              </a:rPr>
              <a:t>Available </a:t>
            </a:r>
            <a:r>
              <a:rPr lang="en-US" sz="2000" b="1" dirty="0" smtClean="0">
                <a:cs typeface="Arial" pitchFamily="34" charset="0"/>
              </a:rPr>
              <a:t>Phase/Force Pool</a:t>
            </a:r>
          </a:p>
          <a:p>
            <a:pPr marL="1435100" indent="-236538">
              <a:spcBef>
                <a:spcPct val="20000"/>
              </a:spcBef>
              <a:buClr>
                <a:srgbClr val="0000FF"/>
              </a:buClr>
              <a:buFont typeface="Wingdings" pitchFamily="2" charset="2"/>
              <a:buChar char="§"/>
              <a:tabLst>
                <a:tab pos="1371600" algn="l"/>
              </a:tabLst>
            </a:pPr>
            <a:endParaRPr lang="en-US" sz="2000" b="1" dirty="0">
              <a:cs typeface="Arial" pitchFamily="34" charset="0"/>
            </a:endParaRPr>
          </a:p>
        </p:txBody>
      </p:sp>
      <p:grpSp>
        <p:nvGrpSpPr>
          <p:cNvPr id="2" name="Group 12"/>
          <p:cNvGrpSpPr/>
          <p:nvPr/>
        </p:nvGrpSpPr>
        <p:grpSpPr>
          <a:xfrm>
            <a:off x="0" y="1371600"/>
            <a:ext cx="1425575" cy="1816100"/>
            <a:chOff x="22225" y="1384300"/>
            <a:chExt cx="1425575" cy="1816100"/>
          </a:xfrm>
        </p:grpSpPr>
        <p:pic>
          <p:nvPicPr>
            <p:cNvPr id="21" name="Picture 3"/>
            <p:cNvPicPr>
              <a:picLocks noChangeAspect="1" noChangeArrowheads="1"/>
            </p:cNvPicPr>
            <p:nvPr/>
          </p:nvPicPr>
          <p:blipFill>
            <a:blip r:embed="rId4" cstate="print"/>
            <a:srcRect/>
            <a:stretch>
              <a:fillRect/>
            </a:stretch>
          </p:blipFill>
          <p:spPr bwMode="auto">
            <a:xfrm>
              <a:off x="22225" y="1384300"/>
              <a:ext cx="1425575" cy="18161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443" name="Text Box 8"/>
            <p:cNvSpPr txBox="1">
              <a:spLocks noChangeArrowheads="1"/>
            </p:cNvSpPr>
            <p:nvPr/>
          </p:nvSpPr>
          <p:spPr bwMode="auto">
            <a:xfrm>
              <a:off x="568724" y="2117187"/>
              <a:ext cx="817281" cy="457439"/>
            </a:xfrm>
            <a:prstGeom prst="rect">
              <a:avLst/>
            </a:prstGeom>
            <a:noFill/>
            <a:ln w="12700" cap="sq">
              <a:noFill/>
              <a:miter lim="800000"/>
              <a:headEnd type="none" w="sm" len="sm"/>
              <a:tailEnd type="none" w="sm" len="sm"/>
            </a:ln>
          </p:spPr>
          <p:txBody>
            <a:bodyPr>
              <a:spAutoFit/>
            </a:bodyPr>
            <a:lstStyle/>
            <a:p>
              <a:pPr algn="ctr"/>
              <a:r>
                <a:rPr lang="en-US" sz="1200" b="1" dirty="0">
                  <a:solidFill>
                    <a:srgbClr val="FF0000"/>
                  </a:solidFill>
                  <a:latin typeface="Calibri" pitchFamily="34" charset="0"/>
                </a:rPr>
                <a:t>Chapter 3</a:t>
              </a:r>
            </a:p>
          </p:txBody>
        </p:sp>
      </p:grpSp>
      <p:sp>
        <p:nvSpPr>
          <p:cNvPr id="11" name="TextBox 10"/>
          <p:cNvSpPr txBox="1">
            <a:spLocks noChangeArrowheads="1"/>
          </p:cNvSpPr>
          <p:nvPr/>
        </p:nvSpPr>
        <p:spPr bwMode="auto">
          <a:xfrm>
            <a:off x="1066800" y="42038"/>
            <a:ext cx="7010400" cy="646331"/>
          </a:xfrm>
          <a:prstGeom prst="rect">
            <a:avLst/>
          </a:prstGeom>
          <a:noFill/>
          <a:ln w="9525">
            <a:noFill/>
            <a:miter lim="800000"/>
            <a:headEnd/>
            <a:tailEnd/>
          </a:ln>
        </p:spPr>
        <p:txBody>
          <a:bodyPr wrap="square">
            <a:spAutoFit/>
          </a:bodyPr>
          <a:lstStyle/>
          <a:p>
            <a:pPr algn="ctr"/>
            <a:r>
              <a:rPr lang="en-US" sz="3600" b="1" dirty="0" smtClean="0">
                <a:cs typeface="Arial" pitchFamily="34" charset="0"/>
              </a:rPr>
              <a:t>Army </a:t>
            </a:r>
            <a:r>
              <a:rPr lang="en-US" sz="3600" b="1" dirty="0">
                <a:cs typeface="Arial" pitchFamily="34" charset="0"/>
              </a:rPr>
              <a:t>Training Management</a:t>
            </a:r>
          </a:p>
        </p:txBody>
      </p:sp>
      <p:sp>
        <p:nvSpPr>
          <p:cNvPr id="14" name="TextBox 13"/>
          <p:cNvSpPr txBox="1"/>
          <p:nvPr/>
        </p:nvSpPr>
        <p:spPr>
          <a:xfrm>
            <a:off x="4495800" y="4972050"/>
            <a:ext cx="4572000" cy="1631216"/>
          </a:xfrm>
          <a:prstGeom prst="rect">
            <a:avLst/>
          </a:prstGeom>
          <a:solidFill>
            <a:srgbClr val="FFFF00"/>
          </a:solidFill>
          <a:ln>
            <a:solidFill>
              <a:schemeClr val="tx1"/>
            </a:solidFill>
          </a:ln>
        </p:spPr>
        <p:txBody>
          <a:bodyPr wrap="square" rtlCol="0">
            <a:spAutoFit/>
          </a:bodyPr>
          <a:lstStyle/>
          <a:p>
            <a:pPr algn="ctr"/>
            <a:r>
              <a:rPr lang="en-US" sz="2000" dirty="0" smtClean="0"/>
              <a:t>Each have different unit training and leader development requirements, manning and equipping objectives, degrees of decentralization, and readiness goals.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tangle 156"/>
          <p:cNvSpPr/>
          <p:nvPr/>
        </p:nvSpPr>
        <p:spPr>
          <a:xfrm>
            <a:off x="107950" y="2022475"/>
            <a:ext cx="8959850" cy="4759325"/>
          </a:xfrm>
          <a:prstGeom prst="rect">
            <a:avLst/>
          </a:prstGeom>
          <a:gradFill flip="none" rotWithShape="1">
            <a:gsLst>
              <a:gs pos="0">
                <a:srgbClr val="FF0000"/>
              </a:gs>
              <a:gs pos="17000">
                <a:schemeClr val="bg1"/>
              </a:gs>
              <a:gs pos="37000">
                <a:srgbClr val="92D050"/>
              </a:gs>
              <a:gs pos="66000">
                <a:srgbClr val="33CC33"/>
              </a:gs>
              <a:gs pos="93000">
                <a:srgbClr val="008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0483" name="Rectangle 11"/>
          <p:cNvSpPr>
            <a:spLocks noChangeArrowheads="1"/>
          </p:cNvSpPr>
          <p:nvPr/>
        </p:nvSpPr>
        <p:spPr bwMode="auto">
          <a:xfrm rot="3316529" flipV="1">
            <a:off x="2146301" y="4881562"/>
            <a:ext cx="1154112" cy="360363"/>
          </a:xfrm>
          <a:prstGeom prst="rect">
            <a:avLst/>
          </a:prstGeom>
          <a:solidFill>
            <a:srgbClr val="00CC00"/>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484" name="Freeform 26"/>
          <p:cNvSpPr>
            <a:spLocks/>
          </p:cNvSpPr>
          <p:nvPr/>
        </p:nvSpPr>
        <p:spPr bwMode="auto">
          <a:xfrm>
            <a:off x="1905000" y="3810000"/>
            <a:ext cx="4241800" cy="1438275"/>
          </a:xfrm>
          <a:custGeom>
            <a:avLst/>
            <a:gdLst>
              <a:gd name="T0" fmla="*/ 2147483647 w 2600"/>
              <a:gd name="T1" fmla="*/ 2147483647 h 989"/>
              <a:gd name="T2" fmla="*/ 2147483647 w 2600"/>
              <a:gd name="T3" fmla="*/ 2147483647 h 989"/>
              <a:gd name="T4" fmla="*/ 0 w 2600"/>
              <a:gd name="T5" fmla="*/ 0 h 989"/>
              <a:gd name="T6" fmla="*/ 0 60000 65536"/>
              <a:gd name="T7" fmla="*/ 0 60000 65536"/>
              <a:gd name="T8" fmla="*/ 0 60000 65536"/>
              <a:gd name="T9" fmla="*/ 0 w 2600"/>
              <a:gd name="T10" fmla="*/ 0 h 989"/>
              <a:gd name="T11" fmla="*/ 2600 w 2600"/>
              <a:gd name="T12" fmla="*/ 989 h 989"/>
            </a:gdLst>
            <a:ahLst/>
            <a:cxnLst>
              <a:cxn ang="T6">
                <a:pos x="T0" y="T1"/>
              </a:cxn>
              <a:cxn ang="T7">
                <a:pos x="T2" y="T3"/>
              </a:cxn>
              <a:cxn ang="T8">
                <a:pos x="T4" y="T5"/>
              </a:cxn>
            </a:cxnLst>
            <a:rect l="T9" t="T10" r="T11" b="T12"/>
            <a:pathLst>
              <a:path w="2600" h="989">
                <a:moveTo>
                  <a:pt x="2600" y="989"/>
                </a:moveTo>
                <a:lnTo>
                  <a:pt x="607" y="989"/>
                </a:lnTo>
                <a:lnTo>
                  <a:pt x="0" y="0"/>
                </a:lnTo>
              </a:path>
            </a:pathLst>
          </a:custGeom>
          <a:noFill/>
          <a:ln w="38100">
            <a:solidFill>
              <a:schemeClr val="tx1"/>
            </a:solidFill>
            <a:round/>
            <a:headEnd/>
            <a:tailEnd/>
          </a:ln>
        </p:spPr>
        <p:txBody>
          <a:bodyPr lIns="82058" tIns="41029" rIns="82058" bIns="41029"/>
          <a:lstStyle/>
          <a:p>
            <a:endParaRPr lang="en-US"/>
          </a:p>
        </p:txBody>
      </p:sp>
      <p:sp>
        <p:nvSpPr>
          <p:cNvPr id="20485" name="Oval 65"/>
          <p:cNvSpPr>
            <a:spLocks noChangeArrowheads="1"/>
          </p:cNvSpPr>
          <p:nvPr/>
        </p:nvSpPr>
        <p:spPr bwMode="auto">
          <a:xfrm>
            <a:off x="2006600" y="4114800"/>
            <a:ext cx="889000" cy="722313"/>
          </a:xfrm>
          <a:prstGeom prst="ellipse">
            <a:avLst/>
          </a:prstGeom>
          <a:solidFill>
            <a:srgbClr val="FFFF99"/>
          </a:solidFill>
          <a:ln w="12700">
            <a:solidFill>
              <a:srgbClr val="FF0000"/>
            </a:solidFill>
            <a:round/>
            <a:headEnd/>
            <a:tailEnd/>
          </a:ln>
        </p:spPr>
        <p:txBody>
          <a:bodyPr lIns="82058" tIns="41029" rIns="82058" bIns="41029" anchor="ctr">
            <a:spAutoFit/>
          </a:bodyPr>
          <a:lstStyle/>
          <a:p>
            <a:endParaRPr lang="en-US" sz="1400">
              <a:latin typeface="Calibri" pitchFamily="34" charset="0"/>
            </a:endParaRPr>
          </a:p>
          <a:p>
            <a:endParaRPr lang="en-US" sz="1400">
              <a:latin typeface="Calibri" pitchFamily="34" charset="0"/>
            </a:endParaRPr>
          </a:p>
        </p:txBody>
      </p:sp>
      <p:sp>
        <p:nvSpPr>
          <p:cNvPr id="20486" name="Slide Number Placeholder 3"/>
          <p:cNvSpPr>
            <a:spLocks noGrp="1"/>
          </p:cNvSpPr>
          <p:nvPr>
            <p:ph type="sldNum" sz="quarter" idx="12"/>
          </p:nvPr>
        </p:nvSpPr>
        <p:spPr bwMode="auto">
          <a:xfrm>
            <a:off x="457200" y="6356350"/>
            <a:ext cx="2133600" cy="365125"/>
          </a:xfrm>
          <a:noFill/>
          <a:ln>
            <a:miter lim="800000"/>
            <a:headEnd/>
            <a:tailEnd/>
          </a:ln>
        </p:spPr>
        <p:txBody>
          <a:bodyPr/>
          <a:lstStyle/>
          <a:p>
            <a:pPr algn="l"/>
            <a:fld id="{8472D310-CD03-4401-8C98-169E57BE1684}" type="slidenum">
              <a:rPr lang="en-US"/>
              <a:pPr algn="l"/>
              <a:t>19</a:t>
            </a:fld>
            <a:endParaRPr lang="en-US"/>
          </a:p>
        </p:txBody>
      </p:sp>
      <p:sp>
        <p:nvSpPr>
          <p:cNvPr id="20487" name="Rectangle 7"/>
          <p:cNvSpPr>
            <a:spLocks noChangeArrowheads="1"/>
          </p:cNvSpPr>
          <p:nvPr/>
        </p:nvSpPr>
        <p:spPr bwMode="auto">
          <a:xfrm>
            <a:off x="3041650" y="2500313"/>
            <a:ext cx="5008563" cy="360362"/>
          </a:xfrm>
          <a:prstGeom prst="rect">
            <a:avLst/>
          </a:prstGeom>
          <a:gradFill rotWithShape="0">
            <a:gsLst>
              <a:gs pos="0">
                <a:srgbClr val="800000"/>
              </a:gs>
              <a:gs pos="50000">
                <a:srgbClr val="FF0000"/>
              </a:gs>
              <a:gs pos="100000">
                <a:srgbClr val="800000"/>
              </a:gs>
            </a:gsLst>
            <a:lin ang="5400000" scaled="1"/>
          </a:gra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790536" name="Rectangle 8"/>
          <p:cNvSpPr>
            <a:spLocks noChangeArrowheads="1"/>
          </p:cNvSpPr>
          <p:nvPr/>
        </p:nvSpPr>
        <p:spPr bwMode="auto">
          <a:xfrm>
            <a:off x="5761182" y="3136247"/>
            <a:ext cx="2146012" cy="359858"/>
          </a:xfrm>
          <a:prstGeom prst="rect">
            <a:avLst/>
          </a:prstGeom>
          <a:gradFill rotWithShape="0">
            <a:gsLst>
              <a:gs pos="0">
                <a:srgbClr val="FF0000">
                  <a:gamma/>
                  <a:shade val="50196"/>
                  <a:invGamma/>
                </a:srgbClr>
              </a:gs>
              <a:gs pos="50000">
                <a:srgbClr val="FF0000">
                  <a:alpha val="50000"/>
                </a:srgbClr>
              </a:gs>
              <a:gs pos="100000">
                <a:srgbClr val="FF0000">
                  <a:gamma/>
                  <a:shade val="50196"/>
                  <a:invGamma/>
                </a:srgbClr>
              </a:gs>
            </a:gsLst>
            <a:lin ang="5400000" scaled="1"/>
          </a:gradFill>
          <a:ln w="9525">
            <a:noFill/>
            <a:miter lim="800000"/>
            <a:headEnd/>
            <a:tailEnd/>
          </a:ln>
          <a:effectLst/>
        </p:spPr>
        <p:txBody>
          <a:bodyPr lIns="82058" tIns="41029" rIns="82058" bIns="41029" anchor="ctr">
            <a:spAutoFit/>
          </a:bodyPr>
          <a:lstStyle/>
          <a:p>
            <a:endParaRPr lang="en-US">
              <a:latin typeface="Calibri" pitchFamily="34" charset="0"/>
            </a:endParaRPr>
          </a:p>
        </p:txBody>
      </p:sp>
      <p:sp>
        <p:nvSpPr>
          <p:cNvPr id="20491" name="Rectangle 9"/>
          <p:cNvSpPr>
            <a:spLocks noChangeArrowheads="1"/>
          </p:cNvSpPr>
          <p:nvPr/>
        </p:nvSpPr>
        <p:spPr bwMode="auto">
          <a:xfrm rot="-4869694">
            <a:off x="5983288" y="4308475"/>
            <a:ext cx="1570037" cy="360363"/>
          </a:xfrm>
          <a:prstGeom prst="rect">
            <a:avLst/>
          </a:prstGeom>
          <a:solidFill>
            <a:schemeClr val="hlink">
              <a:alpha val="98822"/>
            </a:schemeClr>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492" name="Rectangle 10"/>
          <p:cNvSpPr>
            <a:spLocks noChangeArrowheads="1"/>
          </p:cNvSpPr>
          <p:nvPr/>
        </p:nvSpPr>
        <p:spPr bwMode="auto">
          <a:xfrm rot="-4615876">
            <a:off x="4593431" y="4131470"/>
            <a:ext cx="1971675" cy="360362"/>
          </a:xfrm>
          <a:prstGeom prst="rect">
            <a:avLst/>
          </a:prstGeom>
          <a:gradFill rotWithShape="0">
            <a:gsLst>
              <a:gs pos="0">
                <a:srgbClr val="800000"/>
              </a:gs>
              <a:gs pos="50000">
                <a:srgbClr val="FF0000"/>
              </a:gs>
              <a:gs pos="100000">
                <a:srgbClr val="800000"/>
              </a:gs>
            </a:gsLst>
            <a:lin ang="2700000" scaled="1"/>
          </a:gra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493" name="Rectangle 12"/>
          <p:cNvSpPr>
            <a:spLocks noChangeArrowheads="1"/>
          </p:cNvSpPr>
          <p:nvPr/>
        </p:nvSpPr>
        <p:spPr bwMode="auto">
          <a:xfrm rot="-2680415">
            <a:off x="2273300" y="2830513"/>
            <a:ext cx="1041400" cy="360362"/>
          </a:xfrm>
          <a:prstGeom prst="rect">
            <a:avLst/>
          </a:prstGeom>
          <a:gradFill rotWithShape="0">
            <a:gsLst>
              <a:gs pos="0">
                <a:srgbClr val="800000"/>
              </a:gs>
              <a:gs pos="50000">
                <a:srgbClr val="FF0000"/>
              </a:gs>
              <a:gs pos="100000">
                <a:srgbClr val="800000"/>
              </a:gs>
            </a:gsLst>
            <a:lin ang="0" scaled="1"/>
          </a:gra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494" name="Text Box 13"/>
          <p:cNvSpPr txBox="1">
            <a:spLocks noChangeArrowheads="1"/>
          </p:cNvSpPr>
          <p:nvPr/>
        </p:nvSpPr>
        <p:spPr bwMode="auto">
          <a:xfrm>
            <a:off x="685800" y="685800"/>
            <a:ext cx="8975725" cy="314325"/>
          </a:xfrm>
          <a:prstGeom prst="rect">
            <a:avLst/>
          </a:prstGeom>
          <a:noFill/>
          <a:ln w="9525">
            <a:noFill/>
            <a:miter lim="800000"/>
            <a:headEnd/>
            <a:tailEnd/>
          </a:ln>
        </p:spPr>
        <p:txBody>
          <a:bodyPr lIns="91429" tIns="45714" rIns="91429" bIns="45714">
            <a:spAutoFit/>
          </a:bodyPr>
          <a:lstStyle/>
          <a:p>
            <a:pPr>
              <a:lnSpc>
                <a:spcPct val="80000"/>
              </a:lnSpc>
              <a:spcBef>
                <a:spcPct val="50000"/>
              </a:spcBef>
            </a:pPr>
            <a:r>
              <a:rPr lang="en-US" b="1" dirty="0">
                <a:solidFill>
                  <a:srgbClr val="000099"/>
                </a:solidFill>
              </a:rPr>
              <a:t> </a:t>
            </a:r>
            <a:r>
              <a:rPr lang="en-US" sz="1600" b="1" u="sng" dirty="0">
                <a:solidFill>
                  <a:srgbClr val="000099"/>
                </a:solidFill>
              </a:rPr>
              <a:t>Progressive, cyclical readiness – Requirements Driven – Capabilities based</a:t>
            </a:r>
            <a:endParaRPr lang="en-US" sz="1600" b="1" dirty="0">
              <a:solidFill>
                <a:srgbClr val="000099"/>
              </a:solidFill>
            </a:endParaRPr>
          </a:p>
        </p:txBody>
      </p:sp>
      <p:sp>
        <p:nvSpPr>
          <p:cNvPr id="20495" name="Line 14"/>
          <p:cNvSpPr>
            <a:spLocks noChangeShapeType="1"/>
          </p:cNvSpPr>
          <p:nvPr/>
        </p:nvSpPr>
        <p:spPr bwMode="auto">
          <a:xfrm flipV="1">
            <a:off x="1885950" y="2774950"/>
            <a:ext cx="1049338" cy="993775"/>
          </a:xfrm>
          <a:prstGeom prst="line">
            <a:avLst/>
          </a:prstGeom>
          <a:noFill/>
          <a:ln w="38100">
            <a:solidFill>
              <a:schemeClr val="tx1"/>
            </a:solidFill>
            <a:round/>
            <a:headEnd/>
            <a:tailEnd/>
          </a:ln>
        </p:spPr>
        <p:txBody>
          <a:bodyPr lIns="82058" tIns="41029" rIns="82058" bIns="41029"/>
          <a:lstStyle/>
          <a:p>
            <a:endParaRPr lang="en-US"/>
          </a:p>
        </p:txBody>
      </p:sp>
      <p:sp>
        <p:nvSpPr>
          <p:cNvPr id="20496" name="Line 15"/>
          <p:cNvSpPr>
            <a:spLocks noChangeShapeType="1"/>
          </p:cNvSpPr>
          <p:nvPr/>
        </p:nvSpPr>
        <p:spPr bwMode="auto">
          <a:xfrm>
            <a:off x="2935288" y="2774950"/>
            <a:ext cx="5324475" cy="0"/>
          </a:xfrm>
          <a:prstGeom prst="line">
            <a:avLst/>
          </a:prstGeom>
          <a:noFill/>
          <a:ln w="38100">
            <a:solidFill>
              <a:schemeClr val="tx1"/>
            </a:solidFill>
            <a:round/>
            <a:headEnd/>
            <a:tailEnd type="triangle" w="med" len="med"/>
          </a:ln>
        </p:spPr>
        <p:txBody>
          <a:bodyPr lIns="82058" tIns="41029" rIns="82058" bIns="41029"/>
          <a:lstStyle/>
          <a:p>
            <a:endParaRPr lang="en-US"/>
          </a:p>
        </p:txBody>
      </p:sp>
      <p:sp>
        <p:nvSpPr>
          <p:cNvPr id="20497" name="Line 16"/>
          <p:cNvSpPr>
            <a:spLocks noChangeShapeType="1"/>
          </p:cNvSpPr>
          <p:nvPr/>
        </p:nvSpPr>
        <p:spPr bwMode="auto">
          <a:xfrm rot="8246266" flipV="1">
            <a:off x="3230563" y="3306763"/>
            <a:ext cx="1417637" cy="1544637"/>
          </a:xfrm>
          <a:prstGeom prst="line">
            <a:avLst/>
          </a:prstGeom>
          <a:noFill/>
          <a:ln w="38100">
            <a:solidFill>
              <a:schemeClr val="tx1"/>
            </a:solidFill>
            <a:prstDash val="sysDot"/>
            <a:round/>
            <a:headEnd type="triangle" w="med" len="med"/>
            <a:tailEnd type="triangle" w="med" len="med"/>
          </a:ln>
        </p:spPr>
        <p:txBody>
          <a:bodyPr lIns="82058" tIns="41029" rIns="82058" bIns="41029"/>
          <a:lstStyle/>
          <a:p>
            <a:endParaRPr lang="en-US"/>
          </a:p>
        </p:txBody>
      </p:sp>
      <p:sp>
        <p:nvSpPr>
          <p:cNvPr id="20498" name="Text Box 17"/>
          <p:cNvSpPr txBox="1">
            <a:spLocks noChangeArrowheads="1"/>
          </p:cNvSpPr>
          <p:nvPr/>
        </p:nvSpPr>
        <p:spPr bwMode="auto">
          <a:xfrm>
            <a:off x="6345238" y="2024063"/>
            <a:ext cx="2417762" cy="369887"/>
          </a:xfrm>
          <a:prstGeom prst="rect">
            <a:avLst/>
          </a:prstGeom>
          <a:noFill/>
          <a:ln w="9525">
            <a:noFill/>
            <a:miter lim="800000"/>
            <a:headEnd/>
            <a:tailEnd/>
          </a:ln>
        </p:spPr>
        <p:txBody>
          <a:bodyPr lIns="91429" tIns="45714" rIns="91429" bIns="45714">
            <a:spAutoFit/>
          </a:bodyPr>
          <a:lstStyle/>
          <a:p>
            <a:pPr algn="ctr">
              <a:spcBef>
                <a:spcPct val="50000"/>
              </a:spcBef>
            </a:pPr>
            <a:r>
              <a:rPr lang="en-US" b="1">
                <a:solidFill>
                  <a:srgbClr val="000099"/>
                </a:solidFill>
              </a:rPr>
              <a:t>AVAILABLE POOL</a:t>
            </a:r>
          </a:p>
        </p:txBody>
      </p:sp>
      <p:sp>
        <p:nvSpPr>
          <p:cNvPr id="20499" name="Text Box 18"/>
          <p:cNvSpPr txBox="1">
            <a:spLocks noChangeArrowheads="1"/>
          </p:cNvSpPr>
          <p:nvPr/>
        </p:nvSpPr>
        <p:spPr bwMode="auto">
          <a:xfrm>
            <a:off x="3048000" y="2022475"/>
            <a:ext cx="2667000" cy="369888"/>
          </a:xfrm>
          <a:prstGeom prst="rect">
            <a:avLst/>
          </a:prstGeom>
          <a:noFill/>
          <a:ln w="9525">
            <a:noFill/>
            <a:miter lim="800000"/>
            <a:headEnd/>
            <a:tailEnd/>
          </a:ln>
        </p:spPr>
        <p:txBody>
          <a:bodyPr lIns="91429" tIns="45714" rIns="91429" bIns="45714">
            <a:spAutoFit/>
          </a:bodyPr>
          <a:lstStyle/>
          <a:p>
            <a:pPr>
              <a:spcBef>
                <a:spcPct val="50000"/>
              </a:spcBef>
            </a:pPr>
            <a:r>
              <a:rPr lang="en-US" b="1">
                <a:solidFill>
                  <a:srgbClr val="000099"/>
                </a:solidFill>
              </a:rPr>
              <a:t>TRAIN / READY POOL</a:t>
            </a:r>
          </a:p>
        </p:txBody>
      </p:sp>
      <p:sp>
        <p:nvSpPr>
          <p:cNvPr id="20500" name="Line 20"/>
          <p:cNvSpPr>
            <a:spLocks noChangeShapeType="1"/>
          </p:cNvSpPr>
          <p:nvPr/>
        </p:nvSpPr>
        <p:spPr bwMode="auto">
          <a:xfrm>
            <a:off x="304800" y="6469063"/>
            <a:ext cx="8485188" cy="36512"/>
          </a:xfrm>
          <a:prstGeom prst="line">
            <a:avLst/>
          </a:prstGeom>
          <a:noFill/>
          <a:ln w="28575">
            <a:solidFill>
              <a:schemeClr val="tx1"/>
            </a:solidFill>
            <a:prstDash val="dash"/>
            <a:round/>
            <a:headEnd type="triangle" w="med" len="med"/>
            <a:tailEnd/>
          </a:ln>
        </p:spPr>
        <p:txBody>
          <a:bodyPr lIns="82058" tIns="41029" rIns="82058" bIns="41029"/>
          <a:lstStyle/>
          <a:p>
            <a:endParaRPr lang="en-US"/>
          </a:p>
        </p:txBody>
      </p:sp>
      <p:sp>
        <p:nvSpPr>
          <p:cNvPr id="20501" name="Line 21"/>
          <p:cNvSpPr>
            <a:spLocks noChangeShapeType="1"/>
          </p:cNvSpPr>
          <p:nvPr/>
        </p:nvSpPr>
        <p:spPr bwMode="auto">
          <a:xfrm>
            <a:off x="8720138" y="2808288"/>
            <a:ext cx="0" cy="2335212"/>
          </a:xfrm>
          <a:prstGeom prst="line">
            <a:avLst/>
          </a:prstGeom>
          <a:noFill/>
          <a:ln w="28575">
            <a:solidFill>
              <a:schemeClr val="tx1"/>
            </a:solidFill>
            <a:prstDash val="dash"/>
            <a:round/>
            <a:headEnd/>
            <a:tailEnd type="triangle" w="med" len="med"/>
          </a:ln>
        </p:spPr>
        <p:txBody>
          <a:bodyPr lIns="82058" tIns="41029" rIns="82058" bIns="41029"/>
          <a:lstStyle/>
          <a:p>
            <a:endParaRPr lang="en-US"/>
          </a:p>
        </p:txBody>
      </p:sp>
      <p:sp>
        <p:nvSpPr>
          <p:cNvPr id="790552" name="Text Box 24"/>
          <p:cNvSpPr txBox="1">
            <a:spLocks noChangeArrowheads="1"/>
          </p:cNvSpPr>
          <p:nvPr/>
        </p:nvSpPr>
        <p:spPr bwMode="auto">
          <a:xfrm rot="16200000">
            <a:off x="2664618" y="3964782"/>
            <a:ext cx="2239963" cy="254000"/>
          </a:xfrm>
          <a:prstGeom prst="rect">
            <a:avLst/>
          </a:prstGeom>
          <a:noFill/>
          <a:ln w="9525">
            <a:noFill/>
            <a:miter lim="800000"/>
            <a:headEnd/>
            <a:tailEnd/>
          </a:ln>
          <a:effectLst/>
        </p:spPr>
        <p:txBody>
          <a:bodyPr wrap="none" lIns="91429" tIns="45714" rIns="91429" bIns="45714">
            <a:spAutoFit/>
          </a:bodyPr>
          <a:lstStyle/>
          <a:p>
            <a:pPr defTabSz="914608" eaLnBrk="0" fontAlgn="auto" hangingPunct="0">
              <a:spcBef>
                <a:spcPts val="0"/>
              </a:spcBef>
              <a:spcAft>
                <a:spcPts val="0"/>
              </a:spcAft>
              <a:defRPr/>
            </a:pPr>
            <a:r>
              <a:rPr lang="en-US" sz="1050" b="1" dirty="0">
                <a:latin typeface="Arial" charset="0"/>
              </a:rPr>
              <a:t> Task Organization Adjustments</a:t>
            </a:r>
          </a:p>
        </p:txBody>
      </p:sp>
      <p:sp>
        <p:nvSpPr>
          <p:cNvPr id="20503" name="Text Box 25"/>
          <p:cNvSpPr txBox="1">
            <a:spLocks noChangeArrowheads="1"/>
          </p:cNvSpPr>
          <p:nvPr/>
        </p:nvSpPr>
        <p:spPr bwMode="auto">
          <a:xfrm rot="-4551826">
            <a:off x="4637087" y="3709988"/>
            <a:ext cx="1279525" cy="425450"/>
          </a:xfrm>
          <a:prstGeom prst="rect">
            <a:avLst/>
          </a:prstGeom>
          <a:noFill/>
          <a:ln w="9525">
            <a:noFill/>
            <a:miter lim="800000"/>
            <a:headEnd/>
            <a:tailEnd/>
          </a:ln>
        </p:spPr>
        <p:txBody>
          <a:bodyPr lIns="91429" tIns="45714" rIns="91429" bIns="45714">
            <a:spAutoFit/>
          </a:bodyPr>
          <a:lstStyle/>
          <a:p>
            <a:pPr algn="ctr">
              <a:lnSpc>
                <a:spcPct val="90000"/>
              </a:lnSpc>
            </a:pPr>
            <a:r>
              <a:rPr lang="en-US" sz="1200" b="1"/>
              <a:t>Request </a:t>
            </a:r>
          </a:p>
          <a:p>
            <a:pPr algn="ctr">
              <a:lnSpc>
                <a:spcPct val="90000"/>
              </a:lnSpc>
            </a:pPr>
            <a:r>
              <a:rPr lang="en-US" sz="1200" b="1"/>
              <a:t>for Forces</a:t>
            </a:r>
          </a:p>
        </p:txBody>
      </p:sp>
      <p:sp>
        <p:nvSpPr>
          <p:cNvPr id="20504" name="Line 27"/>
          <p:cNvSpPr>
            <a:spLocks noChangeShapeType="1"/>
          </p:cNvSpPr>
          <p:nvPr/>
        </p:nvSpPr>
        <p:spPr bwMode="auto">
          <a:xfrm>
            <a:off x="8720138" y="5311775"/>
            <a:ext cx="0" cy="373063"/>
          </a:xfrm>
          <a:prstGeom prst="line">
            <a:avLst/>
          </a:prstGeom>
          <a:noFill/>
          <a:ln w="28575">
            <a:solidFill>
              <a:schemeClr val="tx1"/>
            </a:solidFill>
            <a:prstDash val="dash"/>
            <a:round/>
            <a:headEnd/>
            <a:tailEnd type="triangle" w="med" len="med"/>
          </a:ln>
        </p:spPr>
        <p:txBody>
          <a:bodyPr lIns="82058" tIns="41029" rIns="82058" bIns="41029"/>
          <a:lstStyle/>
          <a:p>
            <a:endParaRPr lang="en-US"/>
          </a:p>
        </p:txBody>
      </p:sp>
      <p:sp>
        <p:nvSpPr>
          <p:cNvPr id="20505" name="Rectangle 28"/>
          <p:cNvSpPr>
            <a:spLocks noChangeArrowheads="1"/>
          </p:cNvSpPr>
          <p:nvPr/>
        </p:nvSpPr>
        <p:spPr bwMode="auto">
          <a:xfrm>
            <a:off x="6691313" y="2535238"/>
            <a:ext cx="352425" cy="161925"/>
          </a:xfrm>
          <a:prstGeom prst="rect">
            <a:avLst/>
          </a:prstGeom>
          <a:solidFill>
            <a:srgbClr val="FDFBA3"/>
          </a:solidFill>
          <a:ln w="12700" algn="ctr">
            <a:solidFill>
              <a:schemeClr val="tx1"/>
            </a:solidFill>
            <a:miter lim="800000"/>
            <a:headEnd/>
            <a:tailEnd/>
          </a:ln>
        </p:spPr>
        <p:txBody>
          <a:bodyPr wrap="none" lIns="82058" tIns="41029" rIns="82058" bIns="41029" anchor="ctr"/>
          <a:lstStyle/>
          <a:p>
            <a:endParaRPr lang="en-US">
              <a:latin typeface="Calibri" pitchFamily="34" charset="0"/>
            </a:endParaRPr>
          </a:p>
        </p:txBody>
      </p:sp>
      <p:sp>
        <p:nvSpPr>
          <p:cNvPr id="20506" name="Rectangle 30"/>
          <p:cNvSpPr>
            <a:spLocks noChangeArrowheads="1"/>
          </p:cNvSpPr>
          <p:nvPr/>
        </p:nvSpPr>
        <p:spPr bwMode="auto">
          <a:xfrm>
            <a:off x="3132138" y="2533650"/>
            <a:ext cx="352425" cy="161925"/>
          </a:xfrm>
          <a:prstGeom prst="rect">
            <a:avLst/>
          </a:prstGeom>
          <a:solidFill>
            <a:srgbClr val="FDFBA3"/>
          </a:solidFill>
          <a:ln w="12700" algn="ctr">
            <a:solidFill>
              <a:schemeClr val="tx1"/>
            </a:solidFill>
            <a:miter lim="800000"/>
            <a:headEnd/>
            <a:tailEnd/>
          </a:ln>
        </p:spPr>
        <p:txBody>
          <a:bodyPr wrap="none" lIns="82058" tIns="41029" rIns="82058" bIns="41029" anchor="ctr"/>
          <a:lstStyle/>
          <a:p>
            <a:endParaRPr lang="en-US">
              <a:latin typeface="Calibri" pitchFamily="34" charset="0"/>
            </a:endParaRPr>
          </a:p>
        </p:txBody>
      </p:sp>
      <p:sp>
        <p:nvSpPr>
          <p:cNvPr id="20507" name="Text Box 31">
            <a:hlinkClick r:id="rId4" action="ppaction://hlinksldjump"/>
          </p:cNvPr>
          <p:cNvSpPr txBox="1">
            <a:spLocks noChangeArrowheads="1"/>
          </p:cNvSpPr>
          <p:nvPr/>
        </p:nvSpPr>
        <p:spPr bwMode="auto">
          <a:xfrm>
            <a:off x="3065463" y="2486025"/>
            <a:ext cx="488950" cy="274638"/>
          </a:xfrm>
          <a:prstGeom prst="rect">
            <a:avLst/>
          </a:prstGeom>
          <a:noFill/>
          <a:ln w="12700" algn="ctr">
            <a:noFill/>
            <a:miter lim="800000"/>
            <a:headEnd/>
            <a:tailEnd/>
          </a:ln>
        </p:spPr>
        <p:txBody>
          <a:bodyPr wrap="none" lIns="91429" tIns="45714" rIns="91429" bIns="45714">
            <a:spAutoFit/>
          </a:bodyPr>
          <a:lstStyle/>
          <a:p>
            <a:pPr algn="ctr" eaLnBrk="0" hangingPunct="0"/>
            <a:r>
              <a:rPr lang="en-US" sz="1200" b="1"/>
              <a:t>DEF</a:t>
            </a:r>
          </a:p>
        </p:txBody>
      </p:sp>
      <p:sp>
        <p:nvSpPr>
          <p:cNvPr id="20508" name="Line 36"/>
          <p:cNvSpPr>
            <a:spLocks noChangeShapeType="1"/>
          </p:cNvSpPr>
          <p:nvPr/>
        </p:nvSpPr>
        <p:spPr bwMode="auto">
          <a:xfrm>
            <a:off x="8332788" y="2633663"/>
            <a:ext cx="374650" cy="0"/>
          </a:xfrm>
          <a:prstGeom prst="line">
            <a:avLst/>
          </a:prstGeom>
          <a:noFill/>
          <a:ln w="28575">
            <a:solidFill>
              <a:schemeClr val="tx1"/>
            </a:solidFill>
            <a:prstDash val="dash"/>
            <a:round/>
            <a:headEnd/>
            <a:tailEnd type="triangle" w="med" len="med"/>
          </a:ln>
        </p:spPr>
        <p:txBody>
          <a:bodyPr lIns="82058" tIns="41029" rIns="82058" bIns="41029"/>
          <a:lstStyle/>
          <a:p>
            <a:endParaRPr lang="en-US"/>
          </a:p>
        </p:txBody>
      </p:sp>
      <p:sp>
        <p:nvSpPr>
          <p:cNvPr id="20509" name="AutoShape 37"/>
          <p:cNvSpPr>
            <a:spLocks noChangeArrowheads="1"/>
          </p:cNvSpPr>
          <p:nvPr/>
        </p:nvSpPr>
        <p:spPr bwMode="auto">
          <a:xfrm rot="5400000">
            <a:off x="7737475" y="2965451"/>
            <a:ext cx="585787" cy="715962"/>
          </a:xfrm>
          <a:prstGeom prst="triangle">
            <a:avLst>
              <a:gd name="adj" fmla="val 50000"/>
            </a:avLst>
          </a:prstGeom>
          <a:solidFill>
            <a:srgbClr val="FF0000"/>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10" name="Line 38"/>
          <p:cNvSpPr>
            <a:spLocks noChangeShapeType="1"/>
          </p:cNvSpPr>
          <p:nvPr/>
        </p:nvSpPr>
        <p:spPr bwMode="auto">
          <a:xfrm flipH="1">
            <a:off x="5357813" y="3584575"/>
            <a:ext cx="406400" cy="1646238"/>
          </a:xfrm>
          <a:prstGeom prst="line">
            <a:avLst/>
          </a:prstGeom>
          <a:noFill/>
          <a:ln w="38100">
            <a:solidFill>
              <a:schemeClr val="tx1"/>
            </a:solidFill>
            <a:prstDash val="sysDot"/>
            <a:round/>
            <a:headEnd type="triangle" w="med" len="med"/>
            <a:tailEnd/>
          </a:ln>
        </p:spPr>
        <p:txBody>
          <a:bodyPr lIns="82058" tIns="41029" rIns="82058" bIns="41029">
            <a:spAutoFit/>
          </a:bodyPr>
          <a:lstStyle/>
          <a:p>
            <a:endParaRPr lang="en-US"/>
          </a:p>
        </p:txBody>
      </p:sp>
      <p:sp>
        <p:nvSpPr>
          <p:cNvPr id="20511" name="Line 39"/>
          <p:cNvSpPr>
            <a:spLocks noChangeShapeType="1"/>
          </p:cNvSpPr>
          <p:nvPr/>
        </p:nvSpPr>
        <p:spPr bwMode="auto">
          <a:xfrm flipH="1">
            <a:off x="6645275" y="4241800"/>
            <a:ext cx="153988" cy="942975"/>
          </a:xfrm>
          <a:prstGeom prst="line">
            <a:avLst/>
          </a:prstGeom>
          <a:noFill/>
          <a:ln w="38100">
            <a:solidFill>
              <a:schemeClr val="tx1"/>
            </a:solidFill>
            <a:prstDash val="sysDot"/>
            <a:round/>
            <a:headEnd type="triangle" w="med" len="med"/>
            <a:tailEnd/>
          </a:ln>
        </p:spPr>
        <p:txBody>
          <a:bodyPr lIns="82058" tIns="41029" rIns="82058" bIns="41029">
            <a:spAutoFit/>
          </a:bodyPr>
          <a:lstStyle/>
          <a:p>
            <a:endParaRPr lang="en-US"/>
          </a:p>
        </p:txBody>
      </p:sp>
      <p:sp>
        <p:nvSpPr>
          <p:cNvPr id="20512" name="Rectangle 40"/>
          <p:cNvSpPr>
            <a:spLocks noChangeArrowheads="1"/>
          </p:cNvSpPr>
          <p:nvPr/>
        </p:nvSpPr>
        <p:spPr bwMode="auto">
          <a:xfrm>
            <a:off x="6318250" y="3178175"/>
            <a:ext cx="352425" cy="161925"/>
          </a:xfrm>
          <a:prstGeom prst="rect">
            <a:avLst/>
          </a:prstGeom>
          <a:solidFill>
            <a:srgbClr val="FDFBA3"/>
          </a:solidFill>
          <a:ln w="12700" algn="ctr">
            <a:solidFill>
              <a:schemeClr val="tx1"/>
            </a:solidFill>
            <a:miter lim="800000"/>
            <a:headEnd/>
            <a:tailEnd/>
          </a:ln>
        </p:spPr>
        <p:txBody>
          <a:bodyPr wrap="none" lIns="82058" tIns="41029" rIns="82058" bIns="41029" anchor="ctr"/>
          <a:lstStyle/>
          <a:p>
            <a:endParaRPr lang="en-US">
              <a:latin typeface="Calibri" pitchFamily="34" charset="0"/>
            </a:endParaRPr>
          </a:p>
        </p:txBody>
      </p:sp>
      <p:sp>
        <p:nvSpPr>
          <p:cNvPr id="20513" name="Text Box 41"/>
          <p:cNvSpPr txBox="1">
            <a:spLocks noChangeArrowheads="1"/>
          </p:cNvSpPr>
          <p:nvPr/>
        </p:nvSpPr>
        <p:spPr bwMode="auto">
          <a:xfrm>
            <a:off x="6245225" y="3136900"/>
            <a:ext cx="1574800" cy="276225"/>
          </a:xfrm>
          <a:prstGeom prst="rect">
            <a:avLst/>
          </a:prstGeom>
          <a:noFill/>
          <a:ln w="9525">
            <a:noFill/>
            <a:miter lim="800000"/>
            <a:headEnd/>
            <a:tailEnd/>
          </a:ln>
        </p:spPr>
        <p:txBody>
          <a:bodyPr lIns="91429" tIns="45714" rIns="91429" bIns="45714">
            <a:spAutoFit/>
          </a:bodyPr>
          <a:lstStyle/>
          <a:p>
            <a:pPr>
              <a:spcBef>
                <a:spcPct val="50000"/>
              </a:spcBef>
            </a:pPr>
            <a:r>
              <a:rPr lang="en-US" sz="1200" b="1"/>
              <a:t>DEF  </a:t>
            </a:r>
            <a:r>
              <a:rPr lang="en-US" sz="1200" b="1">
                <a:solidFill>
                  <a:schemeClr val="bg1"/>
                </a:solidFill>
              </a:rPr>
              <a:t>(DEPLOYED)</a:t>
            </a:r>
          </a:p>
        </p:txBody>
      </p:sp>
      <p:sp>
        <p:nvSpPr>
          <p:cNvPr id="20514" name="AutoShape 42"/>
          <p:cNvSpPr>
            <a:spLocks noChangeArrowheads="1"/>
          </p:cNvSpPr>
          <p:nvPr/>
        </p:nvSpPr>
        <p:spPr bwMode="auto">
          <a:xfrm flipV="1">
            <a:off x="8610600" y="2714625"/>
            <a:ext cx="152400" cy="409575"/>
          </a:xfrm>
          <a:prstGeom prst="triangle">
            <a:avLst>
              <a:gd name="adj" fmla="val 50000"/>
            </a:avLst>
          </a:prstGeom>
          <a:solidFill>
            <a:schemeClr val="tx1"/>
          </a:solidFill>
          <a:ln w="9525">
            <a:noFill/>
            <a:miter lim="800000"/>
            <a:headEnd/>
            <a:tailEnd/>
          </a:ln>
        </p:spPr>
        <p:txBody>
          <a:bodyPr lIns="82058" tIns="41029" rIns="82058" bIns="41029" anchor="ctr">
            <a:spAutoFit/>
          </a:bodyPr>
          <a:lstStyle/>
          <a:p>
            <a:endParaRPr lang="en-US" sz="800">
              <a:latin typeface="Calibri" pitchFamily="34" charset="0"/>
            </a:endParaRPr>
          </a:p>
        </p:txBody>
      </p:sp>
      <p:sp>
        <p:nvSpPr>
          <p:cNvPr id="20515" name="Text Box 45"/>
          <p:cNvSpPr txBox="1">
            <a:spLocks noChangeArrowheads="1"/>
          </p:cNvSpPr>
          <p:nvPr/>
        </p:nvSpPr>
        <p:spPr bwMode="auto">
          <a:xfrm rot="-5400000">
            <a:off x="7823201" y="3678237"/>
            <a:ext cx="2290762" cy="258763"/>
          </a:xfrm>
          <a:prstGeom prst="rect">
            <a:avLst/>
          </a:prstGeom>
          <a:noFill/>
          <a:ln w="9525">
            <a:noFill/>
            <a:miter lim="800000"/>
            <a:headEnd/>
            <a:tailEnd/>
          </a:ln>
        </p:spPr>
        <p:txBody>
          <a:bodyPr lIns="91429" tIns="45714" rIns="91429" bIns="45714">
            <a:spAutoFit/>
          </a:bodyPr>
          <a:lstStyle/>
          <a:p>
            <a:pPr algn="ctr" eaLnBrk="0" hangingPunct="0">
              <a:lnSpc>
                <a:spcPct val="90000"/>
              </a:lnSpc>
            </a:pPr>
            <a:r>
              <a:rPr lang="en-US" sz="1200" b="1"/>
              <a:t>Return to Reset Pool</a:t>
            </a:r>
          </a:p>
        </p:txBody>
      </p:sp>
      <p:sp>
        <p:nvSpPr>
          <p:cNvPr id="790581" name="Rectangle 53"/>
          <p:cNvSpPr>
            <a:spLocks noChangeArrowheads="1"/>
          </p:cNvSpPr>
          <p:nvPr/>
        </p:nvSpPr>
        <p:spPr bwMode="auto">
          <a:xfrm>
            <a:off x="6845012" y="3704945"/>
            <a:ext cx="1682750" cy="359858"/>
          </a:xfrm>
          <a:prstGeom prst="rect">
            <a:avLst/>
          </a:prstGeom>
          <a:gradFill rotWithShape="0">
            <a:gsLst>
              <a:gs pos="0">
                <a:srgbClr val="FF0000">
                  <a:gamma/>
                  <a:shade val="50196"/>
                  <a:invGamma/>
                </a:srgbClr>
              </a:gs>
              <a:gs pos="50000">
                <a:srgbClr val="FF0000">
                  <a:alpha val="50000"/>
                </a:srgbClr>
              </a:gs>
              <a:gs pos="100000">
                <a:srgbClr val="FF0000">
                  <a:gamma/>
                  <a:shade val="50196"/>
                  <a:invGamma/>
                </a:srgbClr>
              </a:gs>
            </a:gsLst>
            <a:lin ang="5400000" scaled="1"/>
          </a:gradFill>
          <a:ln w="9525">
            <a:noFill/>
            <a:miter lim="800000"/>
            <a:headEnd/>
            <a:tailEnd/>
          </a:ln>
          <a:effectLst/>
        </p:spPr>
        <p:txBody>
          <a:bodyPr lIns="82058" tIns="41029" rIns="82058" bIns="41029" anchor="ctr">
            <a:spAutoFit/>
          </a:bodyPr>
          <a:lstStyle/>
          <a:p>
            <a:endParaRPr lang="en-US">
              <a:latin typeface="Calibri" pitchFamily="34" charset="0"/>
            </a:endParaRPr>
          </a:p>
        </p:txBody>
      </p:sp>
      <p:sp>
        <p:nvSpPr>
          <p:cNvPr id="20519" name="AutoShape 56"/>
          <p:cNvSpPr>
            <a:spLocks noChangeArrowheads="1"/>
          </p:cNvSpPr>
          <p:nvPr/>
        </p:nvSpPr>
        <p:spPr bwMode="auto">
          <a:xfrm>
            <a:off x="6543675" y="3489325"/>
            <a:ext cx="588963" cy="708025"/>
          </a:xfrm>
          <a:prstGeom prst="diamond">
            <a:avLst/>
          </a:prstGeom>
          <a:solidFill>
            <a:srgbClr val="99CCFF"/>
          </a:solidFill>
          <a:ln w="28575">
            <a:solidFill>
              <a:schemeClr val="tx1"/>
            </a:solidFill>
            <a:prstDash val="sysDot"/>
            <a:miter lim="800000"/>
            <a:headEnd/>
            <a:tailEnd/>
          </a:ln>
        </p:spPr>
        <p:txBody>
          <a:bodyPr wrap="none" lIns="82058" tIns="41029" rIns="82058" bIns="41029" anchor="ctr"/>
          <a:lstStyle/>
          <a:p>
            <a:endParaRPr lang="en-US">
              <a:latin typeface="Calibri" pitchFamily="34" charset="0"/>
            </a:endParaRPr>
          </a:p>
        </p:txBody>
      </p:sp>
      <p:sp>
        <p:nvSpPr>
          <p:cNvPr id="20520" name="Text Box 57"/>
          <p:cNvSpPr txBox="1">
            <a:spLocks noChangeArrowheads="1"/>
          </p:cNvSpPr>
          <p:nvPr/>
        </p:nvSpPr>
        <p:spPr bwMode="auto">
          <a:xfrm>
            <a:off x="6403975" y="3724275"/>
            <a:ext cx="906463" cy="246063"/>
          </a:xfrm>
          <a:prstGeom prst="rect">
            <a:avLst/>
          </a:prstGeom>
          <a:noFill/>
          <a:ln w="9525">
            <a:noFill/>
            <a:miter lim="800000"/>
            <a:headEnd/>
            <a:tailEnd/>
          </a:ln>
        </p:spPr>
        <p:txBody>
          <a:bodyPr lIns="91429" tIns="45714" rIns="91429" bIns="45714">
            <a:spAutoFit/>
          </a:bodyPr>
          <a:lstStyle/>
          <a:p>
            <a:pPr algn="ctr"/>
            <a:r>
              <a:rPr lang="en-US" sz="1000" b="1"/>
              <a:t>Deploy</a:t>
            </a:r>
          </a:p>
        </p:txBody>
      </p:sp>
      <p:sp>
        <p:nvSpPr>
          <p:cNvPr id="20521" name="Rectangle 58"/>
          <p:cNvSpPr>
            <a:spLocks noChangeArrowheads="1"/>
          </p:cNvSpPr>
          <p:nvPr/>
        </p:nvSpPr>
        <p:spPr bwMode="auto">
          <a:xfrm>
            <a:off x="7118350" y="3752850"/>
            <a:ext cx="354013" cy="160338"/>
          </a:xfrm>
          <a:prstGeom prst="rect">
            <a:avLst/>
          </a:prstGeom>
          <a:solidFill>
            <a:srgbClr val="FDFBA3"/>
          </a:solidFill>
          <a:ln w="12700" algn="ctr">
            <a:solidFill>
              <a:schemeClr val="tx1"/>
            </a:solidFill>
            <a:miter lim="800000"/>
            <a:headEnd/>
            <a:tailEnd/>
          </a:ln>
        </p:spPr>
        <p:txBody>
          <a:bodyPr wrap="none" lIns="91429" tIns="45714" rIns="91429" bIns="45714" anchor="ctr"/>
          <a:lstStyle/>
          <a:p>
            <a:pPr algn="ctr" eaLnBrk="0" hangingPunct="0"/>
            <a:r>
              <a:rPr lang="en-US" sz="1200" b="1"/>
              <a:t>DEF</a:t>
            </a:r>
          </a:p>
        </p:txBody>
      </p:sp>
      <p:sp>
        <p:nvSpPr>
          <p:cNvPr id="20522" name="Text Box 60"/>
          <p:cNvSpPr txBox="1">
            <a:spLocks noChangeArrowheads="1"/>
          </p:cNvSpPr>
          <p:nvPr/>
        </p:nvSpPr>
        <p:spPr bwMode="auto">
          <a:xfrm>
            <a:off x="6553200" y="6172200"/>
            <a:ext cx="1993900" cy="307975"/>
          </a:xfrm>
          <a:prstGeom prst="rect">
            <a:avLst/>
          </a:prstGeom>
          <a:noFill/>
          <a:ln w="9525" algn="ctr">
            <a:noFill/>
            <a:miter lim="800000"/>
            <a:headEnd/>
            <a:tailEnd/>
          </a:ln>
        </p:spPr>
        <p:txBody>
          <a:bodyPr wrap="none" lIns="91429" tIns="45714" rIns="91429" bIns="45714">
            <a:spAutoFit/>
          </a:bodyPr>
          <a:lstStyle/>
          <a:p>
            <a:pPr algn="ctr" eaLnBrk="0" hangingPunct="0"/>
            <a:r>
              <a:rPr lang="en-US" sz="1400" b="1"/>
              <a:t>Return to Reset/Train</a:t>
            </a:r>
          </a:p>
        </p:txBody>
      </p:sp>
      <p:sp>
        <p:nvSpPr>
          <p:cNvPr id="20523" name="Line 62"/>
          <p:cNvSpPr>
            <a:spLocks noChangeShapeType="1"/>
          </p:cNvSpPr>
          <p:nvPr/>
        </p:nvSpPr>
        <p:spPr bwMode="auto">
          <a:xfrm>
            <a:off x="508000" y="3795713"/>
            <a:ext cx="1366838" cy="0"/>
          </a:xfrm>
          <a:prstGeom prst="line">
            <a:avLst/>
          </a:prstGeom>
          <a:noFill/>
          <a:ln w="38100">
            <a:solidFill>
              <a:schemeClr val="tx1"/>
            </a:solidFill>
            <a:round/>
            <a:headEnd/>
            <a:tailEnd/>
          </a:ln>
        </p:spPr>
        <p:txBody>
          <a:bodyPr lIns="82058" tIns="41029" rIns="82058" bIns="41029"/>
          <a:lstStyle/>
          <a:p>
            <a:endParaRPr lang="en-US"/>
          </a:p>
        </p:txBody>
      </p:sp>
      <p:sp>
        <p:nvSpPr>
          <p:cNvPr id="20524" name="Text Box 63"/>
          <p:cNvSpPr txBox="1">
            <a:spLocks noChangeArrowheads="1"/>
          </p:cNvSpPr>
          <p:nvPr/>
        </p:nvSpPr>
        <p:spPr bwMode="auto">
          <a:xfrm>
            <a:off x="646113" y="2076450"/>
            <a:ext cx="1692275" cy="341313"/>
          </a:xfrm>
          <a:prstGeom prst="rect">
            <a:avLst/>
          </a:prstGeom>
          <a:noFill/>
          <a:ln w="9525">
            <a:noFill/>
            <a:miter lim="800000"/>
            <a:headEnd/>
            <a:tailEnd/>
          </a:ln>
        </p:spPr>
        <p:txBody>
          <a:bodyPr lIns="91429" tIns="45714" rIns="91429" bIns="45714">
            <a:spAutoFit/>
          </a:bodyPr>
          <a:lstStyle/>
          <a:p>
            <a:pPr algn="ctr">
              <a:lnSpc>
                <a:spcPct val="90000"/>
              </a:lnSpc>
            </a:pPr>
            <a:r>
              <a:rPr lang="en-US" b="1">
                <a:solidFill>
                  <a:srgbClr val="000099"/>
                </a:solidFill>
              </a:rPr>
              <a:t>RESET POOL</a:t>
            </a:r>
          </a:p>
        </p:txBody>
      </p:sp>
      <p:sp>
        <p:nvSpPr>
          <p:cNvPr id="20525" name="Text Box 64"/>
          <p:cNvSpPr txBox="1">
            <a:spLocks noChangeArrowheads="1"/>
          </p:cNvSpPr>
          <p:nvPr/>
        </p:nvSpPr>
        <p:spPr bwMode="auto">
          <a:xfrm>
            <a:off x="1905000" y="3744913"/>
            <a:ext cx="749300" cy="274637"/>
          </a:xfrm>
          <a:prstGeom prst="rect">
            <a:avLst/>
          </a:prstGeom>
          <a:noFill/>
          <a:ln w="9525">
            <a:noFill/>
            <a:miter lim="800000"/>
            <a:headEnd/>
            <a:tailEnd/>
          </a:ln>
        </p:spPr>
        <p:txBody>
          <a:bodyPr lIns="91429" tIns="45714" rIns="91429" bIns="45714">
            <a:spAutoFit/>
          </a:bodyPr>
          <a:lstStyle/>
          <a:p>
            <a:pPr>
              <a:spcBef>
                <a:spcPct val="50000"/>
              </a:spcBef>
            </a:pPr>
            <a:r>
              <a:rPr lang="en-US" sz="1200" b="1">
                <a:solidFill>
                  <a:srgbClr val="660033"/>
                </a:solidFill>
              </a:rPr>
              <a:t>AC/RC</a:t>
            </a:r>
          </a:p>
        </p:txBody>
      </p:sp>
      <p:sp>
        <p:nvSpPr>
          <p:cNvPr id="20526" name="Oval 65"/>
          <p:cNvSpPr>
            <a:spLocks noChangeArrowheads="1"/>
          </p:cNvSpPr>
          <p:nvPr/>
        </p:nvSpPr>
        <p:spPr bwMode="auto">
          <a:xfrm>
            <a:off x="2006600" y="2971800"/>
            <a:ext cx="889000" cy="722313"/>
          </a:xfrm>
          <a:prstGeom prst="ellipse">
            <a:avLst/>
          </a:prstGeom>
          <a:solidFill>
            <a:srgbClr val="FFFF99"/>
          </a:solidFill>
          <a:ln w="12700">
            <a:solidFill>
              <a:srgbClr val="FF0000"/>
            </a:solidFill>
            <a:round/>
            <a:headEnd/>
            <a:tailEnd/>
          </a:ln>
        </p:spPr>
        <p:txBody>
          <a:bodyPr lIns="82058" tIns="41029" rIns="82058" bIns="41029" anchor="ctr">
            <a:spAutoFit/>
          </a:bodyPr>
          <a:lstStyle/>
          <a:p>
            <a:endParaRPr lang="en-US" sz="1400">
              <a:latin typeface="Calibri" pitchFamily="34" charset="0"/>
            </a:endParaRPr>
          </a:p>
          <a:p>
            <a:endParaRPr lang="en-US" sz="1400">
              <a:latin typeface="Calibri" pitchFamily="34" charset="0"/>
            </a:endParaRPr>
          </a:p>
        </p:txBody>
      </p:sp>
      <p:sp>
        <p:nvSpPr>
          <p:cNvPr id="20527" name="Text Box 66"/>
          <p:cNvSpPr txBox="1">
            <a:spLocks noChangeArrowheads="1"/>
          </p:cNvSpPr>
          <p:nvPr/>
        </p:nvSpPr>
        <p:spPr bwMode="auto">
          <a:xfrm rot="-2722060">
            <a:off x="2103438" y="3103562"/>
            <a:ext cx="546100" cy="276225"/>
          </a:xfrm>
          <a:prstGeom prst="rect">
            <a:avLst/>
          </a:prstGeom>
          <a:noFill/>
          <a:ln w="9525">
            <a:noFill/>
            <a:miter lim="800000"/>
            <a:headEnd/>
            <a:tailEnd/>
          </a:ln>
        </p:spPr>
        <p:txBody>
          <a:bodyPr lIns="91429" tIns="45714" rIns="91429" bIns="45714">
            <a:spAutoFit/>
          </a:bodyPr>
          <a:lstStyle/>
          <a:p>
            <a:pPr>
              <a:spcBef>
                <a:spcPct val="50000"/>
              </a:spcBef>
            </a:pPr>
            <a:r>
              <a:rPr lang="en-US" sz="1200" b="1"/>
              <a:t>DEF </a:t>
            </a:r>
          </a:p>
        </p:txBody>
      </p:sp>
      <p:sp>
        <p:nvSpPr>
          <p:cNvPr id="20528" name="Text Box 67"/>
          <p:cNvSpPr txBox="1">
            <a:spLocks noChangeArrowheads="1"/>
          </p:cNvSpPr>
          <p:nvPr/>
        </p:nvSpPr>
        <p:spPr bwMode="auto">
          <a:xfrm rot="-2801043">
            <a:off x="2155031" y="3204370"/>
            <a:ext cx="758825" cy="277812"/>
          </a:xfrm>
          <a:prstGeom prst="rect">
            <a:avLst/>
          </a:prstGeom>
          <a:noFill/>
          <a:ln w="9525">
            <a:noFill/>
            <a:miter lim="800000"/>
            <a:headEnd/>
            <a:tailEnd/>
          </a:ln>
        </p:spPr>
        <p:txBody>
          <a:bodyPr lIns="91429" tIns="45714" rIns="91429" bIns="45714">
            <a:spAutoFit/>
          </a:bodyPr>
          <a:lstStyle/>
          <a:p>
            <a:pPr>
              <a:spcBef>
                <a:spcPct val="50000"/>
              </a:spcBef>
            </a:pPr>
            <a:r>
              <a:rPr lang="en-US" sz="1200" b="1"/>
              <a:t>AC/RC</a:t>
            </a:r>
          </a:p>
        </p:txBody>
      </p:sp>
      <p:grpSp>
        <p:nvGrpSpPr>
          <p:cNvPr id="2" name="Group 68"/>
          <p:cNvGrpSpPr>
            <a:grpSpLocks/>
          </p:cNvGrpSpPr>
          <p:nvPr/>
        </p:nvGrpSpPr>
        <p:grpSpPr bwMode="auto">
          <a:xfrm>
            <a:off x="2279650" y="4149725"/>
            <a:ext cx="420688" cy="793750"/>
            <a:chOff x="1487" y="2513"/>
            <a:chExt cx="270" cy="538"/>
          </a:xfrm>
        </p:grpSpPr>
        <p:sp>
          <p:nvSpPr>
            <p:cNvPr id="20592" name="Text Box 70"/>
            <p:cNvSpPr txBox="1">
              <a:spLocks noChangeArrowheads="1"/>
            </p:cNvSpPr>
            <p:nvPr/>
          </p:nvSpPr>
          <p:spPr bwMode="auto">
            <a:xfrm rot="3422805">
              <a:off x="1332" y="2710"/>
              <a:ext cx="496" cy="185"/>
            </a:xfrm>
            <a:prstGeom prst="rect">
              <a:avLst/>
            </a:prstGeom>
            <a:noFill/>
            <a:ln w="9525">
              <a:noFill/>
              <a:miter lim="800000"/>
              <a:headEnd/>
              <a:tailEnd/>
            </a:ln>
          </p:spPr>
          <p:txBody>
            <a:bodyPr lIns="101882" tIns="50941" rIns="101882" bIns="50941">
              <a:spAutoFit/>
            </a:bodyPr>
            <a:lstStyle/>
            <a:p>
              <a:pPr>
                <a:spcBef>
                  <a:spcPct val="50000"/>
                </a:spcBef>
              </a:pPr>
              <a:r>
                <a:rPr lang="en-US" sz="1200" b="1"/>
                <a:t>AC/RC</a:t>
              </a:r>
            </a:p>
          </p:txBody>
        </p:sp>
        <p:sp>
          <p:nvSpPr>
            <p:cNvPr id="20593" name="Text Box 71"/>
            <p:cNvSpPr txBox="1">
              <a:spLocks noChangeArrowheads="1"/>
            </p:cNvSpPr>
            <p:nvPr/>
          </p:nvSpPr>
          <p:spPr bwMode="auto">
            <a:xfrm rot="3392162">
              <a:off x="1480" y="2605"/>
              <a:ext cx="369" cy="185"/>
            </a:xfrm>
            <a:prstGeom prst="rect">
              <a:avLst/>
            </a:prstGeom>
            <a:noFill/>
            <a:ln w="9525">
              <a:noFill/>
              <a:miter lim="800000"/>
              <a:headEnd/>
              <a:tailEnd/>
            </a:ln>
          </p:spPr>
          <p:txBody>
            <a:bodyPr lIns="101882" tIns="50941" rIns="101882" bIns="50941">
              <a:spAutoFit/>
            </a:bodyPr>
            <a:lstStyle/>
            <a:p>
              <a:pPr>
                <a:spcBef>
                  <a:spcPct val="50000"/>
                </a:spcBef>
              </a:pPr>
              <a:r>
                <a:rPr lang="en-US" sz="1200" b="1"/>
                <a:t>CEF</a:t>
              </a:r>
            </a:p>
          </p:txBody>
        </p:sp>
      </p:grpSp>
      <p:sp>
        <p:nvSpPr>
          <p:cNvPr id="20530" name="Line 73"/>
          <p:cNvSpPr>
            <a:spLocks noChangeShapeType="1"/>
          </p:cNvSpPr>
          <p:nvPr/>
        </p:nvSpPr>
        <p:spPr bwMode="auto">
          <a:xfrm flipH="1">
            <a:off x="381000" y="3717925"/>
            <a:ext cx="49213" cy="173038"/>
          </a:xfrm>
          <a:prstGeom prst="line">
            <a:avLst/>
          </a:prstGeom>
          <a:noFill/>
          <a:ln w="9525">
            <a:solidFill>
              <a:schemeClr val="tx1"/>
            </a:solidFill>
            <a:round/>
            <a:headEnd/>
            <a:tailEnd/>
          </a:ln>
        </p:spPr>
        <p:txBody>
          <a:bodyPr lIns="82058" tIns="41029" rIns="82058" bIns="41029">
            <a:spAutoFit/>
          </a:bodyPr>
          <a:lstStyle/>
          <a:p>
            <a:endParaRPr lang="en-US"/>
          </a:p>
        </p:txBody>
      </p:sp>
      <p:sp>
        <p:nvSpPr>
          <p:cNvPr id="20531" name="Line 74"/>
          <p:cNvSpPr>
            <a:spLocks noChangeShapeType="1"/>
          </p:cNvSpPr>
          <p:nvPr/>
        </p:nvSpPr>
        <p:spPr bwMode="auto">
          <a:xfrm>
            <a:off x="228600" y="3797300"/>
            <a:ext cx="168275" cy="0"/>
          </a:xfrm>
          <a:prstGeom prst="line">
            <a:avLst/>
          </a:prstGeom>
          <a:noFill/>
          <a:ln w="38100">
            <a:solidFill>
              <a:schemeClr val="tx1"/>
            </a:solidFill>
            <a:round/>
            <a:headEnd/>
            <a:tailEnd/>
          </a:ln>
        </p:spPr>
        <p:txBody>
          <a:bodyPr lIns="82058" tIns="41029" rIns="82058" bIns="41029"/>
          <a:lstStyle/>
          <a:p>
            <a:endParaRPr lang="en-US"/>
          </a:p>
        </p:txBody>
      </p:sp>
      <p:sp>
        <p:nvSpPr>
          <p:cNvPr id="20532" name="Line 75"/>
          <p:cNvSpPr>
            <a:spLocks noChangeShapeType="1"/>
          </p:cNvSpPr>
          <p:nvPr/>
        </p:nvSpPr>
        <p:spPr bwMode="auto">
          <a:xfrm flipH="1">
            <a:off x="469900" y="3717925"/>
            <a:ext cx="47625" cy="173038"/>
          </a:xfrm>
          <a:prstGeom prst="line">
            <a:avLst/>
          </a:prstGeom>
          <a:noFill/>
          <a:ln w="9525">
            <a:solidFill>
              <a:schemeClr val="tx1"/>
            </a:solidFill>
            <a:round/>
            <a:headEnd/>
            <a:tailEnd/>
          </a:ln>
        </p:spPr>
        <p:txBody>
          <a:bodyPr lIns="82058" tIns="41029" rIns="82058" bIns="41029">
            <a:spAutoFit/>
          </a:bodyPr>
          <a:lstStyle/>
          <a:p>
            <a:endParaRPr lang="en-US"/>
          </a:p>
        </p:txBody>
      </p:sp>
      <p:sp>
        <p:nvSpPr>
          <p:cNvPr id="20533" name="AutoShape 77"/>
          <p:cNvSpPr>
            <a:spLocks noChangeArrowheads="1"/>
          </p:cNvSpPr>
          <p:nvPr/>
        </p:nvSpPr>
        <p:spPr bwMode="auto">
          <a:xfrm>
            <a:off x="1827213" y="2868613"/>
            <a:ext cx="171450" cy="758825"/>
          </a:xfrm>
          <a:prstGeom prst="rightArrow">
            <a:avLst>
              <a:gd name="adj1" fmla="val 48926"/>
              <a:gd name="adj2" fmla="val 51819"/>
            </a:avLst>
          </a:prstGeom>
          <a:solidFill>
            <a:srgbClr val="D60093"/>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34" name="Rectangle 78"/>
          <p:cNvSpPr>
            <a:spLocks noChangeArrowheads="1"/>
          </p:cNvSpPr>
          <p:nvPr/>
        </p:nvSpPr>
        <p:spPr bwMode="auto">
          <a:xfrm>
            <a:off x="930275" y="2943225"/>
            <a:ext cx="846138" cy="503238"/>
          </a:xfrm>
          <a:prstGeom prst="rect">
            <a:avLst/>
          </a:prstGeom>
          <a:solidFill>
            <a:schemeClr val="bg2"/>
          </a:solidFill>
          <a:ln w="12700" algn="ctr">
            <a:noFill/>
            <a:miter lim="800000"/>
            <a:headEnd/>
            <a:tailEnd/>
          </a:ln>
        </p:spPr>
        <p:txBody>
          <a:bodyPr wrap="none" lIns="82058" tIns="41029" rIns="82058" bIns="41029" anchor="ctr"/>
          <a:lstStyle/>
          <a:p>
            <a:endParaRPr lang="en-US">
              <a:latin typeface="Calibri" pitchFamily="34" charset="0"/>
            </a:endParaRPr>
          </a:p>
        </p:txBody>
      </p:sp>
      <p:sp>
        <p:nvSpPr>
          <p:cNvPr id="20535" name="Rectangle 79"/>
          <p:cNvSpPr>
            <a:spLocks noChangeArrowheads="1"/>
          </p:cNvSpPr>
          <p:nvPr/>
        </p:nvSpPr>
        <p:spPr bwMode="auto">
          <a:xfrm>
            <a:off x="550863" y="2955925"/>
            <a:ext cx="1281112" cy="615950"/>
          </a:xfrm>
          <a:prstGeom prst="rect">
            <a:avLst/>
          </a:prstGeom>
          <a:solidFill>
            <a:srgbClr val="FFFF99"/>
          </a:solidFill>
          <a:ln w="12700" algn="ctr">
            <a:solidFill>
              <a:schemeClr val="tx1"/>
            </a:solidFill>
            <a:miter lim="800000"/>
            <a:headEnd/>
            <a:tailEnd/>
          </a:ln>
        </p:spPr>
        <p:txBody>
          <a:bodyPr wrap="none" lIns="82058" tIns="41029" rIns="82058" bIns="41029" anchor="ctr"/>
          <a:lstStyle/>
          <a:p>
            <a:endParaRPr lang="en-US">
              <a:latin typeface="Calibri" pitchFamily="34" charset="0"/>
            </a:endParaRPr>
          </a:p>
        </p:txBody>
      </p:sp>
      <p:sp>
        <p:nvSpPr>
          <p:cNvPr id="20536" name="Text Box 80"/>
          <p:cNvSpPr txBox="1">
            <a:spLocks noChangeArrowheads="1"/>
          </p:cNvSpPr>
          <p:nvPr/>
        </p:nvSpPr>
        <p:spPr bwMode="auto">
          <a:xfrm>
            <a:off x="500063" y="2925763"/>
            <a:ext cx="1527175" cy="646112"/>
          </a:xfrm>
          <a:prstGeom prst="rect">
            <a:avLst/>
          </a:prstGeom>
          <a:noFill/>
          <a:ln w="9525">
            <a:noFill/>
            <a:miter lim="800000"/>
            <a:headEnd/>
            <a:tailEnd/>
          </a:ln>
        </p:spPr>
        <p:txBody>
          <a:bodyPr lIns="91429" tIns="45714" rIns="91429" bIns="45714">
            <a:spAutoFit/>
          </a:bodyPr>
          <a:lstStyle/>
          <a:p>
            <a:pPr eaLnBrk="0" hangingPunct="0"/>
            <a:r>
              <a:rPr lang="en-US" sz="1200" b="1"/>
              <a:t>Known</a:t>
            </a:r>
          </a:p>
          <a:p>
            <a:pPr eaLnBrk="0" hangingPunct="0"/>
            <a:r>
              <a:rPr lang="en-US" sz="1200" b="1"/>
              <a:t>Operational</a:t>
            </a:r>
          </a:p>
          <a:p>
            <a:pPr eaLnBrk="0" hangingPunct="0"/>
            <a:r>
              <a:rPr lang="en-US" sz="1200" b="1"/>
              <a:t>Requirements</a:t>
            </a:r>
          </a:p>
        </p:txBody>
      </p:sp>
      <p:sp>
        <p:nvSpPr>
          <p:cNvPr id="20537" name="AutoShape 81"/>
          <p:cNvSpPr>
            <a:spLocks noChangeArrowheads="1"/>
          </p:cNvSpPr>
          <p:nvPr/>
        </p:nvSpPr>
        <p:spPr bwMode="auto">
          <a:xfrm rot="-5400000">
            <a:off x="1131888" y="4508500"/>
            <a:ext cx="465137" cy="728663"/>
          </a:xfrm>
          <a:prstGeom prst="rightArrow">
            <a:avLst>
              <a:gd name="adj1" fmla="val 48926"/>
              <a:gd name="adj2" fmla="val 51819"/>
            </a:avLst>
          </a:prstGeom>
          <a:solidFill>
            <a:srgbClr val="D60093"/>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38" name="Rectangle 82"/>
          <p:cNvSpPr>
            <a:spLocks noChangeArrowheads="1"/>
          </p:cNvSpPr>
          <p:nvPr/>
        </p:nvSpPr>
        <p:spPr bwMode="auto">
          <a:xfrm>
            <a:off x="898525" y="4706938"/>
            <a:ext cx="166688" cy="360362"/>
          </a:xfrm>
          <a:prstGeom prst="rect">
            <a:avLst/>
          </a:prstGeom>
          <a:solidFill>
            <a:schemeClr val="bg2"/>
          </a:solidFill>
          <a:ln w="9525">
            <a:noFill/>
            <a:miter lim="800000"/>
            <a:headEnd/>
            <a:tailEnd/>
          </a:ln>
        </p:spPr>
        <p:txBody>
          <a:bodyPr wrap="none" lIns="82058" tIns="41029" rIns="82058" bIns="41029" anchor="ctr">
            <a:spAutoFit/>
          </a:bodyPr>
          <a:lstStyle/>
          <a:p>
            <a:endParaRPr lang="en-US">
              <a:latin typeface="Calibri" pitchFamily="34" charset="0"/>
            </a:endParaRPr>
          </a:p>
        </p:txBody>
      </p:sp>
      <p:sp>
        <p:nvSpPr>
          <p:cNvPr id="20539" name="AutoShape 90"/>
          <p:cNvSpPr>
            <a:spLocks noChangeArrowheads="1"/>
          </p:cNvSpPr>
          <p:nvPr/>
        </p:nvSpPr>
        <p:spPr bwMode="auto">
          <a:xfrm>
            <a:off x="552450" y="5926138"/>
            <a:ext cx="5772150" cy="596900"/>
          </a:xfrm>
          <a:prstGeom prst="rightArrow">
            <a:avLst>
              <a:gd name="adj1" fmla="val 56250"/>
              <a:gd name="adj2" fmla="val 258544"/>
            </a:avLst>
          </a:prstGeom>
          <a:solidFill>
            <a:schemeClr val="bg1"/>
          </a:solidFill>
          <a:ln w="9525" algn="ctr">
            <a:solidFill>
              <a:schemeClr val="tx1"/>
            </a:solidFill>
            <a:miter lim="800000"/>
            <a:headEnd/>
            <a:tailEnd/>
          </a:ln>
        </p:spPr>
        <p:txBody>
          <a:bodyPr lIns="91429" tIns="45714" rIns="91429" bIns="45714" anchor="ctr">
            <a:spAutoFit/>
          </a:bodyPr>
          <a:lstStyle/>
          <a:p>
            <a:pPr algn="ctr" eaLnBrk="0" hangingPunct="0"/>
            <a:r>
              <a:rPr lang="en-US" sz="1600" b="1"/>
              <a:t>         Theater METL Focus</a:t>
            </a:r>
          </a:p>
        </p:txBody>
      </p:sp>
      <p:sp>
        <p:nvSpPr>
          <p:cNvPr id="790619" name="Cloud"/>
          <p:cNvSpPr>
            <a:spLocks noChangeAspect="1" noEditPoints="1" noChangeArrowheads="1"/>
          </p:cNvSpPr>
          <p:nvPr/>
        </p:nvSpPr>
        <p:spPr bwMode="auto">
          <a:xfrm>
            <a:off x="261938" y="1295400"/>
            <a:ext cx="2100262" cy="587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FF9900"/>
            </a:solidFill>
            <a:miter lim="800000"/>
            <a:headEnd/>
            <a:tailEnd/>
          </a:ln>
          <a:effectLst>
            <a:outerShdw dist="107763" dir="2700000" algn="ctr" rotWithShape="0">
              <a:srgbClr val="808080"/>
            </a:outerShdw>
          </a:effectLst>
        </p:spPr>
        <p:txBody>
          <a:bodyPr lIns="91429" tIns="45714" rIns="91429" bIns="45714"/>
          <a:lstStyle/>
          <a:p>
            <a:pPr algn="ctr" defTabSz="914608" eaLnBrk="0" fontAlgn="auto" hangingPunct="0">
              <a:lnSpc>
                <a:spcPct val="80000"/>
              </a:lnSpc>
              <a:spcBef>
                <a:spcPts val="0"/>
              </a:spcBef>
              <a:spcAft>
                <a:spcPts val="0"/>
              </a:spcAft>
              <a:defRPr/>
            </a:pPr>
            <a:r>
              <a:rPr lang="en-US" sz="1400" b="1" dirty="0">
                <a:latin typeface="Arial" charset="0"/>
              </a:rPr>
              <a:t>Validated Requirements</a:t>
            </a:r>
          </a:p>
        </p:txBody>
      </p:sp>
      <p:sp>
        <p:nvSpPr>
          <p:cNvPr id="20541" name="Rectangle 95"/>
          <p:cNvSpPr>
            <a:spLocks noChangeArrowheads="1"/>
          </p:cNvSpPr>
          <p:nvPr/>
        </p:nvSpPr>
        <p:spPr bwMode="auto">
          <a:xfrm>
            <a:off x="6826250" y="5257800"/>
            <a:ext cx="1249363" cy="360363"/>
          </a:xfrm>
          <a:prstGeom prst="rect">
            <a:avLst/>
          </a:prstGeom>
          <a:solidFill>
            <a:srgbClr val="CCFF33">
              <a:alpha val="89018"/>
            </a:srgbClr>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42" name="Rectangle 96"/>
          <p:cNvSpPr>
            <a:spLocks noChangeArrowheads="1"/>
          </p:cNvSpPr>
          <p:nvPr/>
        </p:nvSpPr>
        <p:spPr bwMode="auto">
          <a:xfrm>
            <a:off x="2913063" y="5267325"/>
            <a:ext cx="4008437" cy="358775"/>
          </a:xfrm>
          <a:prstGeom prst="rect">
            <a:avLst/>
          </a:prstGeom>
          <a:solidFill>
            <a:srgbClr val="00CC00"/>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43" name="Text Box 97"/>
          <p:cNvSpPr txBox="1">
            <a:spLocks noChangeArrowheads="1"/>
          </p:cNvSpPr>
          <p:nvPr/>
        </p:nvSpPr>
        <p:spPr bwMode="auto">
          <a:xfrm>
            <a:off x="4033838" y="4724400"/>
            <a:ext cx="1122362" cy="481013"/>
          </a:xfrm>
          <a:prstGeom prst="rect">
            <a:avLst/>
          </a:prstGeom>
          <a:noFill/>
          <a:ln w="9525">
            <a:noFill/>
            <a:miter lim="800000"/>
            <a:headEnd/>
            <a:tailEnd/>
          </a:ln>
        </p:spPr>
        <p:txBody>
          <a:bodyPr lIns="91429" tIns="45714" rIns="91429" bIns="45714">
            <a:spAutoFit/>
          </a:bodyPr>
          <a:lstStyle/>
          <a:p>
            <a:pPr algn="ctr">
              <a:lnSpc>
                <a:spcPct val="90000"/>
              </a:lnSpc>
            </a:pPr>
            <a:r>
              <a:rPr lang="en-US" sz="1400" b="1"/>
              <a:t>Core METL</a:t>
            </a:r>
          </a:p>
          <a:p>
            <a:pPr algn="ctr">
              <a:lnSpc>
                <a:spcPct val="90000"/>
              </a:lnSpc>
            </a:pPr>
            <a:r>
              <a:rPr lang="en-US" sz="1400" b="1"/>
              <a:t>Focus</a:t>
            </a:r>
          </a:p>
        </p:txBody>
      </p:sp>
      <p:sp>
        <p:nvSpPr>
          <p:cNvPr id="20544" name="Rectangle 102"/>
          <p:cNvSpPr>
            <a:spLocks noChangeArrowheads="1"/>
          </p:cNvSpPr>
          <p:nvPr/>
        </p:nvSpPr>
        <p:spPr bwMode="auto">
          <a:xfrm>
            <a:off x="6573838" y="5311775"/>
            <a:ext cx="352425" cy="196850"/>
          </a:xfrm>
          <a:prstGeom prst="rect">
            <a:avLst/>
          </a:prstGeom>
          <a:solidFill>
            <a:srgbClr val="FDFBA3"/>
          </a:solidFill>
          <a:ln w="12700" algn="ctr">
            <a:solidFill>
              <a:schemeClr val="tx1"/>
            </a:solidFill>
            <a:miter lim="800000"/>
            <a:headEnd/>
            <a:tailEnd/>
          </a:ln>
        </p:spPr>
        <p:txBody>
          <a:bodyPr wrap="none" lIns="82058" tIns="41029" rIns="82058" bIns="41029" anchor="ctr"/>
          <a:lstStyle/>
          <a:p>
            <a:endParaRPr lang="en-US">
              <a:latin typeface="Calibri" pitchFamily="34" charset="0"/>
            </a:endParaRPr>
          </a:p>
        </p:txBody>
      </p:sp>
      <p:sp>
        <p:nvSpPr>
          <p:cNvPr id="20545" name="Text Box 103">
            <a:hlinkClick r:id="rId5" action="ppaction://hlinksldjump"/>
          </p:cNvPr>
          <p:cNvSpPr txBox="1">
            <a:spLocks noChangeArrowheads="1"/>
          </p:cNvSpPr>
          <p:nvPr/>
        </p:nvSpPr>
        <p:spPr bwMode="auto">
          <a:xfrm>
            <a:off x="6405563" y="5287963"/>
            <a:ext cx="657225" cy="274637"/>
          </a:xfrm>
          <a:prstGeom prst="rect">
            <a:avLst/>
          </a:prstGeom>
          <a:noFill/>
          <a:ln w="9525">
            <a:noFill/>
            <a:miter lim="800000"/>
            <a:headEnd/>
            <a:tailEnd/>
          </a:ln>
        </p:spPr>
        <p:txBody>
          <a:bodyPr lIns="91429" tIns="45714" rIns="91429" bIns="45714">
            <a:spAutoFit/>
          </a:bodyPr>
          <a:lstStyle/>
          <a:p>
            <a:pPr algn="ctr">
              <a:spcBef>
                <a:spcPct val="50000"/>
              </a:spcBef>
            </a:pPr>
            <a:r>
              <a:rPr lang="en-US" sz="1200" b="1"/>
              <a:t> CEF</a:t>
            </a:r>
          </a:p>
        </p:txBody>
      </p:sp>
      <p:sp>
        <p:nvSpPr>
          <p:cNvPr id="20546" name="Line 105"/>
          <p:cNvSpPr>
            <a:spLocks noChangeShapeType="1"/>
          </p:cNvSpPr>
          <p:nvPr/>
        </p:nvSpPr>
        <p:spPr bwMode="auto">
          <a:xfrm flipV="1">
            <a:off x="8229600" y="5480050"/>
            <a:ext cx="474663" cy="1588"/>
          </a:xfrm>
          <a:prstGeom prst="line">
            <a:avLst/>
          </a:prstGeom>
          <a:noFill/>
          <a:ln w="28575">
            <a:solidFill>
              <a:schemeClr val="tx1"/>
            </a:solidFill>
            <a:prstDash val="dash"/>
            <a:round/>
            <a:headEnd/>
            <a:tailEnd type="triangle" w="med" len="med"/>
          </a:ln>
        </p:spPr>
        <p:txBody>
          <a:bodyPr lIns="82058" tIns="41029" rIns="82058" bIns="41029"/>
          <a:lstStyle/>
          <a:p>
            <a:endParaRPr lang="en-US"/>
          </a:p>
        </p:txBody>
      </p:sp>
      <p:sp>
        <p:nvSpPr>
          <p:cNvPr id="20547" name="Text Box 106"/>
          <p:cNvSpPr txBox="1">
            <a:spLocks noChangeArrowheads="1"/>
          </p:cNvSpPr>
          <p:nvPr/>
        </p:nvSpPr>
        <p:spPr bwMode="auto">
          <a:xfrm>
            <a:off x="6619875" y="5334000"/>
            <a:ext cx="1762125" cy="230188"/>
          </a:xfrm>
          <a:prstGeom prst="rect">
            <a:avLst/>
          </a:prstGeom>
          <a:noFill/>
          <a:ln w="9525">
            <a:noFill/>
            <a:miter lim="800000"/>
            <a:headEnd/>
            <a:tailEnd/>
          </a:ln>
        </p:spPr>
        <p:txBody>
          <a:bodyPr lIns="91429" tIns="45714" rIns="91429" bIns="45714">
            <a:spAutoFit/>
          </a:bodyPr>
          <a:lstStyle/>
          <a:p>
            <a:pPr algn="ctr" eaLnBrk="0" hangingPunct="0">
              <a:lnSpc>
                <a:spcPct val="90000"/>
              </a:lnSpc>
            </a:pPr>
            <a:r>
              <a:rPr lang="en-US" sz="1000" b="1"/>
              <a:t>NOT DEPLOYED</a:t>
            </a:r>
          </a:p>
        </p:txBody>
      </p:sp>
      <p:sp>
        <p:nvSpPr>
          <p:cNvPr id="20548" name="AutoShape 108"/>
          <p:cNvSpPr>
            <a:spLocks noChangeArrowheads="1"/>
          </p:cNvSpPr>
          <p:nvPr/>
        </p:nvSpPr>
        <p:spPr bwMode="auto">
          <a:xfrm rot="5400000">
            <a:off x="5658643" y="5161757"/>
            <a:ext cx="735013" cy="469900"/>
          </a:xfrm>
          <a:prstGeom prst="triangle">
            <a:avLst>
              <a:gd name="adj" fmla="val 52009"/>
            </a:avLst>
          </a:prstGeom>
          <a:solidFill>
            <a:srgbClr val="00CC00"/>
          </a:solidFill>
          <a:ln w="9525">
            <a:solidFill>
              <a:schemeClr val="bg2"/>
            </a:solidFill>
            <a:miter lim="800000"/>
            <a:headEnd/>
            <a:tailEnd/>
          </a:ln>
        </p:spPr>
        <p:txBody>
          <a:bodyPr lIns="82058" tIns="41029" rIns="82058" bIns="41029" anchor="ctr">
            <a:spAutoFit/>
          </a:bodyPr>
          <a:lstStyle/>
          <a:p>
            <a:endParaRPr lang="en-US" sz="1000">
              <a:latin typeface="Calibri" pitchFamily="34" charset="0"/>
            </a:endParaRPr>
          </a:p>
        </p:txBody>
      </p:sp>
      <p:sp>
        <p:nvSpPr>
          <p:cNvPr id="790637" name="Cloud"/>
          <p:cNvSpPr>
            <a:spLocks noChangeAspect="1" noEditPoints="1" noChangeArrowheads="1"/>
          </p:cNvSpPr>
          <p:nvPr/>
        </p:nvSpPr>
        <p:spPr bwMode="auto">
          <a:xfrm>
            <a:off x="2590800" y="1447800"/>
            <a:ext cx="1752600" cy="471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91429" tIns="45714" rIns="91429" bIns="45714"/>
          <a:lstStyle/>
          <a:p>
            <a:pPr algn="ctr" defTabSz="914608" eaLnBrk="0" fontAlgn="auto" hangingPunct="0">
              <a:spcBef>
                <a:spcPts val="0"/>
              </a:spcBef>
              <a:spcAft>
                <a:spcPts val="0"/>
              </a:spcAft>
              <a:defRPr/>
            </a:pPr>
            <a:r>
              <a:rPr lang="en-US" sz="1400" b="1" dirty="0">
                <a:latin typeface="Arial" charset="0"/>
              </a:rPr>
              <a:t>Sourcing</a:t>
            </a:r>
          </a:p>
        </p:txBody>
      </p:sp>
      <p:sp>
        <p:nvSpPr>
          <p:cNvPr id="20550" name="AutoShape 110"/>
          <p:cNvSpPr>
            <a:spLocks noChangeArrowheads="1"/>
          </p:cNvSpPr>
          <p:nvPr/>
        </p:nvSpPr>
        <p:spPr bwMode="auto">
          <a:xfrm>
            <a:off x="6934200" y="1192213"/>
            <a:ext cx="1998663" cy="788987"/>
          </a:xfrm>
          <a:prstGeom prst="star16">
            <a:avLst>
              <a:gd name="adj" fmla="val 39218"/>
            </a:avLst>
          </a:prstGeom>
          <a:solidFill>
            <a:srgbClr val="FFFF00"/>
          </a:solidFill>
          <a:ln w="9525">
            <a:solidFill>
              <a:srgbClr val="FF9933"/>
            </a:solidFill>
            <a:miter lim="800000"/>
            <a:headEnd/>
            <a:tailEnd/>
          </a:ln>
        </p:spPr>
        <p:txBody>
          <a:bodyPr wrap="none" lIns="91429" tIns="45714" rIns="91429" bIns="45714" anchor="ctr"/>
          <a:lstStyle/>
          <a:p>
            <a:pPr algn="ctr" eaLnBrk="0" hangingPunct="0"/>
            <a:r>
              <a:rPr lang="en-US" sz="1400" b="1"/>
              <a:t>Trained &amp; Ready</a:t>
            </a:r>
          </a:p>
          <a:p>
            <a:pPr algn="ctr" eaLnBrk="0" hangingPunct="0"/>
            <a:r>
              <a:rPr lang="en-US" sz="1400" b="1"/>
              <a:t>Modular Capabilities</a:t>
            </a:r>
          </a:p>
        </p:txBody>
      </p:sp>
      <p:sp>
        <p:nvSpPr>
          <p:cNvPr id="20551" name="Text Box 111"/>
          <p:cNvSpPr txBox="1">
            <a:spLocks noChangeArrowheads="1"/>
          </p:cNvSpPr>
          <p:nvPr/>
        </p:nvSpPr>
        <p:spPr bwMode="auto">
          <a:xfrm>
            <a:off x="92075" y="6719888"/>
            <a:ext cx="92075" cy="258762"/>
          </a:xfrm>
          <a:prstGeom prst="rect">
            <a:avLst/>
          </a:prstGeom>
          <a:noFill/>
          <a:ln w="9525">
            <a:noFill/>
            <a:miter lim="800000"/>
            <a:headEnd/>
            <a:tailEnd/>
          </a:ln>
        </p:spPr>
        <p:txBody>
          <a:bodyPr wrap="none" lIns="0" tIns="45714" rIns="91429" bIns="0">
            <a:spAutoFit/>
          </a:bodyPr>
          <a:lstStyle/>
          <a:p>
            <a:endParaRPr lang="en-US" sz="1400" b="1"/>
          </a:p>
        </p:txBody>
      </p:sp>
      <p:sp>
        <p:nvSpPr>
          <p:cNvPr id="20552" name="Rectangle 117"/>
          <p:cNvSpPr>
            <a:spLocks noChangeArrowheads="1"/>
          </p:cNvSpPr>
          <p:nvPr/>
        </p:nvSpPr>
        <p:spPr bwMode="auto">
          <a:xfrm>
            <a:off x="2634839" y="14288"/>
            <a:ext cx="3829872" cy="584763"/>
          </a:xfrm>
          <a:prstGeom prst="rect">
            <a:avLst/>
          </a:prstGeom>
          <a:noFill/>
          <a:ln w="9525">
            <a:noFill/>
            <a:miter lim="800000"/>
            <a:headEnd/>
            <a:tailEnd/>
          </a:ln>
        </p:spPr>
        <p:txBody>
          <a:bodyPr wrap="none" lIns="91429" tIns="45714" rIns="91429" bIns="45714">
            <a:spAutoFit/>
          </a:bodyPr>
          <a:lstStyle/>
          <a:p>
            <a:pPr algn="ctr" eaLnBrk="0" hangingPunct="0"/>
            <a:r>
              <a:rPr lang="en-US" sz="3200" b="1" dirty="0" smtClean="0"/>
              <a:t>ARFORGEN </a:t>
            </a:r>
            <a:r>
              <a:rPr lang="en-US" sz="3200" b="1" dirty="0"/>
              <a:t>Model</a:t>
            </a:r>
          </a:p>
        </p:txBody>
      </p:sp>
      <p:sp>
        <p:nvSpPr>
          <p:cNvPr id="20553" name="Text Box 29"/>
          <p:cNvSpPr txBox="1">
            <a:spLocks noChangeArrowheads="1"/>
          </p:cNvSpPr>
          <p:nvPr/>
        </p:nvSpPr>
        <p:spPr bwMode="auto">
          <a:xfrm>
            <a:off x="6626225" y="2478088"/>
            <a:ext cx="1911350" cy="276225"/>
          </a:xfrm>
          <a:prstGeom prst="rect">
            <a:avLst/>
          </a:prstGeom>
          <a:noFill/>
          <a:ln w="9525">
            <a:noFill/>
            <a:miter lim="800000"/>
            <a:headEnd/>
            <a:tailEnd/>
          </a:ln>
        </p:spPr>
        <p:txBody>
          <a:bodyPr lIns="91429" tIns="45714" rIns="91429" bIns="45714">
            <a:spAutoFit/>
          </a:bodyPr>
          <a:lstStyle/>
          <a:p>
            <a:pPr>
              <a:spcBef>
                <a:spcPct val="50000"/>
              </a:spcBef>
            </a:pPr>
            <a:r>
              <a:rPr lang="en-US" sz="1200" b="1"/>
              <a:t>DEF  </a:t>
            </a:r>
            <a:r>
              <a:rPr lang="en-US" sz="1200" b="1">
                <a:solidFill>
                  <a:schemeClr val="bg1"/>
                </a:solidFill>
              </a:rPr>
              <a:t>(DEPLOYED)</a:t>
            </a:r>
          </a:p>
        </p:txBody>
      </p:sp>
      <p:grpSp>
        <p:nvGrpSpPr>
          <p:cNvPr id="3" name="Group 135"/>
          <p:cNvGrpSpPr>
            <a:grpSpLocks/>
          </p:cNvGrpSpPr>
          <p:nvPr/>
        </p:nvGrpSpPr>
        <p:grpSpPr bwMode="auto">
          <a:xfrm>
            <a:off x="658813" y="4919663"/>
            <a:ext cx="1252537" cy="1069975"/>
            <a:chOff x="533400" y="4267200"/>
            <a:chExt cx="1253259" cy="1158680"/>
          </a:xfrm>
        </p:grpSpPr>
        <p:grpSp>
          <p:nvGrpSpPr>
            <p:cNvPr id="4" name="Group 83"/>
            <p:cNvGrpSpPr>
              <a:grpSpLocks/>
            </p:cNvGrpSpPr>
            <p:nvPr/>
          </p:nvGrpSpPr>
          <p:grpSpPr bwMode="auto">
            <a:xfrm>
              <a:off x="533400" y="4267200"/>
              <a:ext cx="1253259" cy="943896"/>
              <a:chOff x="623" y="2676"/>
              <a:chExt cx="528" cy="483"/>
            </a:xfrm>
          </p:grpSpPr>
          <p:sp>
            <p:nvSpPr>
              <p:cNvPr id="20588" name="Rectangle 84"/>
              <p:cNvSpPr>
                <a:spLocks noChangeArrowheads="1"/>
              </p:cNvSpPr>
              <p:nvPr/>
            </p:nvSpPr>
            <p:spPr bwMode="auto">
              <a:xfrm>
                <a:off x="623" y="3034"/>
                <a:ext cx="527" cy="125"/>
              </a:xfrm>
              <a:prstGeom prst="rect">
                <a:avLst/>
              </a:prstGeom>
              <a:solidFill>
                <a:srgbClr val="FFFF99"/>
              </a:solidFill>
              <a:ln w="12700" algn="ctr">
                <a:solidFill>
                  <a:schemeClr val="tx1"/>
                </a:solidFill>
                <a:miter lim="800000"/>
                <a:headEnd/>
                <a:tailEnd/>
              </a:ln>
            </p:spPr>
            <p:txBody>
              <a:bodyPr wrap="none" anchor="ctr"/>
              <a:lstStyle/>
              <a:p>
                <a:endParaRPr lang="en-US">
                  <a:latin typeface="Calibri" pitchFamily="34" charset="0"/>
                </a:endParaRPr>
              </a:p>
            </p:txBody>
          </p:sp>
          <p:sp>
            <p:nvSpPr>
              <p:cNvPr id="20589" name="Rectangle 85"/>
              <p:cNvSpPr>
                <a:spLocks noChangeArrowheads="1"/>
              </p:cNvSpPr>
              <p:nvPr/>
            </p:nvSpPr>
            <p:spPr bwMode="auto">
              <a:xfrm>
                <a:off x="623" y="2911"/>
                <a:ext cx="527" cy="125"/>
              </a:xfrm>
              <a:prstGeom prst="rect">
                <a:avLst/>
              </a:prstGeom>
              <a:solidFill>
                <a:srgbClr val="FFFF99"/>
              </a:solidFill>
              <a:ln w="12700" algn="ctr">
                <a:solidFill>
                  <a:schemeClr val="tx1"/>
                </a:solidFill>
                <a:miter lim="800000"/>
                <a:headEnd/>
                <a:tailEnd/>
              </a:ln>
            </p:spPr>
            <p:txBody>
              <a:bodyPr wrap="none" anchor="ctr"/>
              <a:lstStyle/>
              <a:p>
                <a:endParaRPr lang="en-US">
                  <a:latin typeface="Calibri" pitchFamily="34" charset="0"/>
                </a:endParaRPr>
              </a:p>
            </p:txBody>
          </p:sp>
          <p:sp>
            <p:nvSpPr>
              <p:cNvPr id="20590" name="Rectangle 86"/>
              <p:cNvSpPr>
                <a:spLocks noChangeArrowheads="1"/>
              </p:cNvSpPr>
              <p:nvPr/>
            </p:nvSpPr>
            <p:spPr bwMode="auto">
              <a:xfrm>
                <a:off x="624" y="2791"/>
                <a:ext cx="527" cy="125"/>
              </a:xfrm>
              <a:prstGeom prst="rect">
                <a:avLst/>
              </a:prstGeom>
              <a:solidFill>
                <a:srgbClr val="FFFF99"/>
              </a:solidFill>
              <a:ln w="12700" algn="ctr">
                <a:solidFill>
                  <a:schemeClr val="tx1"/>
                </a:solidFill>
                <a:miter lim="800000"/>
                <a:headEnd/>
                <a:tailEnd/>
              </a:ln>
            </p:spPr>
            <p:txBody>
              <a:bodyPr wrap="none" anchor="ctr"/>
              <a:lstStyle/>
              <a:p>
                <a:endParaRPr lang="en-US">
                  <a:latin typeface="Calibri" pitchFamily="34" charset="0"/>
                </a:endParaRPr>
              </a:p>
            </p:txBody>
          </p:sp>
          <p:sp>
            <p:nvSpPr>
              <p:cNvPr id="20591" name="Rectangle 87"/>
              <p:cNvSpPr>
                <a:spLocks noChangeArrowheads="1"/>
              </p:cNvSpPr>
              <p:nvPr/>
            </p:nvSpPr>
            <p:spPr bwMode="auto">
              <a:xfrm>
                <a:off x="624" y="2676"/>
                <a:ext cx="527" cy="125"/>
              </a:xfrm>
              <a:prstGeom prst="rect">
                <a:avLst/>
              </a:prstGeom>
              <a:solidFill>
                <a:srgbClr val="FFFF99"/>
              </a:solidFill>
              <a:ln w="12700" algn="ctr">
                <a:solidFill>
                  <a:schemeClr val="tx1"/>
                </a:solidFill>
                <a:miter lim="800000"/>
                <a:headEnd/>
                <a:tailEnd/>
              </a:ln>
            </p:spPr>
            <p:txBody>
              <a:bodyPr wrap="none" anchor="ctr"/>
              <a:lstStyle/>
              <a:p>
                <a:endParaRPr lang="en-US">
                  <a:latin typeface="Calibri" pitchFamily="34" charset="0"/>
                </a:endParaRPr>
              </a:p>
            </p:txBody>
          </p:sp>
        </p:grpSp>
        <p:sp>
          <p:nvSpPr>
            <p:cNvPr id="20587" name="Rectangle 87"/>
            <p:cNvSpPr>
              <a:spLocks noChangeArrowheads="1"/>
            </p:cNvSpPr>
            <p:nvPr/>
          </p:nvSpPr>
          <p:spPr bwMode="auto">
            <a:xfrm>
              <a:off x="533400" y="5181600"/>
              <a:ext cx="1250885" cy="244280"/>
            </a:xfrm>
            <a:prstGeom prst="rect">
              <a:avLst/>
            </a:prstGeom>
            <a:solidFill>
              <a:srgbClr val="FFFF99"/>
            </a:solidFill>
            <a:ln w="12700" algn="ctr">
              <a:solidFill>
                <a:schemeClr val="tx1"/>
              </a:solidFill>
              <a:miter lim="800000"/>
              <a:headEnd/>
              <a:tailEnd/>
            </a:ln>
          </p:spPr>
          <p:txBody>
            <a:bodyPr wrap="none" anchor="ctr"/>
            <a:lstStyle/>
            <a:p>
              <a:endParaRPr lang="en-US">
                <a:latin typeface="Calibri" pitchFamily="34" charset="0"/>
              </a:endParaRPr>
            </a:p>
          </p:txBody>
        </p:sp>
      </p:grpSp>
      <p:sp>
        <p:nvSpPr>
          <p:cNvPr id="790617" name="Text Box 89"/>
          <p:cNvSpPr txBox="1">
            <a:spLocks noChangeArrowheads="1"/>
          </p:cNvSpPr>
          <p:nvPr/>
        </p:nvSpPr>
        <p:spPr bwMode="auto">
          <a:xfrm>
            <a:off x="517525" y="4886325"/>
            <a:ext cx="1489075" cy="1208088"/>
          </a:xfrm>
          <a:prstGeom prst="rect">
            <a:avLst/>
          </a:prstGeom>
          <a:noFill/>
          <a:ln w="9525">
            <a:noFill/>
            <a:miter lim="800000"/>
            <a:headEnd/>
            <a:tailEnd/>
          </a:ln>
          <a:effectLst/>
        </p:spPr>
        <p:txBody>
          <a:bodyPr lIns="91429" tIns="45714" rIns="91429" bIns="45714">
            <a:spAutoFit/>
          </a:bodyPr>
          <a:lstStyle/>
          <a:p>
            <a:pPr algn="ctr" defTabSz="914608" eaLnBrk="0" fontAlgn="auto" hangingPunct="0">
              <a:spcBef>
                <a:spcPts val="600"/>
              </a:spcBef>
              <a:spcAft>
                <a:spcPts val="0"/>
              </a:spcAft>
              <a:defRPr/>
            </a:pPr>
            <a:r>
              <a:rPr lang="en-US" sz="1050" b="1" dirty="0">
                <a:latin typeface="Arial" charset="0"/>
              </a:rPr>
              <a:t>CONPLANS</a:t>
            </a:r>
          </a:p>
          <a:p>
            <a:pPr algn="ctr" defTabSz="914608" eaLnBrk="0" fontAlgn="auto" hangingPunct="0">
              <a:spcBef>
                <a:spcPts val="600"/>
              </a:spcBef>
              <a:spcAft>
                <a:spcPts val="0"/>
              </a:spcAft>
              <a:defRPr/>
            </a:pPr>
            <a:r>
              <a:rPr lang="en-US" sz="1050" b="1" dirty="0">
                <a:latin typeface="Arial" charset="0"/>
              </a:rPr>
              <a:t>ROTATIONS</a:t>
            </a:r>
          </a:p>
          <a:p>
            <a:pPr algn="ctr" defTabSz="914608" eaLnBrk="0" fontAlgn="auto" hangingPunct="0">
              <a:spcBef>
                <a:spcPts val="600"/>
              </a:spcBef>
              <a:spcAft>
                <a:spcPts val="0"/>
              </a:spcAft>
              <a:defRPr/>
            </a:pPr>
            <a:r>
              <a:rPr lang="en-US" sz="1050" b="1" dirty="0">
                <a:latin typeface="Arial" charset="0"/>
              </a:rPr>
              <a:t>EXERCISES</a:t>
            </a:r>
          </a:p>
          <a:p>
            <a:pPr algn="ctr" defTabSz="914608" eaLnBrk="0" fontAlgn="auto" hangingPunct="0">
              <a:spcBef>
                <a:spcPts val="600"/>
              </a:spcBef>
              <a:spcAft>
                <a:spcPts val="0"/>
              </a:spcAft>
              <a:defRPr/>
            </a:pPr>
            <a:r>
              <a:rPr lang="en-US" sz="1050" b="1" dirty="0">
                <a:latin typeface="Arial" charset="0"/>
              </a:rPr>
              <a:t>EXPERIMENTS</a:t>
            </a:r>
          </a:p>
          <a:p>
            <a:pPr algn="ctr" defTabSz="914608" eaLnBrk="0" fontAlgn="auto" hangingPunct="0">
              <a:spcBef>
                <a:spcPts val="600"/>
              </a:spcBef>
              <a:spcAft>
                <a:spcPts val="0"/>
              </a:spcAft>
              <a:defRPr/>
            </a:pPr>
            <a:r>
              <a:rPr lang="en-US" sz="1050" b="1" dirty="0">
                <a:latin typeface="Arial" charset="0"/>
              </a:rPr>
              <a:t>OTHERS</a:t>
            </a:r>
          </a:p>
        </p:txBody>
      </p:sp>
      <p:sp>
        <p:nvSpPr>
          <p:cNvPr id="137" name="Cloud"/>
          <p:cNvSpPr>
            <a:spLocks noChangeAspect="1" noEditPoints="1" noChangeArrowheads="1"/>
          </p:cNvSpPr>
          <p:nvPr/>
        </p:nvSpPr>
        <p:spPr bwMode="auto">
          <a:xfrm>
            <a:off x="4724400" y="1447800"/>
            <a:ext cx="1828800" cy="4714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lIns="91429" tIns="45714" rIns="91429" bIns="45714"/>
          <a:lstStyle/>
          <a:p>
            <a:pPr algn="ctr" defTabSz="914608" eaLnBrk="0" fontAlgn="auto" hangingPunct="0">
              <a:spcBef>
                <a:spcPts val="0"/>
              </a:spcBef>
              <a:spcAft>
                <a:spcPts val="0"/>
              </a:spcAft>
              <a:defRPr/>
            </a:pPr>
            <a:r>
              <a:rPr lang="en-US" sz="1400" b="1" dirty="0">
                <a:latin typeface="Arial" charset="0"/>
              </a:rPr>
              <a:t>Resourcing</a:t>
            </a:r>
          </a:p>
        </p:txBody>
      </p:sp>
      <p:cxnSp>
        <p:nvCxnSpPr>
          <p:cNvPr id="139" name="Straight Arrow Connector 138"/>
          <p:cNvCxnSpPr/>
          <p:nvPr/>
        </p:nvCxnSpPr>
        <p:spPr>
          <a:xfrm rot="5400000" flipH="1" flipV="1">
            <a:off x="-796924" y="5070475"/>
            <a:ext cx="2049462" cy="1587"/>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558" name="Text Box 80"/>
          <p:cNvSpPr txBox="1">
            <a:spLocks noChangeArrowheads="1"/>
          </p:cNvSpPr>
          <p:nvPr/>
        </p:nvSpPr>
        <p:spPr bwMode="auto">
          <a:xfrm>
            <a:off x="457200" y="3632200"/>
            <a:ext cx="1271588" cy="1016000"/>
          </a:xfrm>
          <a:prstGeom prst="rect">
            <a:avLst/>
          </a:prstGeom>
          <a:solidFill>
            <a:srgbClr val="FFFF99"/>
          </a:solidFill>
          <a:ln w="9525">
            <a:solidFill>
              <a:schemeClr val="tx1"/>
            </a:solidFill>
            <a:miter lim="800000"/>
            <a:headEnd/>
            <a:tailEnd/>
          </a:ln>
        </p:spPr>
        <p:txBody>
          <a:bodyPr lIns="91429" tIns="45714" rIns="91429" bIns="45714">
            <a:spAutoFit/>
          </a:bodyPr>
          <a:lstStyle/>
          <a:p>
            <a:pPr eaLnBrk="0" hangingPunct="0"/>
            <a:r>
              <a:rPr lang="en-US" sz="1200" b="1"/>
              <a:t>Semi-Annual</a:t>
            </a:r>
          </a:p>
          <a:p>
            <a:pPr eaLnBrk="0" hangingPunct="0"/>
            <a:r>
              <a:rPr lang="en-US" sz="1200" b="1"/>
              <a:t>ARFORGEN</a:t>
            </a:r>
          </a:p>
          <a:p>
            <a:pPr eaLnBrk="0" hangingPunct="0"/>
            <a:r>
              <a:rPr lang="en-US" sz="1200" b="1"/>
              <a:t>Synch Conf’</a:t>
            </a:r>
          </a:p>
          <a:p>
            <a:pPr eaLnBrk="0" hangingPunct="0"/>
            <a:r>
              <a:rPr lang="en-US" sz="1200" b="1"/>
              <a:t>with monthly</a:t>
            </a:r>
          </a:p>
          <a:p>
            <a:pPr eaLnBrk="0" hangingPunct="0"/>
            <a:r>
              <a:rPr lang="en-US" sz="1200" b="1"/>
              <a:t>T&amp;RCs</a:t>
            </a:r>
          </a:p>
        </p:txBody>
      </p:sp>
      <p:sp>
        <p:nvSpPr>
          <p:cNvPr id="142" name="5-Point Star 141"/>
          <p:cNvSpPr/>
          <p:nvPr/>
        </p:nvSpPr>
        <p:spPr>
          <a:xfrm>
            <a:off x="1660525" y="3551238"/>
            <a:ext cx="396875" cy="38893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5-Point Star 142"/>
          <p:cNvSpPr/>
          <p:nvPr/>
        </p:nvSpPr>
        <p:spPr>
          <a:xfrm>
            <a:off x="3779838" y="5099050"/>
            <a:ext cx="396875"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4" name="5-Point Star 143"/>
          <p:cNvSpPr/>
          <p:nvPr/>
        </p:nvSpPr>
        <p:spPr>
          <a:xfrm>
            <a:off x="3763963" y="2660650"/>
            <a:ext cx="395287"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6" name="5-Point Star 145"/>
          <p:cNvSpPr/>
          <p:nvPr/>
        </p:nvSpPr>
        <p:spPr>
          <a:xfrm>
            <a:off x="5029200" y="5099050"/>
            <a:ext cx="396875"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5-Point Star 147"/>
          <p:cNvSpPr/>
          <p:nvPr/>
        </p:nvSpPr>
        <p:spPr>
          <a:xfrm>
            <a:off x="2667000" y="2660650"/>
            <a:ext cx="396875"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64" name="TextBox 148"/>
          <p:cNvSpPr txBox="1">
            <a:spLocks noChangeArrowheads="1"/>
          </p:cNvSpPr>
          <p:nvPr/>
        </p:nvSpPr>
        <p:spPr bwMode="auto">
          <a:xfrm>
            <a:off x="3241675" y="5394325"/>
            <a:ext cx="2641600" cy="276225"/>
          </a:xfrm>
          <a:prstGeom prst="rect">
            <a:avLst/>
          </a:prstGeom>
          <a:noFill/>
          <a:ln w="9525">
            <a:noFill/>
            <a:miter lim="800000"/>
            <a:headEnd/>
            <a:tailEnd/>
          </a:ln>
        </p:spPr>
        <p:txBody>
          <a:bodyPr wrap="none">
            <a:spAutoFit/>
          </a:bodyPr>
          <a:lstStyle/>
          <a:p>
            <a:r>
              <a:rPr lang="en-US" sz="1200" b="1">
                <a:solidFill>
                  <a:schemeClr val="bg1"/>
                </a:solidFill>
              </a:rPr>
              <a:t>Contingency Expeditionary Force</a:t>
            </a:r>
          </a:p>
        </p:txBody>
      </p:sp>
      <p:sp>
        <p:nvSpPr>
          <p:cNvPr id="20565" name="TextBox 149"/>
          <p:cNvSpPr txBox="1">
            <a:spLocks noChangeArrowheads="1"/>
          </p:cNvSpPr>
          <p:nvPr/>
        </p:nvSpPr>
        <p:spPr bwMode="auto">
          <a:xfrm>
            <a:off x="3508375" y="2452688"/>
            <a:ext cx="2587625" cy="277812"/>
          </a:xfrm>
          <a:prstGeom prst="rect">
            <a:avLst/>
          </a:prstGeom>
          <a:noFill/>
          <a:ln w="9525">
            <a:noFill/>
            <a:miter lim="800000"/>
            <a:headEnd/>
            <a:tailEnd/>
          </a:ln>
        </p:spPr>
        <p:txBody>
          <a:bodyPr wrap="none">
            <a:spAutoFit/>
          </a:bodyPr>
          <a:lstStyle/>
          <a:p>
            <a:r>
              <a:rPr lang="en-US" sz="1200" b="1">
                <a:solidFill>
                  <a:schemeClr val="bg1"/>
                </a:solidFill>
              </a:rPr>
              <a:t>Deployment Expeditionary Force</a:t>
            </a:r>
          </a:p>
        </p:txBody>
      </p:sp>
      <p:sp>
        <p:nvSpPr>
          <p:cNvPr id="20566" name="AutoShape 42"/>
          <p:cNvSpPr>
            <a:spLocks noChangeArrowheads="1"/>
          </p:cNvSpPr>
          <p:nvPr/>
        </p:nvSpPr>
        <p:spPr bwMode="auto">
          <a:xfrm flipV="1">
            <a:off x="8610600" y="4162425"/>
            <a:ext cx="152400" cy="409575"/>
          </a:xfrm>
          <a:prstGeom prst="triangle">
            <a:avLst>
              <a:gd name="adj" fmla="val 50000"/>
            </a:avLst>
          </a:prstGeom>
          <a:solidFill>
            <a:schemeClr val="tx1"/>
          </a:solidFill>
          <a:ln w="9525">
            <a:noFill/>
            <a:miter lim="800000"/>
            <a:headEnd/>
            <a:tailEnd/>
          </a:ln>
        </p:spPr>
        <p:txBody>
          <a:bodyPr lIns="82058" tIns="41029" rIns="82058" bIns="41029" anchor="ctr">
            <a:spAutoFit/>
          </a:bodyPr>
          <a:lstStyle/>
          <a:p>
            <a:endParaRPr lang="en-US" sz="800">
              <a:latin typeface="Calibri" pitchFamily="34" charset="0"/>
            </a:endParaRPr>
          </a:p>
        </p:txBody>
      </p:sp>
      <p:sp>
        <p:nvSpPr>
          <p:cNvPr id="20567" name="TextBox 152"/>
          <p:cNvSpPr txBox="1">
            <a:spLocks noChangeArrowheads="1"/>
          </p:cNvSpPr>
          <p:nvPr/>
        </p:nvSpPr>
        <p:spPr bwMode="auto">
          <a:xfrm>
            <a:off x="1492250" y="6519863"/>
            <a:ext cx="1504950" cy="338137"/>
          </a:xfrm>
          <a:prstGeom prst="rect">
            <a:avLst/>
          </a:prstGeom>
          <a:noFill/>
          <a:ln w="9525">
            <a:noFill/>
            <a:miter lim="800000"/>
            <a:headEnd/>
            <a:tailEnd/>
          </a:ln>
        </p:spPr>
        <p:txBody>
          <a:bodyPr>
            <a:spAutoFit/>
          </a:bodyPr>
          <a:lstStyle/>
          <a:p>
            <a:r>
              <a:rPr lang="en-US" sz="1600" b="1">
                <a:solidFill>
                  <a:srgbClr val="D60093"/>
                </a:solidFill>
                <a:latin typeface="Calibri" pitchFamily="34" charset="0"/>
              </a:rPr>
              <a:t>12 – 18 Months</a:t>
            </a:r>
          </a:p>
        </p:txBody>
      </p:sp>
      <p:sp>
        <p:nvSpPr>
          <p:cNvPr id="20568" name="TextBox 153"/>
          <p:cNvSpPr txBox="1">
            <a:spLocks noChangeArrowheads="1"/>
          </p:cNvSpPr>
          <p:nvPr/>
        </p:nvSpPr>
        <p:spPr bwMode="auto">
          <a:xfrm>
            <a:off x="6843713" y="6507163"/>
            <a:ext cx="1731962" cy="339725"/>
          </a:xfrm>
          <a:prstGeom prst="rect">
            <a:avLst/>
          </a:prstGeom>
          <a:noFill/>
          <a:ln w="9525">
            <a:noFill/>
            <a:miter lim="800000"/>
            <a:headEnd/>
            <a:tailEnd/>
          </a:ln>
        </p:spPr>
        <p:txBody>
          <a:bodyPr wrap="none">
            <a:spAutoFit/>
          </a:bodyPr>
          <a:lstStyle/>
          <a:p>
            <a:r>
              <a:rPr lang="en-US" sz="1600" b="1">
                <a:solidFill>
                  <a:srgbClr val="3333CC"/>
                </a:solidFill>
                <a:latin typeface="Calibri" pitchFamily="34" charset="0"/>
              </a:rPr>
              <a:t>12 Months or Less</a:t>
            </a:r>
          </a:p>
        </p:txBody>
      </p:sp>
      <p:cxnSp>
        <p:nvCxnSpPr>
          <p:cNvPr id="156" name="Straight Arrow Connector 155"/>
          <p:cNvCxnSpPr/>
          <p:nvPr/>
        </p:nvCxnSpPr>
        <p:spPr>
          <a:xfrm flipV="1">
            <a:off x="8534400" y="6670675"/>
            <a:ext cx="447675" cy="9525"/>
          </a:xfrm>
          <a:prstGeom prst="straightConnector1">
            <a:avLst/>
          </a:prstGeom>
          <a:ln w="28575">
            <a:solidFill>
              <a:srgbClr val="3333C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570" name="Rectangle 46"/>
          <p:cNvSpPr>
            <a:spLocks noChangeArrowheads="1"/>
          </p:cNvSpPr>
          <p:nvPr/>
        </p:nvSpPr>
        <p:spPr bwMode="auto">
          <a:xfrm>
            <a:off x="6096000" y="2819400"/>
            <a:ext cx="2244725" cy="2362200"/>
          </a:xfrm>
          <a:prstGeom prst="rect">
            <a:avLst/>
          </a:prstGeom>
          <a:noFill/>
          <a:ln w="76200">
            <a:solidFill>
              <a:srgbClr val="009900"/>
            </a:solidFill>
            <a:miter lim="800000"/>
            <a:headEnd/>
            <a:tailEnd/>
          </a:ln>
        </p:spPr>
        <p:txBody>
          <a:bodyPr wrap="none" anchor="ctr"/>
          <a:lstStyle/>
          <a:p>
            <a:endParaRPr lang="en-US"/>
          </a:p>
        </p:txBody>
      </p:sp>
      <p:cxnSp>
        <p:nvCxnSpPr>
          <p:cNvPr id="110" name="Straight Arrow Connector 109"/>
          <p:cNvCxnSpPr>
            <a:stCxn id="20567" idx="3"/>
          </p:cNvCxnSpPr>
          <p:nvPr/>
        </p:nvCxnSpPr>
        <p:spPr>
          <a:xfrm flipV="1">
            <a:off x="2997200" y="6680200"/>
            <a:ext cx="3321050" cy="7938"/>
          </a:xfrm>
          <a:prstGeom prst="straightConnector1">
            <a:avLst/>
          </a:prstGeom>
          <a:ln w="28575">
            <a:solidFill>
              <a:srgbClr val="D6009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20567" idx="1"/>
          </p:cNvCxnSpPr>
          <p:nvPr/>
        </p:nvCxnSpPr>
        <p:spPr>
          <a:xfrm rot="10800000" flipV="1">
            <a:off x="228600" y="6688138"/>
            <a:ext cx="1263650" cy="9525"/>
          </a:xfrm>
          <a:prstGeom prst="straightConnector1">
            <a:avLst/>
          </a:prstGeom>
          <a:ln w="28575">
            <a:solidFill>
              <a:srgbClr val="D6009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5" name="5-Point Star 144"/>
          <p:cNvSpPr/>
          <p:nvPr/>
        </p:nvSpPr>
        <p:spPr>
          <a:xfrm>
            <a:off x="5927725" y="2660650"/>
            <a:ext cx="396875"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7" name="5-Point Star 146"/>
          <p:cNvSpPr/>
          <p:nvPr/>
        </p:nvSpPr>
        <p:spPr>
          <a:xfrm>
            <a:off x="6172200" y="5099050"/>
            <a:ext cx="396875" cy="387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75" name="AutoShape 54"/>
          <p:cNvSpPr>
            <a:spLocks noChangeArrowheads="1"/>
          </p:cNvSpPr>
          <p:nvPr/>
        </p:nvSpPr>
        <p:spPr bwMode="auto">
          <a:xfrm rot="5400000">
            <a:off x="8369301" y="3524250"/>
            <a:ext cx="584200" cy="714375"/>
          </a:xfrm>
          <a:prstGeom prst="triangle">
            <a:avLst>
              <a:gd name="adj" fmla="val 50000"/>
            </a:avLst>
          </a:prstGeom>
          <a:solidFill>
            <a:srgbClr val="FF0000"/>
          </a:solidFill>
          <a:ln w="9525">
            <a:noFill/>
            <a:miter lim="800000"/>
            <a:headEnd/>
            <a:tailEnd/>
          </a:ln>
        </p:spPr>
        <p:txBody>
          <a:bodyPr lIns="82058" tIns="41029" rIns="82058" bIns="41029" anchor="ctr">
            <a:spAutoFit/>
          </a:bodyPr>
          <a:lstStyle/>
          <a:p>
            <a:endParaRPr lang="en-US">
              <a:latin typeface="Calibri" pitchFamily="34" charset="0"/>
            </a:endParaRPr>
          </a:p>
        </p:txBody>
      </p:sp>
      <p:sp>
        <p:nvSpPr>
          <p:cNvPr id="20576" name="Text Box 59"/>
          <p:cNvSpPr txBox="1">
            <a:spLocks noChangeArrowheads="1"/>
          </p:cNvSpPr>
          <p:nvPr/>
        </p:nvSpPr>
        <p:spPr bwMode="auto">
          <a:xfrm>
            <a:off x="7319963" y="3695700"/>
            <a:ext cx="1574800" cy="276225"/>
          </a:xfrm>
          <a:prstGeom prst="rect">
            <a:avLst/>
          </a:prstGeom>
          <a:noFill/>
          <a:ln w="9525">
            <a:noFill/>
            <a:miter lim="800000"/>
            <a:headEnd/>
            <a:tailEnd/>
          </a:ln>
        </p:spPr>
        <p:txBody>
          <a:bodyPr lIns="91429" tIns="45714" rIns="91429" bIns="45714" anchor="ctr">
            <a:spAutoFit/>
          </a:bodyPr>
          <a:lstStyle/>
          <a:p>
            <a:pPr>
              <a:spcBef>
                <a:spcPct val="50000"/>
              </a:spcBef>
            </a:pPr>
            <a:r>
              <a:rPr lang="en-US" sz="1200" b="1"/>
              <a:t>  </a:t>
            </a:r>
            <a:r>
              <a:rPr lang="en-US" sz="1200" b="1">
                <a:solidFill>
                  <a:schemeClr val="bg1"/>
                </a:solidFill>
              </a:rPr>
              <a:t>(DEPLOYED)</a:t>
            </a:r>
          </a:p>
        </p:txBody>
      </p:sp>
      <p:sp>
        <p:nvSpPr>
          <p:cNvPr id="20577" name="Line 48"/>
          <p:cNvSpPr>
            <a:spLocks noChangeShapeType="1"/>
          </p:cNvSpPr>
          <p:nvPr/>
        </p:nvSpPr>
        <p:spPr bwMode="auto">
          <a:xfrm>
            <a:off x="8120063" y="3248025"/>
            <a:ext cx="561975" cy="0"/>
          </a:xfrm>
          <a:prstGeom prst="line">
            <a:avLst/>
          </a:prstGeom>
          <a:noFill/>
          <a:ln w="28575">
            <a:solidFill>
              <a:schemeClr val="tx1"/>
            </a:solidFill>
            <a:prstDash val="dash"/>
            <a:round/>
            <a:headEnd/>
            <a:tailEnd type="triangle" w="med" len="med"/>
          </a:ln>
        </p:spPr>
        <p:txBody>
          <a:bodyPr lIns="82058" tIns="41029" rIns="82058" bIns="41029"/>
          <a:lstStyle/>
          <a:p>
            <a:endParaRPr lang="en-US"/>
          </a:p>
        </p:txBody>
      </p:sp>
      <p:sp>
        <p:nvSpPr>
          <p:cNvPr id="20578" name="AutoShape 108"/>
          <p:cNvSpPr>
            <a:spLocks noChangeArrowheads="1"/>
          </p:cNvSpPr>
          <p:nvPr/>
        </p:nvSpPr>
        <p:spPr bwMode="auto">
          <a:xfrm rot="5400000">
            <a:off x="7944643" y="5161757"/>
            <a:ext cx="735013" cy="469900"/>
          </a:xfrm>
          <a:prstGeom prst="triangle">
            <a:avLst>
              <a:gd name="adj" fmla="val 52009"/>
            </a:avLst>
          </a:prstGeom>
          <a:solidFill>
            <a:srgbClr val="00CC00"/>
          </a:solidFill>
          <a:ln w="9525">
            <a:solidFill>
              <a:schemeClr val="bg2"/>
            </a:solidFill>
            <a:miter lim="800000"/>
            <a:headEnd/>
            <a:tailEnd/>
          </a:ln>
        </p:spPr>
        <p:txBody>
          <a:bodyPr lIns="82058" tIns="41029" rIns="82058" bIns="41029" anchor="ctr">
            <a:spAutoFit/>
          </a:bodyPr>
          <a:lstStyle/>
          <a:p>
            <a:endParaRPr lang="en-US" sz="1000">
              <a:latin typeface="Calibri" pitchFamily="34" charset="0"/>
            </a:endParaRPr>
          </a:p>
        </p:txBody>
      </p:sp>
      <p:sp>
        <p:nvSpPr>
          <p:cNvPr id="20579" name="AutoShape 47"/>
          <p:cNvSpPr>
            <a:spLocks noChangeArrowheads="1"/>
          </p:cNvSpPr>
          <p:nvPr/>
        </p:nvSpPr>
        <p:spPr bwMode="auto">
          <a:xfrm rot="5400000">
            <a:off x="7885113" y="2252663"/>
            <a:ext cx="569912" cy="715962"/>
          </a:xfrm>
          <a:prstGeom prst="triangle">
            <a:avLst>
              <a:gd name="adj" fmla="val 50000"/>
            </a:avLst>
          </a:prstGeom>
          <a:gradFill rotWithShape="0">
            <a:gsLst>
              <a:gs pos="0">
                <a:srgbClr val="800000"/>
              </a:gs>
              <a:gs pos="50000">
                <a:srgbClr val="FF0000"/>
              </a:gs>
              <a:gs pos="100000">
                <a:srgbClr val="800000"/>
              </a:gs>
            </a:gsLst>
            <a:lin ang="5400000" scaled="1"/>
          </a:gradFill>
          <a:ln w="9525">
            <a:noFill/>
            <a:miter lim="800000"/>
            <a:headEnd/>
            <a:tailEnd/>
          </a:ln>
        </p:spPr>
        <p:txBody>
          <a:bodyPr lIns="82058" tIns="41029" rIns="82058" bIns="41029" anchor="ctr">
            <a:spAutoFit/>
          </a:bodyPr>
          <a:lstStyle/>
          <a:p>
            <a:endParaRPr lang="en-US">
              <a:latin typeface="Calibri" pitchFamily="34" charset="0"/>
            </a:endParaRPr>
          </a:p>
        </p:txBody>
      </p:sp>
      <p:grpSp>
        <p:nvGrpSpPr>
          <p:cNvPr id="5" name="Group 49"/>
          <p:cNvGrpSpPr>
            <a:grpSpLocks/>
          </p:cNvGrpSpPr>
          <p:nvPr/>
        </p:nvGrpSpPr>
        <p:grpSpPr bwMode="auto">
          <a:xfrm>
            <a:off x="5935663" y="2220913"/>
            <a:ext cx="906462" cy="708025"/>
            <a:chOff x="3645" y="1239"/>
            <a:chExt cx="581" cy="479"/>
          </a:xfrm>
        </p:grpSpPr>
        <p:sp>
          <p:nvSpPr>
            <p:cNvPr id="20584" name="AutoShape 50"/>
            <p:cNvSpPr>
              <a:spLocks noChangeArrowheads="1"/>
            </p:cNvSpPr>
            <p:nvPr/>
          </p:nvSpPr>
          <p:spPr bwMode="auto">
            <a:xfrm>
              <a:off x="3743" y="1239"/>
              <a:ext cx="379" cy="479"/>
            </a:xfrm>
            <a:prstGeom prst="diamond">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0585" name="Text Box 51"/>
            <p:cNvSpPr txBox="1">
              <a:spLocks noChangeArrowheads="1"/>
            </p:cNvSpPr>
            <p:nvPr/>
          </p:nvSpPr>
          <p:spPr bwMode="auto">
            <a:xfrm>
              <a:off x="3645" y="1398"/>
              <a:ext cx="581" cy="174"/>
            </a:xfrm>
            <a:prstGeom prst="rect">
              <a:avLst/>
            </a:prstGeom>
            <a:noFill/>
            <a:ln w="9525">
              <a:noFill/>
              <a:miter lim="800000"/>
              <a:headEnd/>
              <a:tailEnd/>
            </a:ln>
          </p:spPr>
          <p:txBody>
            <a:bodyPr lIns="101882" tIns="50941" rIns="101882" bIns="50941">
              <a:spAutoFit/>
            </a:bodyPr>
            <a:lstStyle/>
            <a:p>
              <a:pPr algn="ctr"/>
              <a:r>
                <a:rPr lang="en-US" sz="1000" b="1"/>
                <a:t>Deploy</a:t>
              </a:r>
            </a:p>
          </p:txBody>
        </p:sp>
      </p:grpSp>
      <p:grpSp>
        <p:nvGrpSpPr>
          <p:cNvPr id="6" name="Group 92"/>
          <p:cNvGrpSpPr>
            <a:grpSpLocks/>
          </p:cNvGrpSpPr>
          <p:nvPr/>
        </p:nvGrpSpPr>
        <p:grpSpPr bwMode="auto">
          <a:xfrm>
            <a:off x="5441950" y="2938463"/>
            <a:ext cx="906463" cy="708025"/>
            <a:chOff x="3485" y="1725"/>
            <a:chExt cx="581" cy="479"/>
          </a:xfrm>
        </p:grpSpPr>
        <p:sp>
          <p:nvSpPr>
            <p:cNvPr id="20582" name="AutoShape 93"/>
            <p:cNvSpPr>
              <a:spLocks noChangeArrowheads="1"/>
            </p:cNvSpPr>
            <p:nvPr/>
          </p:nvSpPr>
          <p:spPr bwMode="auto">
            <a:xfrm>
              <a:off x="3584" y="1725"/>
              <a:ext cx="377" cy="479"/>
            </a:xfrm>
            <a:prstGeom prst="diamond">
              <a:avLst/>
            </a:prstGeom>
            <a:solidFill>
              <a:srgbClr val="99CCFF"/>
            </a:solidFill>
            <a:ln w="28575">
              <a:solidFill>
                <a:schemeClr val="tx1"/>
              </a:solidFill>
              <a:prstDash val="sysDot"/>
              <a:miter lim="800000"/>
              <a:headEnd/>
              <a:tailEnd/>
            </a:ln>
          </p:spPr>
          <p:txBody>
            <a:bodyPr wrap="none" anchor="ctr"/>
            <a:lstStyle/>
            <a:p>
              <a:endParaRPr lang="en-US">
                <a:latin typeface="Calibri" pitchFamily="34" charset="0"/>
              </a:endParaRPr>
            </a:p>
          </p:txBody>
        </p:sp>
        <p:sp>
          <p:nvSpPr>
            <p:cNvPr id="20583" name="Text Box 94"/>
            <p:cNvSpPr txBox="1">
              <a:spLocks noChangeArrowheads="1"/>
            </p:cNvSpPr>
            <p:nvPr/>
          </p:nvSpPr>
          <p:spPr bwMode="auto">
            <a:xfrm>
              <a:off x="3485" y="1874"/>
              <a:ext cx="581" cy="174"/>
            </a:xfrm>
            <a:prstGeom prst="rect">
              <a:avLst/>
            </a:prstGeom>
            <a:noFill/>
            <a:ln w="9525">
              <a:noFill/>
              <a:miter lim="800000"/>
              <a:headEnd/>
              <a:tailEnd/>
            </a:ln>
          </p:spPr>
          <p:txBody>
            <a:bodyPr lIns="101882" tIns="50941" rIns="101882" bIns="50941">
              <a:spAutoFit/>
            </a:bodyPr>
            <a:lstStyle/>
            <a:p>
              <a:pPr algn="ctr"/>
              <a:r>
                <a:rPr lang="en-US" sz="1000" b="1"/>
                <a:t>Deploy</a:t>
              </a:r>
            </a:p>
          </p:txBody>
        </p:sp>
      </p:gr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4"/>
          <p:cNvSpPr>
            <a:spLocks noChangeArrowheads="1"/>
          </p:cNvSpPr>
          <p:nvPr/>
        </p:nvSpPr>
        <p:spPr bwMode="auto">
          <a:xfrm>
            <a:off x="85725" y="107950"/>
            <a:ext cx="8829675" cy="806450"/>
          </a:xfrm>
          <a:prstGeom prst="rect">
            <a:avLst/>
          </a:prstGeom>
          <a:noFill/>
          <a:ln w="9525">
            <a:noFill/>
            <a:miter lim="800000"/>
            <a:headEnd/>
            <a:tailEnd/>
          </a:ln>
        </p:spPr>
        <p:txBody>
          <a:bodyPr anchor="ctr"/>
          <a:lstStyle/>
          <a:p>
            <a:pPr defTabSz="803275" eaLnBrk="1" hangingPunct="1"/>
            <a:endParaRPr lang="en-US" sz="2800" b="1" i="1">
              <a:solidFill>
                <a:srgbClr val="000000"/>
              </a:solidFill>
              <a:latin typeface="Arial" charset="0"/>
            </a:endParaRPr>
          </a:p>
        </p:txBody>
      </p:sp>
      <p:sp>
        <p:nvSpPr>
          <p:cNvPr id="7171" name="Rectangle 44"/>
          <p:cNvSpPr>
            <a:spLocks noChangeArrowheads="1"/>
          </p:cNvSpPr>
          <p:nvPr/>
        </p:nvSpPr>
        <p:spPr bwMode="auto">
          <a:xfrm>
            <a:off x="238125" y="260350"/>
            <a:ext cx="8829675" cy="806450"/>
          </a:xfrm>
          <a:prstGeom prst="rect">
            <a:avLst/>
          </a:prstGeom>
          <a:noFill/>
          <a:ln w="9525">
            <a:noFill/>
            <a:miter lim="800000"/>
            <a:headEnd/>
            <a:tailEnd/>
          </a:ln>
        </p:spPr>
        <p:txBody>
          <a:bodyPr anchor="ctr"/>
          <a:lstStyle/>
          <a:p>
            <a:pPr algn="ctr" defTabSz="803275" eaLnBrk="1" hangingPunct="1"/>
            <a:endParaRPr lang="en-US" sz="2400" b="1" i="1">
              <a:solidFill>
                <a:srgbClr val="000000"/>
              </a:solidFill>
              <a:latin typeface="Arial" charset="0"/>
            </a:endParaRPr>
          </a:p>
        </p:txBody>
      </p:sp>
      <p:sp>
        <p:nvSpPr>
          <p:cNvPr id="7172" name="TextBox 4"/>
          <p:cNvSpPr txBox="1">
            <a:spLocks noChangeArrowheads="1"/>
          </p:cNvSpPr>
          <p:nvPr/>
        </p:nvSpPr>
        <p:spPr bwMode="auto">
          <a:xfrm>
            <a:off x="0" y="152400"/>
            <a:ext cx="9144000" cy="708025"/>
          </a:xfrm>
          <a:prstGeom prst="rect">
            <a:avLst/>
          </a:prstGeom>
          <a:noFill/>
          <a:ln w="9525">
            <a:noFill/>
            <a:miter lim="800000"/>
            <a:headEnd/>
            <a:tailEnd/>
          </a:ln>
        </p:spPr>
        <p:txBody>
          <a:bodyPr>
            <a:spAutoFit/>
          </a:bodyPr>
          <a:lstStyle/>
          <a:p>
            <a:pPr algn="ctr" eaLnBrk="1" hangingPunct="1"/>
            <a:r>
              <a:rPr lang="en-US" sz="4000" dirty="0">
                <a:solidFill>
                  <a:srgbClr val="000000"/>
                </a:solidFill>
                <a:latin typeface="Times New Roman" pitchFamily="18" charset="0"/>
                <a:cs typeface="Times New Roman" pitchFamily="18" charset="0"/>
              </a:rPr>
              <a:t>Lesson Scope</a:t>
            </a:r>
          </a:p>
        </p:txBody>
      </p:sp>
      <p:sp>
        <p:nvSpPr>
          <p:cNvPr id="7173" name="TextBox 5"/>
          <p:cNvSpPr txBox="1">
            <a:spLocks noChangeArrowheads="1"/>
          </p:cNvSpPr>
          <p:nvPr/>
        </p:nvSpPr>
        <p:spPr bwMode="auto">
          <a:xfrm>
            <a:off x="533400" y="1066800"/>
            <a:ext cx="8229600" cy="4247317"/>
          </a:xfrm>
          <a:prstGeom prst="rect">
            <a:avLst/>
          </a:prstGeom>
          <a:noFill/>
          <a:ln w="9525">
            <a:noFill/>
            <a:miter lim="800000"/>
            <a:headEnd/>
            <a:tailEnd/>
          </a:ln>
        </p:spPr>
        <p:txBody>
          <a:bodyPr wrap="square">
            <a:spAutoFit/>
          </a:bodyPr>
          <a:lstStyle/>
          <a:p>
            <a:r>
              <a:rPr lang="en-US" dirty="0" smtClean="0">
                <a:latin typeface="Times New Roman" pitchFamily="18" charset="0"/>
                <a:cs typeface="Times New Roman" pitchFamily="18" charset="0"/>
              </a:rPr>
              <a:t>The objective of this </a:t>
            </a:r>
            <a:r>
              <a:rPr lang="en-US" dirty="0" smtClean="0">
                <a:latin typeface="Times New Roman" pitchFamily="18" charset="0"/>
                <a:cs typeface="Times New Roman" pitchFamily="18" charset="0"/>
              </a:rPr>
              <a:t>lesson </a:t>
            </a:r>
            <a:r>
              <a:rPr lang="en-US" dirty="0" smtClean="0">
                <a:latin typeface="Times New Roman" pitchFamily="18" charset="0"/>
                <a:cs typeface="Times New Roman" pitchFamily="18" charset="0"/>
              </a:rPr>
              <a:t>on FM 7-0, </a:t>
            </a:r>
            <a:r>
              <a:rPr lang="en-US" i="1" dirty="0" smtClean="0">
                <a:latin typeface="Times New Roman" pitchFamily="18" charset="0"/>
                <a:cs typeface="Times New Roman" pitchFamily="18" charset="0"/>
              </a:rPr>
              <a:t>Training Units and Developing Leaders for Full Spectrum Operations</a:t>
            </a:r>
            <a:r>
              <a:rPr lang="en-US" dirty="0" smtClean="0">
                <a:latin typeface="Times New Roman" pitchFamily="18" charset="0"/>
                <a:cs typeface="Times New Roman" pitchFamily="18" charset="0"/>
              </a:rPr>
              <a:t>, February 2011, is to increase your knowledge and fundamental understanding of the Army’s newest keystone training manual/doctrine.  The outcome of the lesson is that you fully understand the role of training modular, expeditionary Army forces and developing leaders to conduct full spectrum operations in an era of persistent conflict.  </a:t>
            </a:r>
          </a:p>
          <a:p>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This lesson will allow you to gain a full appreciation of the scope and complexities that challenge Army leaders and organizations as they train for full spectrum operations.  The classroom discussion will address both the intellectual basis for the Army’s training doctrine and the differences between this version of the Army’s training manual and past versions. The classroom discussion will also address:  training for complex operational environments, the Army’s principles of unit training and leader development, the Army’s training management model, the Commander’s role in training, and the Army’s force generation (ARFORGEN) process.</a:t>
            </a:r>
            <a:endParaRPr lang="en-US" dirty="0">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ChangeArrowheads="1"/>
          </p:cNvSpPr>
          <p:nvPr/>
        </p:nvSpPr>
        <p:spPr bwMode="auto">
          <a:xfrm>
            <a:off x="8782050" y="6543675"/>
            <a:ext cx="381000" cy="476250"/>
          </a:xfrm>
          <a:prstGeom prst="rect">
            <a:avLst/>
          </a:prstGeom>
          <a:noFill/>
          <a:ln w="9525">
            <a:noFill/>
            <a:miter lim="800000"/>
            <a:headEnd/>
            <a:tailEnd/>
          </a:ln>
        </p:spPr>
        <p:txBody>
          <a:bodyPr/>
          <a:lstStyle/>
          <a:p>
            <a:pPr algn="ctr"/>
            <a:fld id="{6A637907-D0F5-4832-8355-FACCE24E7DC2}" type="slidenum">
              <a:rPr lang="en-US" sz="1400"/>
              <a:pPr algn="ctr"/>
              <a:t>20</a:t>
            </a:fld>
            <a:endParaRPr lang="en-US" sz="1400"/>
          </a:p>
        </p:txBody>
      </p:sp>
      <p:sp>
        <p:nvSpPr>
          <p:cNvPr id="30724" name="Rectangle 2"/>
          <p:cNvSpPr txBox="1">
            <a:spLocks noChangeArrowheads="1"/>
          </p:cNvSpPr>
          <p:nvPr/>
        </p:nvSpPr>
        <p:spPr bwMode="auto">
          <a:xfrm>
            <a:off x="2895600" y="228600"/>
            <a:ext cx="3276600" cy="762000"/>
          </a:xfrm>
          <a:prstGeom prst="rect">
            <a:avLst/>
          </a:prstGeom>
          <a:noFill/>
          <a:ln w="9525">
            <a:noFill/>
            <a:miter lim="800000"/>
            <a:headEnd/>
            <a:tailEnd/>
          </a:ln>
        </p:spPr>
        <p:txBody>
          <a:bodyPr/>
          <a:lstStyle/>
          <a:p>
            <a:pPr algn="ctr"/>
            <a:r>
              <a:rPr lang="en-US" sz="3600" b="1" dirty="0" smtClean="0"/>
              <a:t>Plan</a:t>
            </a:r>
            <a:endParaRPr lang="en-US" sz="3600" b="1" dirty="0"/>
          </a:p>
        </p:txBody>
      </p:sp>
      <p:sp>
        <p:nvSpPr>
          <p:cNvPr id="30725" name="Rectangle 3"/>
          <p:cNvSpPr>
            <a:spLocks noGrp="1" noChangeArrowheads="1"/>
          </p:cNvSpPr>
          <p:nvPr>
            <p:ph type="body" idx="4294967295"/>
          </p:nvPr>
        </p:nvSpPr>
        <p:spPr>
          <a:xfrm>
            <a:off x="609600" y="1504950"/>
            <a:ext cx="8534400" cy="4819650"/>
          </a:xfrm>
        </p:spPr>
        <p:txBody>
          <a:bodyPr/>
          <a:lstStyle/>
          <a:p>
            <a:pPr marL="228600" indent="-171450" eaLnBrk="1" hangingPunct="1">
              <a:lnSpc>
                <a:spcPct val="90000"/>
              </a:lnSpc>
              <a:buFontTx/>
              <a:buNone/>
              <a:tabLst>
                <a:tab pos="7142163" algn="r"/>
              </a:tabLst>
            </a:pPr>
            <a:r>
              <a:rPr lang="en-US" sz="2400" dirty="0" smtClean="0">
                <a:latin typeface="Arial" pitchFamily="34" charset="0"/>
                <a:cs typeface="Arial" pitchFamily="34" charset="0"/>
              </a:rPr>
              <a:t> </a:t>
            </a:r>
          </a:p>
        </p:txBody>
      </p:sp>
      <p:sp>
        <p:nvSpPr>
          <p:cNvPr id="5" name="TextBox 4"/>
          <p:cNvSpPr txBox="1"/>
          <p:nvPr/>
        </p:nvSpPr>
        <p:spPr>
          <a:xfrm>
            <a:off x="304800" y="1447800"/>
            <a:ext cx="8839200" cy="4657685"/>
          </a:xfrm>
          <a:prstGeom prst="rect">
            <a:avLst/>
          </a:prstGeom>
          <a:noFill/>
        </p:spPr>
        <p:txBody>
          <a:bodyPr wrap="square" rtlCol="0">
            <a:spAutoFit/>
          </a:bodyPr>
          <a:lstStyle/>
          <a:p>
            <a:pPr marL="228600" indent="-228600">
              <a:lnSpc>
                <a:spcPct val="150000"/>
              </a:lnSpc>
              <a:spcBef>
                <a:spcPts val="600"/>
              </a:spcBef>
              <a:buClr>
                <a:srgbClr val="0000FF"/>
              </a:buClr>
              <a:buSzPct val="140000"/>
              <a:buFont typeface="Arial" pitchFamily="34" charset="0"/>
              <a:buChar char="•"/>
            </a:pPr>
            <a:r>
              <a:rPr lang="en-US" dirty="0" smtClean="0"/>
              <a:t>Formal conducted at company level and above; informal platoon and below</a:t>
            </a:r>
          </a:p>
          <a:p>
            <a:pPr marL="228600" indent="-228600">
              <a:lnSpc>
                <a:spcPct val="150000"/>
              </a:lnSpc>
              <a:spcBef>
                <a:spcPts val="600"/>
              </a:spcBef>
              <a:buClr>
                <a:srgbClr val="0000FF"/>
              </a:buClr>
              <a:buSzPct val="140000"/>
              <a:buFont typeface="Arial" pitchFamily="34" charset="0"/>
              <a:buChar char="•"/>
            </a:pPr>
            <a:r>
              <a:rPr lang="en-US" dirty="0" smtClean="0"/>
              <a:t>Leads to identification of collective and individual tasks to train</a:t>
            </a:r>
          </a:p>
          <a:p>
            <a:pPr marL="228600" indent="-228600">
              <a:lnSpc>
                <a:spcPct val="150000"/>
              </a:lnSpc>
              <a:spcBef>
                <a:spcPts val="600"/>
              </a:spcBef>
              <a:buClr>
                <a:srgbClr val="0000FF"/>
              </a:buClr>
              <a:buSzPct val="140000"/>
              <a:buFont typeface="Arial" pitchFamily="34" charset="0"/>
              <a:buChar char="•"/>
            </a:pPr>
            <a:r>
              <a:rPr lang="en-US" dirty="0" smtClean="0"/>
              <a:t>Results in collaboration between commander’s and units</a:t>
            </a:r>
          </a:p>
          <a:p>
            <a:pPr marL="228600" indent="-228600">
              <a:lnSpc>
                <a:spcPct val="150000"/>
              </a:lnSpc>
              <a:spcBef>
                <a:spcPts val="600"/>
              </a:spcBef>
              <a:buClr>
                <a:srgbClr val="0000FF"/>
              </a:buClr>
              <a:buSzPct val="140000"/>
              <a:buFont typeface="Arial" pitchFamily="34" charset="0"/>
              <a:buChar char="•"/>
            </a:pPr>
            <a:r>
              <a:rPr lang="en-US" dirty="0" smtClean="0"/>
              <a:t>Leads to Commander’s Dialogue</a:t>
            </a:r>
          </a:p>
          <a:p>
            <a:pPr marL="228600" indent="-228600">
              <a:lnSpc>
                <a:spcPct val="150000"/>
              </a:lnSpc>
              <a:spcBef>
                <a:spcPts val="600"/>
              </a:spcBef>
              <a:buClr>
                <a:srgbClr val="0000FF"/>
              </a:buClr>
              <a:buSzPct val="140000"/>
              <a:buFont typeface="Arial" pitchFamily="34" charset="0"/>
              <a:buChar char="•"/>
            </a:pPr>
            <a:r>
              <a:rPr lang="en-US" dirty="0" smtClean="0"/>
              <a:t>Training plans link collective tasks to train and the assessment of proficiency in those tasks to the training events needed to achieve the commander’s visualized end state.</a:t>
            </a:r>
          </a:p>
          <a:p>
            <a:pPr marL="228600" indent="-228600">
              <a:lnSpc>
                <a:spcPct val="150000"/>
              </a:lnSpc>
              <a:spcBef>
                <a:spcPts val="600"/>
              </a:spcBef>
              <a:buClr>
                <a:srgbClr val="0000FF"/>
              </a:buClr>
              <a:buSzPct val="140000"/>
              <a:buFont typeface="Arial" pitchFamily="34" charset="0"/>
              <a:buChar char="•"/>
            </a:pPr>
            <a:r>
              <a:rPr lang="en-US" dirty="0" smtClean="0"/>
              <a:t>Long-range training plan describes this linkage. </a:t>
            </a:r>
          </a:p>
          <a:p>
            <a:pPr marL="228600" indent="-228600">
              <a:lnSpc>
                <a:spcPct val="150000"/>
              </a:lnSpc>
              <a:spcBef>
                <a:spcPts val="600"/>
              </a:spcBef>
              <a:buClr>
                <a:srgbClr val="0000FF"/>
              </a:buClr>
              <a:buSzPct val="140000"/>
              <a:buFont typeface="Arial" pitchFamily="34" charset="0"/>
              <a:buChar char="•"/>
            </a:pPr>
            <a:r>
              <a:rPr lang="en-US" dirty="0" smtClean="0"/>
              <a:t>Short-range planning and orders to adapt to changes in the long-range plan.</a:t>
            </a:r>
          </a:p>
          <a:p>
            <a:pPr>
              <a:lnSpc>
                <a:spcPct val="150000"/>
              </a:lnSpc>
            </a:pP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71450" y="46038"/>
            <a:ext cx="8686800" cy="715962"/>
          </a:xfrm>
          <a:noFill/>
        </p:spPr>
        <p:txBody>
          <a:bodyPr anchor="t"/>
          <a:lstStyle/>
          <a:p>
            <a:pPr eaLnBrk="1" hangingPunct="1"/>
            <a:r>
              <a:rPr lang="en-US" sz="3600" b="1" dirty="0" smtClean="0">
                <a:solidFill>
                  <a:schemeClr val="tx1"/>
                </a:solidFill>
                <a:latin typeface="Arial" pitchFamily="34" charset="0"/>
                <a:cs typeface="Arial" pitchFamily="34" charset="0"/>
              </a:rPr>
              <a:t>Fundamentals of Planning Training</a:t>
            </a:r>
          </a:p>
        </p:txBody>
      </p:sp>
      <p:sp>
        <p:nvSpPr>
          <p:cNvPr id="25604" name="Rectangle 3"/>
          <p:cNvSpPr>
            <a:spLocks noGrp="1" noChangeArrowheads="1"/>
          </p:cNvSpPr>
          <p:nvPr>
            <p:ph idx="1"/>
          </p:nvPr>
        </p:nvSpPr>
        <p:spPr>
          <a:xfrm>
            <a:off x="304800" y="1447800"/>
            <a:ext cx="8839200" cy="5059363"/>
          </a:xfrm>
        </p:spPr>
        <p:txBody>
          <a:bodyPr/>
          <a:lstStyle/>
          <a:p>
            <a:pPr>
              <a:buClr>
                <a:srgbClr val="0000FF"/>
              </a:buClr>
              <a:buSzPct val="140000"/>
            </a:pPr>
            <a:r>
              <a:rPr lang="en-US" sz="1600" dirty="0" smtClean="0">
                <a:latin typeface="Arial" pitchFamily="34" charset="0"/>
                <a:cs typeface="Arial" pitchFamily="34" charset="0"/>
              </a:rPr>
              <a:t>Commanders employ these fundamentals to ensure well-developed training plans that: </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Focus on the unit’s FSO METL and supporting collective tasks</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Utilize </a:t>
            </a:r>
            <a:r>
              <a:rPr lang="en-US" sz="1600" dirty="0" smtClean="0">
                <a:latin typeface="Arial" pitchFamily="34" charset="0"/>
                <a:cs typeface="Arial" pitchFamily="34" charset="0"/>
                <a:hlinkClick r:id="rId3"/>
              </a:rPr>
              <a:t>parallel and collaborative </a:t>
            </a:r>
            <a:r>
              <a:rPr lang="en-US" sz="1600" dirty="0" smtClean="0">
                <a:latin typeface="Arial" pitchFamily="34" charset="0"/>
                <a:cs typeface="Arial" pitchFamily="34" charset="0"/>
              </a:rPr>
              <a:t>planning between echelons of command</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Incorporate events that instill </a:t>
            </a:r>
            <a:r>
              <a:rPr lang="en-US" sz="1600" dirty="0" smtClean="0">
                <a:latin typeface="Arial" pitchFamily="34" charset="0"/>
                <a:cs typeface="Arial" pitchFamily="34" charset="0"/>
                <a:hlinkClick r:id="rId4"/>
              </a:rPr>
              <a:t>adaptability</a:t>
            </a:r>
            <a:r>
              <a:rPr lang="en-US" sz="1600" dirty="0" smtClean="0">
                <a:latin typeface="Arial" pitchFamily="34" charset="0"/>
                <a:cs typeface="Arial" pitchFamily="34" charset="0"/>
              </a:rPr>
              <a:t> in subordinates </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Incorporate habitually task-organized supporting organizations</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Incorporate composite risk management (CRM)</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Leverage use of training management enablers (e.g. CATS, DTMS, FMs, ARs, etc.)</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Allocate,  prioritize, and manage resources</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Incorporate a combined arms approach, accounting for all </a:t>
            </a:r>
            <a:r>
              <a:rPr lang="en-US" sz="1600" dirty="0" err="1" smtClean="0">
                <a:latin typeface="Arial" pitchFamily="34" charset="0"/>
                <a:cs typeface="Arial" pitchFamily="34" charset="0"/>
              </a:rPr>
              <a:t>warfighting</a:t>
            </a:r>
            <a:r>
              <a:rPr lang="en-US" sz="1600" dirty="0" smtClean="0">
                <a:latin typeface="Arial" pitchFamily="34" charset="0"/>
                <a:cs typeface="Arial" pitchFamily="34" charset="0"/>
              </a:rPr>
              <a:t> functions (WFF)</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Build on previously conducted training; exploit opportunities for multi-echelon training events.</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Adjust training event focus based on the assessment of the unit’s current and projected task proficiency</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Protect subordinate units from changes once training schedules are published</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Allow units to achieve the desired FSO METL proficiency prior to transitioning to the AVAILABLE pool </a:t>
            </a:r>
          </a:p>
          <a:p>
            <a:pPr marL="514350" indent="-285750">
              <a:buClr>
                <a:srgbClr val="0000FF"/>
              </a:buClr>
              <a:buSzPct val="100000"/>
              <a:buFont typeface="Arial" pitchFamily="34" charset="0"/>
              <a:buChar char="―"/>
            </a:pPr>
            <a:r>
              <a:rPr lang="en-US" sz="1600" dirty="0" smtClean="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09538"/>
            <a:ext cx="8229600" cy="788987"/>
          </a:xfrm>
        </p:spPr>
        <p:txBody>
          <a:bodyPr>
            <a:normAutofit fontScale="90000"/>
          </a:bodyPr>
          <a:lstStyle/>
          <a:p>
            <a:pPr eaLnBrk="1" hangingPunct="1"/>
            <a:r>
              <a:rPr lang="en-US" sz="3600" b="1" dirty="0" smtClean="0">
                <a:solidFill>
                  <a:schemeClr val="tx1"/>
                </a:solidFill>
                <a:latin typeface="Arial" pitchFamily="34" charset="0"/>
                <a:cs typeface="Arial" pitchFamily="34" charset="0"/>
              </a:rPr>
              <a:t>Full Spectrum Operations </a:t>
            </a:r>
            <a:br>
              <a:rPr lang="en-US" sz="3600" b="1" dirty="0" smtClean="0">
                <a:solidFill>
                  <a:schemeClr val="tx1"/>
                </a:solidFill>
                <a:latin typeface="Arial" pitchFamily="34" charset="0"/>
                <a:cs typeface="Arial" pitchFamily="34" charset="0"/>
              </a:rPr>
            </a:br>
            <a:r>
              <a:rPr lang="en-US" sz="3600" b="1" dirty="0" smtClean="0">
                <a:solidFill>
                  <a:schemeClr val="tx1"/>
                </a:solidFill>
                <a:latin typeface="Arial" pitchFamily="34" charset="0"/>
                <a:cs typeface="Arial" pitchFamily="34" charset="0"/>
              </a:rPr>
              <a:t>Mission-Essential Task List (METL) </a:t>
            </a:r>
          </a:p>
        </p:txBody>
      </p:sp>
      <p:sp>
        <p:nvSpPr>
          <p:cNvPr id="21507"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1510" name="Rectangle 7"/>
          <p:cNvSpPr>
            <a:spLocks noChangeArrowheads="1"/>
          </p:cNvSpPr>
          <p:nvPr/>
        </p:nvSpPr>
        <p:spPr bwMode="auto">
          <a:xfrm>
            <a:off x="0" y="1793875"/>
            <a:ext cx="9220200" cy="5273675"/>
          </a:xfrm>
          <a:prstGeom prst="rect">
            <a:avLst/>
          </a:prstGeom>
          <a:noFill/>
          <a:ln w="9525">
            <a:noFill/>
            <a:miter lim="800000"/>
            <a:headEnd/>
            <a:tailEnd/>
          </a:ln>
        </p:spPr>
        <p:txBody>
          <a:bodyPr/>
          <a:lstStyle/>
          <a:p>
            <a:pPr marL="228600" indent="-228600">
              <a:spcBef>
                <a:spcPct val="20000"/>
              </a:spcBef>
              <a:buClr>
                <a:srgbClr val="0000FF"/>
              </a:buClr>
              <a:buSzPct val="140000"/>
              <a:buFont typeface="Arial" pitchFamily="34" charset="0"/>
              <a:buChar char="•"/>
              <a:tabLst>
                <a:tab pos="171450" algn="l"/>
              </a:tabLst>
            </a:pPr>
            <a:r>
              <a:rPr lang="en-US" dirty="0" smtClean="0">
                <a:cs typeface="Arial" pitchFamily="34" charset="0"/>
              </a:rPr>
              <a:t>Two types of METL: Army “FSO” METL and a Joint METL (JMETL).  </a:t>
            </a:r>
          </a:p>
          <a:p>
            <a:pPr marL="228600" indent="-228600">
              <a:spcBef>
                <a:spcPct val="20000"/>
              </a:spcBef>
              <a:buClr>
                <a:srgbClr val="0000FF"/>
              </a:buClr>
              <a:buSzPct val="140000"/>
              <a:buFont typeface="Arial" pitchFamily="34" charset="0"/>
              <a:buChar char="•"/>
              <a:tabLst>
                <a:tab pos="171450" algn="l"/>
              </a:tabLst>
            </a:pPr>
            <a:r>
              <a:rPr lang="en-US" i="1" dirty="0" smtClean="0">
                <a:cs typeface="Arial" pitchFamily="34" charset="0"/>
              </a:rPr>
              <a:t>A JMETL is a list of tasks that a joint force must be able to perform to accomplish a mission and are described using the common language of the Universal Joint Task List (CJCSM 3500.04E).</a:t>
            </a:r>
            <a:endParaRPr lang="en-US" i="1" dirty="0" smtClean="0"/>
          </a:p>
          <a:p>
            <a:pPr indent="228600">
              <a:spcBef>
                <a:spcPct val="20000"/>
              </a:spcBef>
              <a:buClr>
                <a:srgbClr val="0000FF"/>
              </a:buClr>
              <a:buSzPct val="140000"/>
              <a:buFont typeface="Arial" pitchFamily="34" charset="0"/>
              <a:buChar char="•"/>
              <a:tabLst>
                <a:tab pos="171450" algn="l"/>
              </a:tabLst>
            </a:pPr>
            <a:r>
              <a:rPr lang="en-US" dirty="0" smtClean="0"/>
              <a:t>Army training doctrine uses “full spectrum operations METL” to add emphasis on FSO</a:t>
            </a:r>
          </a:p>
          <a:p>
            <a:pPr indent="228600">
              <a:spcBef>
                <a:spcPct val="20000"/>
              </a:spcBef>
              <a:buClr>
                <a:srgbClr val="0000FF"/>
              </a:buClr>
              <a:buSzPct val="140000"/>
              <a:buFont typeface="Arial" pitchFamily="34" charset="0"/>
              <a:buChar char="•"/>
              <a:tabLst>
                <a:tab pos="171450" algn="l"/>
              </a:tabLst>
            </a:pPr>
            <a:r>
              <a:rPr lang="en-US" dirty="0" smtClean="0"/>
              <a:t>DA standardizes certain unit full spectrum operations METLs</a:t>
            </a:r>
          </a:p>
          <a:p>
            <a:pPr indent="228600">
              <a:spcBef>
                <a:spcPct val="20000"/>
              </a:spcBef>
              <a:buClr>
                <a:srgbClr val="0000FF"/>
              </a:buClr>
              <a:buSzPct val="140000"/>
              <a:buFont typeface="Arial" pitchFamily="34" charset="0"/>
              <a:buChar char="•"/>
              <a:tabLst>
                <a:tab pos="171450" algn="l"/>
              </a:tabLst>
            </a:pPr>
            <a:r>
              <a:rPr lang="en-US" dirty="0" smtClean="0"/>
              <a:t>Comprised of FSO  METs and Task Groups</a:t>
            </a:r>
          </a:p>
          <a:p>
            <a:pPr indent="228600">
              <a:spcBef>
                <a:spcPct val="20000"/>
              </a:spcBef>
              <a:buClr>
                <a:srgbClr val="0000FF"/>
              </a:buClr>
              <a:buSzPct val="140000"/>
              <a:buFont typeface="Arial" pitchFamily="34" charset="0"/>
              <a:buChar char="•"/>
              <a:tabLst>
                <a:tab pos="171450" algn="l"/>
              </a:tabLst>
            </a:pPr>
            <a:r>
              <a:rPr lang="en-US" dirty="0" smtClean="0"/>
              <a:t>FSO METs are derived from unit’s TO&amp;E or TDA missions; Task Groups are a set of    </a:t>
            </a:r>
          </a:p>
          <a:p>
            <a:pPr indent="228600">
              <a:spcBef>
                <a:spcPct val="20000"/>
              </a:spcBef>
              <a:buClr>
                <a:srgbClr val="0000FF"/>
              </a:buClr>
              <a:buSzPct val="140000"/>
              <a:buFont typeface="Arial" pitchFamily="34" charset="0"/>
              <a:buChar char="•"/>
              <a:tabLst>
                <a:tab pos="171450" algn="l"/>
              </a:tabLst>
            </a:pPr>
            <a:r>
              <a:rPr lang="en-US" dirty="0" smtClean="0"/>
              <a:t>collective tasks to accomplish part of an FSO MET</a:t>
            </a:r>
          </a:p>
          <a:p>
            <a:pPr indent="228600">
              <a:spcBef>
                <a:spcPct val="20000"/>
              </a:spcBef>
              <a:buClr>
                <a:srgbClr val="0000FF"/>
              </a:buClr>
              <a:buSzPct val="140000"/>
              <a:buFont typeface="Arial" pitchFamily="34" charset="0"/>
              <a:buChar char="•"/>
              <a:tabLst>
                <a:tab pos="171450" algn="l"/>
              </a:tabLst>
            </a:pPr>
            <a:r>
              <a:rPr lang="en-US" dirty="0" smtClean="0"/>
              <a:t>Next higher commander approves - </a:t>
            </a:r>
            <a:r>
              <a:rPr lang="en-US" b="1" i="1" dirty="0" smtClean="0"/>
              <a:t>Commanders’ Dialog</a:t>
            </a:r>
            <a:endParaRPr lang="en-US" b="1" i="1" dirty="0" smtClean="0">
              <a:cs typeface="Arial" pitchFamily="34" charset="0"/>
            </a:endParaRPr>
          </a:p>
          <a:p>
            <a:pPr marL="228600" indent="-228600">
              <a:spcBef>
                <a:spcPct val="20000"/>
              </a:spcBef>
              <a:buClr>
                <a:srgbClr val="0000FF"/>
              </a:buClr>
              <a:buSzPct val="140000"/>
              <a:buFont typeface="Arial" pitchFamily="34" charset="0"/>
              <a:buChar char="•"/>
              <a:tabLst>
                <a:tab pos="171450" algn="l"/>
              </a:tabLst>
            </a:pPr>
            <a:r>
              <a:rPr lang="en-US" dirty="0" smtClean="0">
                <a:cs typeface="Arial" pitchFamily="34" charset="0"/>
              </a:rPr>
              <a:t>Units </a:t>
            </a:r>
            <a:r>
              <a:rPr lang="en-US" dirty="0">
                <a:cs typeface="Arial" pitchFamily="34" charset="0"/>
              </a:rPr>
              <a:t>cannot train to standard on every task needed for all operations across the spectrum of conflict. </a:t>
            </a:r>
            <a:endParaRPr lang="en-US" dirty="0" smtClean="0">
              <a:cs typeface="Arial" pitchFamily="34" charset="0"/>
            </a:endParaRPr>
          </a:p>
          <a:p>
            <a:pPr marL="228600" indent="-228600">
              <a:spcBef>
                <a:spcPct val="20000"/>
              </a:spcBef>
              <a:buClr>
                <a:srgbClr val="0000FF"/>
              </a:buClr>
              <a:buSzPct val="140000"/>
              <a:buFont typeface="Arial" pitchFamily="34" charset="0"/>
              <a:buChar char="•"/>
              <a:tabLst>
                <a:tab pos="177800" algn="l"/>
              </a:tabLst>
            </a:pPr>
            <a:r>
              <a:rPr lang="en-US" dirty="0" smtClean="0">
                <a:cs typeface="Arial" pitchFamily="34" charset="0"/>
              </a:rPr>
              <a:t> Commanders </a:t>
            </a:r>
            <a:r>
              <a:rPr lang="en-US" dirty="0">
                <a:cs typeface="Arial" pitchFamily="34" charset="0"/>
              </a:rPr>
              <a:t>focus training on the most important tasks through mission focus and the mission-essential task list (METL</a:t>
            </a:r>
            <a:r>
              <a:rPr lang="en-US" dirty="0" smtClean="0">
                <a:cs typeface="Arial" pitchFamily="34" charset="0"/>
              </a:rPr>
              <a:t>).</a:t>
            </a:r>
            <a:endParaRPr lang="en-US" dirty="0">
              <a:cs typeface="Arial" pitchFamily="34" charset="0"/>
            </a:endParaRPr>
          </a:p>
        </p:txBody>
      </p:sp>
      <p:sp>
        <p:nvSpPr>
          <p:cNvPr id="13" name="TextBox 12"/>
          <p:cNvSpPr txBox="1"/>
          <p:nvPr/>
        </p:nvSpPr>
        <p:spPr>
          <a:xfrm>
            <a:off x="152400" y="1106269"/>
            <a:ext cx="8839200" cy="646331"/>
          </a:xfrm>
          <a:prstGeom prst="rect">
            <a:avLst/>
          </a:prstGeom>
          <a:solidFill>
            <a:srgbClr val="FFFF00"/>
          </a:solidFill>
        </p:spPr>
        <p:txBody>
          <a:bodyPr wrap="square" rtlCol="0">
            <a:spAutoFit/>
          </a:bodyPr>
          <a:lstStyle/>
          <a:p>
            <a:pPr algn="ctr"/>
            <a:r>
              <a:rPr lang="en-US" b="1" dirty="0" smtClean="0"/>
              <a:t>A </a:t>
            </a:r>
            <a:r>
              <a:rPr lang="en-US" b="1" i="1" dirty="0" smtClean="0"/>
              <a:t>mission-essential task is a collective task a </a:t>
            </a:r>
            <a:r>
              <a:rPr lang="en-US" b="1" dirty="0" smtClean="0"/>
              <a:t>unit must be able to </a:t>
            </a:r>
          </a:p>
          <a:p>
            <a:pPr algn="ctr"/>
            <a:r>
              <a:rPr lang="en-US" b="1" dirty="0" smtClean="0"/>
              <a:t>perform successfully to accomplish its mission. </a:t>
            </a:r>
            <a:endParaRPr lang="en-US" dirty="0" smtClean="0"/>
          </a:p>
        </p:txBody>
      </p:sp>
      <p:sp>
        <p:nvSpPr>
          <p:cNvPr id="14" name="TextBox 13"/>
          <p:cNvSpPr txBox="1"/>
          <p:nvPr/>
        </p:nvSpPr>
        <p:spPr>
          <a:xfrm>
            <a:off x="152400" y="6267450"/>
            <a:ext cx="8839200" cy="369332"/>
          </a:xfrm>
          <a:prstGeom prst="rect">
            <a:avLst/>
          </a:prstGeom>
          <a:solidFill>
            <a:srgbClr val="FFFF00"/>
          </a:solidFill>
        </p:spPr>
        <p:txBody>
          <a:bodyPr wrap="square" rtlCol="0">
            <a:spAutoFit/>
          </a:bodyPr>
          <a:lstStyle/>
          <a:p>
            <a:pPr algn="ctr"/>
            <a:r>
              <a:rPr lang="en-US" i="1" dirty="0" smtClean="0"/>
              <a:t>Note: For readiness reporting purposes, FSO METs and task groups do not change,</a:t>
            </a:r>
            <a:endParaRPr lang="en-US"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229600" cy="788987"/>
          </a:xfrm>
        </p:spPr>
        <p:txBody>
          <a:bodyPr/>
          <a:lstStyle/>
          <a:p>
            <a:pPr eaLnBrk="1" hangingPunct="1"/>
            <a:r>
              <a:rPr lang="en-US" sz="3600" b="1" dirty="0" smtClean="0">
                <a:solidFill>
                  <a:schemeClr val="tx1"/>
                </a:solidFill>
                <a:latin typeface="Arial" pitchFamily="34" charset="0"/>
                <a:cs typeface="Arial" pitchFamily="34" charset="0"/>
              </a:rPr>
              <a:t>METL Development </a:t>
            </a:r>
          </a:p>
        </p:txBody>
      </p:sp>
      <p:sp>
        <p:nvSpPr>
          <p:cNvPr id="45" name="Rectangle 44"/>
          <p:cNvSpPr/>
          <p:nvPr/>
        </p:nvSpPr>
        <p:spPr>
          <a:xfrm>
            <a:off x="1933575" y="866775"/>
            <a:ext cx="1371600" cy="4543425"/>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4" name="Rectangle 43"/>
          <p:cNvSpPr/>
          <p:nvPr/>
        </p:nvSpPr>
        <p:spPr>
          <a:xfrm>
            <a:off x="57150" y="2224088"/>
            <a:ext cx="1681163" cy="2038350"/>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43" name="Straight Connector 42"/>
          <p:cNvCxnSpPr/>
          <p:nvPr/>
        </p:nvCxnSpPr>
        <p:spPr>
          <a:xfrm rot="5400000">
            <a:off x="4571207" y="3671094"/>
            <a:ext cx="3048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800975" y="280511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Higher</a:t>
            </a:r>
          </a:p>
          <a:p>
            <a:pPr algn="ctr">
              <a:defRPr/>
            </a:pPr>
            <a:r>
              <a:rPr lang="en-US" sz="1200" b="1" dirty="0">
                <a:solidFill>
                  <a:schemeClr val="tx1"/>
                </a:solidFill>
                <a:latin typeface="Arial" pitchFamily="34" charset="0"/>
                <a:cs typeface="Arial" pitchFamily="34" charset="0"/>
              </a:rPr>
              <a:t>Commander’s Approval</a:t>
            </a:r>
          </a:p>
        </p:txBody>
      </p:sp>
      <p:sp>
        <p:nvSpPr>
          <p:cNvPr id="38" name="Right Arrow 37"/>
          <p:cNvSpPr/>
          <p:nvPr/>
        </p:nvSpPr>
        <p:spPr>
          <a:xfrm>
            <a:off x="6977063" y="2852738"/>
            <a:ext cx="914400" cy="7667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latin typeface="Arial" pitchFamily="34" charset="0"/>
                <a:cs typeface="Arial" pitchFamily="34" charset="0"/>
              </a:rPr>
              <a:t>Training Briefing</a:t>
            </a:r>
          </a:p>
        </p:txBody>
      </p:sp>
      <p:sp>
        <p:nvSpPr>
          <p:cNvPr id="35" name="Rectangle 34"/>
          <p:cNvSpPr/>
          <p:nvPr/>
        </p:nvSpPr>
        <p:spPr>
          <a:xfrm>
            <a:off x="5800725" y="2743200"/>
            <a:ext cx="1219200" cy="866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tx1"/>
                </a:solidFill>
                <a:latin typeface="Arial" pitchFamily="34" charset="0"/>
                <a:cs typeface="Arial" pitchFamily="34" charset="0"/>
              </a:rPr>
              <a:t>AdjustedFSO</a:t>
            </a:r>
            <a:endParaRPr lang="en-US" b="1" dirty="0">
              <a:solidFill>
                <a:schemeClr val="tx1"/>
              </a:solidFill>
              <a:latin typeface="Arial" pitchFamily="34" charset="0"/>
              <a:cs typeface="Arial" pitchFamily="34" charset="0"/>
            </a:endParaRPr>
          </a:p>
          <a:p>
            <a:pPr algn="ctr">
              <a:defRPr/>
            </a:pPr>
            <a:r>
              <a:rPr lang="en-US" b="1" dirty="0">
                <a:solidFill>
                  <a:schemeClr val="tx1"/>
                </a:solidFill>
                <a:latin typeface="Arial" pitchFamily="34" charset="0"/>
                <a:cs typeface="Arial" pitchFamily="34" charset="0"/>
              </a:rPr>
              <a:t>METL</a:t>
            </a:r>
          </a:p>
        </p:txBody>
      </p:sp>
      <p:sp>
        <p:nvSpPr>
          <p:cNvPr id="36" name="Right Arrow 35"/>
          <p:cNvSpPr/>
          <p:nvPr/>
        </p:nvSpPr>
        <p:spPr>
          <a:xfrm>
            <a:off x="5081588" y="2852738"/>
            <a:ext cx="914400" cy="7667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a:solidFill>
                <a:srgbClr val="FFFFFF"/>
              </a:solidFill>
            </a:endParaRPr>
          </a:p>
        </p:txBody>
      </p:sp>
      <p:sp>
        <p:nvSpPr>
          <p:cNvPr id="26" name="Rectangle 25"/>
          <p:cNvSpPr/>
          <p:nvPr/>
        </p:nvSpPr>
        <p:spPr>
          <a:xfrm>
            <a:off x="4110038" y="286226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Commander’s Assessment</a:t>
            </a:r>
          </a:p>
        </p:txBody>
      </p:sp>
      <p:sp>
        <p:nvSpPr>
          <p:cNvPr id="34" name="Right Arrow 33"/>
          <p:cNvSpPr/>
          <p:nvPr/>
        </p:nvSpPr>
        <p:spPr>
          <a:xfrm>
            <a:off x="3070225" y="2852738"/>
            <a:ext cx="1163638" cy="7667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a:solidFill>
                <a:srgbClr val="FFFFFF"/>
              </a:solidFill>
            </a:endParaRPr>
          </a:p>
        </p:txBody>
      </p:sp>
      <p:sp>
        <p:nvSpPr>
          <p:cNvPr id="22540"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4" name="Rectangle 13"/>
          <p:cNvSpPr/>
          <p:nvPr/>
        </p:nvSpPr>
        <p:spPr>
          <a:xfrm>
            <a:off x="2005013" y="938213"/>
            <a:ext cx="1219200" cy="990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Army</a:t>
            </a:r>
          </a:p>
          <a:p>
            <a:pPr algn="ctr">
              <a:defRPr/>
            </a:pPr>
            <a:r>
              <a:rPr lang="en-US" sz="1200" b="1" dirty="0">
                <a:solidFill>
                  <a:schemeClr val="tx1"/>
                </a:solidFill>
                <a:latin typeface="Arial" pitchFamily="34" charset="0"/>
                <a:cs typeface="Arial" pitchFamily="34" charset="0"/>
              </a:rPr>
              <a:t>Training and Leader Development Guidance</a:t>
            </a:r>
          </a:p>
        </p:txBody>
      </p:sp>
      <p:sp>
        <p:nvSpPr>
          <p:cNvPr id="15" name="Rectangle 14"/>
          <p:cNvSpPr/>
          <p:nvPr/>
        </p:nvSpPr>
        <p:spPr>
          <a:xfrm>
            <a:off x="2005013" y="2009775"/>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Operations Plans/Orders</a:t>
            </a:r>
          </a:p>
        </p:txBody>
      </p:sp>
      <p:sp>
        <p:nvSpPr>
          <p:cNvPr id="18" name="Rectangle 17"/>
          <p:cNvSpPr/>
          <p:nvPr/>
        </p:nvSpPr>
        <p:spPr>
          <a:xfrm>
            <a:off x="2005013" y="286226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Anticipated Operational Environment</a:t>
            </a:r>
          </a:p>
        </p:txBody>
      </p:sp>
      <p:sp>
        <p:nvSpPr>
          <p:cNvPr id="19" name="Rectangle 18"/>
          <p:cNvSpPr/>
          <p:nvPr/>
        </p:nvSpPr>
        <p:spPr>
          <a:xfrm>
            <a:off x="2005013" y="371951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External Guidance</a:t>
            </a:r>
          </a:p>
        </p:txBody>
      </p:sp>
      <p:sp>
        <p:nvSpPr>
          <p:cNvPr id="20" name="Rectangle 19"/>
          <p:cNvSpPr/>
          <p:nvPr/>
        </p:nvSpPr>
        <p:spPr>
          <a:xfrm>
            <a:off x="2005013" y="457676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Doctrine and Other Publications</a:t>
            </a:r>
          </a:p>
        </p:txBody>
      </p:sp>
      <p:sp>
        <p:nvSpPr>
          <p:cNvPr id="25" name="Rectangle 24"/>
          <p:cNvSpPr/>
          <p:nvPr/>
        </p:nvSpPr>
        <p:spPr>
          <a:xfrm>
            <a:off x="1014413" y="5591175"/>
            <a:ext cx="1219200" cy="9144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chemeClr val="tx1"/>
                </a:solidFill>
                <a:latin typeface="Arial" pitchFamily="34" charset="0"/>
                <a:cs typeface="Arial" pitchFamily="34" charset="0"/>
              </a:rPr>
              <a:t>Digital Training Management Strategy (DTMS)</a:t>
            </a:r>
          </a:p>
        </p:txBody>
      </p:sp>
      <p:sp>
        <p:nvSpPr>
          <p:cNvPr id="27" name="Rectangle 26"/>
          <p:cNvSpPr/>
          <p:nvPr/>
        </p:nvSpPr>
        <p:spPr>
          <a:xfrm>
            <a:off x="4114800" y="1509713"/>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Higher</a:t>
            </a:r>
          </a:p>
          <a:p>
            <a:pPr algn="ctr">
              <a:defRPr/>
            </a:pPr>
            <a:r>
              <a:rPr lang="en-US" sz="1200" b="1" dirty="0">
                <a:solidFill>
                  <a:schemeClr val="tx1"/>
                </a:solidFill>
                <a:latin typeface="Arial" pitchFamily="34" charset="0"/>
                <a:cs typeface="Arial" pitchFamily="34" charset="0"/>
              </a:rPr>
              <a:t>Commander</a:t>
            </a:r>
          </a:p>
        </p:txBody>
      </p:sp>
      <p:sp>
        <p:nvSpPr>
          <p:cNvPr id="28" name="Up-Down Arrow 27"/>
          <p:cNvSpPr/>
          <p:nvPr/>
        </p:nvSpPr>
        <p:spPr>
          <a:xfrm>
            <a:off x="3657600" y="2214563"/>
            <a:ext cx="2133600" cy="666750"/>
          </a:xfrm>
          <a:prstGeom prst="upDownArrow">
            <a:avLst>
              <a:gd name="adj1" fmla="val 59376"/>
              <a:gd name="adj2" fmla="val 2906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a:solidFill>
                  <a:schemeClr val="tx1"/>
                </a:solidFill>
                <a:latin typeface="Arial" pitchFamily="34" charset="0"/>
                <a:cs typeface="Arial" pitchFamily="34" charset="0"/>
              </a:rPr>
              <a:t>Commander’s</a:t>
            </a:r>
          </a:p>
          <a:p>
            <a:pPr algn="ctr"/>
            <a:r>
              <a:rPr lang="en-US" sz="1200" b="1">
                <a:solidFill>
                  <a:schemeClr val="tx1"/>
                </a:solidFill>
                <a:latin typeface="Arial" pitchFamily="34" charset="0"/>
                <a:cs typeface="Arial" pitchFamily="34" charset="0"/>
              </a:rPr>
              <a:t>Dialogue</a:t>
            </a:r>
          </a:p>
        </p:txBody>
      </p:sp>
      <p:sp>
        <p:nvSpPr>
          <p:cNvPr id="29" name="Right Brace 28"/>
          <p:cNvSpPr/>
          <p:nvPr/>
        </p:nvSpPr>
        <p:spPr>
          <a:xfrm rot="16200000">
            <a:off x="2366963" y="3800475"/>
            <a:ext cx="457200" cy="3429000"/>
          </a:xfrm>
          <a:prstGeom prst="rightBrace">
            <a:avLst>
              <a:gd name="adj1" fmla="val 6771"/>
              <a:gd name="adj2" fmla="val 4958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a:p>
        </p:txBody>
      </p:sp>
      <p:sp>
        <p:nvSpPr>
          <p:cNvPr id="22550" name="TextBox 29"/>
          <p:cNvSpPr txBox="1">
            <a:spLocks noChangeArrowheads="1"/>
          </p:cNvSpPr>
          <p:nvPr/>
        </p:nvSpPr>
        <p:spPr bwMode="auto">
          <a:xfrm>
            <a:off x="938213" y="5205413"/>
            <a:ext cx="641350" cy="369887"/>
          </a:xfrm>
          <a:prstGeom prst="rect">
            <a:avLst/>
          </a:prstGeom>
          <a:noFill/>
          <a:ln w="9525">
            <a:noFill/>
            <a:miter lim="800000"/>
            <a:headEnd/>
            <a:tailEnd/>
          </a:ln>
        </p:spPr>
        <p:txBody>
          <a:bodyPr wrap="none">
            <a:spAutoFit/>
          </a:bodyPr>
          <a:lstStyle/>
          <a:p>
            <a:r>
              <a:rPr lang="en-US" b="1"/>
              <a:t>ATN</a:t>
            </a:r>
          </a:p>
        </p:txBody>
      </p:sp>
      <p:sp>
        <p:nvSpPr>
          <p:cNvPr id="21" name="Rectangle 20"/>
          <p:cNvSpPr/>
          <p:nvPr/>
        </p:nvSpPr>
        <p:spPr>
          <a:xfrm>
            <a:off x="2128838" y="5653088"/>
            <a:ext cx="1219200" cy="762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chemeClr val="tx1"/>
                </a:solidFill>
                <a:latin typeface="Arial" pitchFamily="34" charset="0"/>
                <a:cs typeface="Arial" pitchFamily="34" charset="0"/>
              </a:rPr>
              <a:t>Army Universal Task List (AUTL)</a:t>
            </a:r>
          </a:p>
        </p:txBody>
      </p:sp>
      <p:sp>
        <p:nvSpPr>
          <p:cNvPr id="22" name="Rectangle 21"/>
          <p:cNvSpPr/>
          <p:nvPr/>
        </p:nvSpPr>
        <p:spPr>
          <a:xfrm>
            <a:off x="3043238" y="5734050"/>
            <a:ext cx="1219200" cy="92392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chemeClr val="tx1"/>
                </a:solidFill>
                <a:latin typeface="Arial" pitchFamily="34" charset="0"/>
                <a:cs typeface="Arial" pitchFamily="34" charset="0"/>
              </a:rPr>
              <a:t>Combined Arms </a:t>
            </a:r>
          </a:p>
          <a:p>
            <a:pPr>
              <a:defRPr/>
            </a:pPr>
            <a:r>
              <a:rPr lang="en-US" sz="1200" b="1" dirty="0">
                <a:solidFill>
                  <a:schemeClr val="tx1"/>
                </a:solidFill>
                <a:latin typeface="Arial" pitchFamily="34" charset="0"/>
                <a:cs typeface="Arial" pitchFamily="34" charset="0"/>
              </a:rPr>
              <a:t>Training Strategy (CATS)</a:t>
            </a:r>
          </a:p>
        </p:txBody>
      </p:sp>
      <p:sp>
        <p:nvSpPr>
          <p:cNvPr id="22553" name="TextBox 30"/>
          <p:cNvSpPr txBox="1">
            <a:spLocks noChangeArrowheads="1"/>
          </p:cNvSpPr>
          <p:nvPr/>
        </p:nvSpPr>
        <p:spPr bwMode="auto">
          <a:xfrm>
            <a:off x="19050" y="2238375"/>
            <a:ext cx="1685925" cy="646113"/>
          </a:xfrm>
          <a:prstGeom prst="rect">
            <a:avLst/>
          </a:prstGeom>
          <a:noFill/>
          <a:ln w="9525">
            <a:noFill/>
            <a:miter lim="800000"/>
            <a:headEnd/>
            <a:tailEnd/>
          </a:ln>
        </p:spPr>
        <p:txBody>
          <a:bodyPr wrap="none">
            <a:spAutoFit/>
          </a:bodyPr>
          <a:lstStyle/>
          <a:p>
            <a:r>
              <a:rPr lang="en-US" sz="1200"/>
              <a:t>DA  Approved for </a:t>
            </a:r>
          </a:p>
          <a:p>
            <a:r>
              <a:rPr lang="en-US" sz="1200"/>
              <a:t>BCT/BDE and Higher </a:t>
            </a:r>
          </a:p>
          <a:p>
            <a:r>
              <a:rPr lang="en-US" sz="1200"/>
              <a:t>Echelons</a:t>
            </a:r>
          </a:p>
        </p:txBody>
      </p:sp>
      <p:sp>
        <p:nvSpPr>
          <p:cNvPr id="22554" name="TextBox 31"/>
          <p:cNvSpPr txBox="1">
            <a:spLocks noChangeArrowheads="1"/>
          </p:cNvSpPr>
          <p:nvPr/>
        </p:nvSpPr>
        <p:spPr bwMode="auto">
          <a:xfrm>
            <a:off x="33338" y="3635375"/>
            <a:ext cx="1704975" cy="646113"/>
          </a:xfrm>
          <a:prstGeom prst="rect">
            <a:avLst/>
          </a:prstGeom>
          <a:noFill/>
          <a:ln w="9525">
            <a:noFill/>
            <a:miter lim="800000"/>
            <a:headEnd/>
            <a:tailEnd/>
          </a:ln>
        </p:spPr>
        <p:txBody>
          <a:bodyPr wrap="none">
            <a:spAutoFit/>
          </a:bodyPr>
          <a:lstStyle/>
          <a:p>
            <a:r>
              <a:rPr lang="en-US" sz="1200"/>
              <a:t>BN and Company</a:t>
            </a:r>
          </a:p>
          <a:p>
            <a:r>
              <a:rPr lang="en-US" sz="1200"/>
              <a:t>Nested to higher BCT/</a:t>
            </a:r>
          </a:p>
          <a:p>
            <a:r>
              <a:rPr lang="en-US" sz="1200"/>
              <a:t>BDE</a:t>
            </a:r>
          </a:p>
        </p:txBody>
      </p:sp>
      <p:sp>
        <p:nvSpPr>
          <p:cNvPr id="33" name="Right Arrow 32"/>
          <p:cNvSpPr/>
          <p:nvPr/>
        </p:nvSpPr>
        <p:spPr>
          <a:xfrm>
            <a:off x="1185863" y="2852738"/>
            <a:ext cx="914400" cy="76676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b="1">
              <a:solidFill>
                <a:srgbClr val="FFFFFF"/>
              </a:solidFill>
            </a:endParaRPr>
          </a:p>
        </p:txBody>
      </p:sp>
      <p:sp>
        <p:nvSpPr>
          <p:cNvPr id="13" name="Rectangle 12"/>
          <p:cNvSpPr/>
          <p:nvPr/>
        </p:nvSpPr>
        <p:spPr>
          <a:xfrm>
            <a:off x="176213" y="2876550"/>
            <a:ext cx="12192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FSO</a:t>
            </a:r>
          </a:p>
          <a:p>
            <a:pPr algn="ctr">
              <a:defRPr/>
            </a:pPr>
            <a:r>
              <a:rPr lang="en-US" b="1" dirty="0">
                <a:solidFill>
                  <a:schemeClr val="tx1"/>
                </a:solidFill>
                <a:latin typeface="Arial" pitchFamily="34" charset="0"/>
                <a:cs typeface="Arial" pitchFamily="34" charset="0"/>
              </a:rPr>
              <a:t>METL</a:t>
            </a:r>
          </a:p>
        </p:txBody>
      </p:sp>
      <p:sp>
        <p:nvSpPr>
          <p:cNvPr id="22557" name="TextBox 38"/>
          <p:cNvSpPr txBox="1">
            <a:spLocks noChangeArrowheads="1"/>
          </p:cNvSpPr>
          <p:nvPr/>
        </p:nvSpPr>
        <p:spPr bwMode="auto">
          <a:xfrm>
            <a:off x="3429000" y="3741738"/>
            <a:ext cx="3048000" cy="1014412"/>
          </a:xfrm>
          <a:prstGeom prst="rect">
            <a:avLst/>
          </a:prstGeom>
          <a:solidFill>
            <a:srgbClr val="FFFF00"/>
          </a:solidFill>
          <a:ln w="9525">
            <a:solidFill>
              <a:schemeClr val="tx1"/>
            </a:solidFill>
            <a:miter lim="800000"/>
            <a:headEnd/>
            <a:tailEnd/>
          </a:ln>
        </p:spPr>
        <p:txBody>
          <a:bodyPr>
            <a:spAutoFit/>
          </a:bodyPr>
          <a:lstStyle/>
          <a:p>
            <a:pPr algn="r"/>
            <a:r>
              <a:rPr lang="en-US" sz="1200"/>
              <a:t>Dialogue with their superior commander, to determine the FSO METL supporting  tasks and the operational environment  (OE) on which they will train in their ARFORGEN cycle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05000" y="39481"/>
            <a:ext cx="5314446" cy="646319"/>
          </a:xfrm>
          <a:prstGeom prst="rect">
            <a:avLst/>
          </a:prstGeom>
          <a:noFill/>
          <a:ln w="9525">
            <a:noFill/>
            <a:miter lim="800000"/>
            <a:headEnd/>
            <a:tailEnd/>
          </a:ln>
        </p:spPr>
        <p:txBody>
          <a:bodyPr wrap="none" lIns="91429" tIns="45714" rIns="91429" bIns="45714">
            <a:spAutoFit/>
          </a:bodyPr>
          <a:lstStyle/>
          <a:p>
            <a:r>
              <a:rPr lang="en-US" sz="3600" b="1" dirty="0"/>
              <a:t>Commanders’ Dialogue</a:t>
            </a:r>
          </a:p>
        </p:txBody>
      </p:sp>
      <p:sp>
        <p:nvSpPr>
          <p:cNvPr id="41988" name="Text Box 4"/>
          <p:cNvSpPr txBox="1">
            <a:spLocks noChangeArrowheads="1"/>
          </p:cNvSpPr>
          <p:nvPr/>
        </p:nvSpPr>
        <p:spPr bwMode="auto">
          <a:xfrm>
            <a:off x="685800" y="1849438"/>
            <a:ext cx="5638800" cy="3084512"/>
          </a:xfrm>
          <a:prstGeom prst="rect">
            <a:avLst/>
          </a:prstGeom>
          <a:solidFill>
            <a:srgbClr val="FFFF00"/>
          </a:solidFill>
          <a:ln w="38100">
            <a:solidFill>
              <a:schemeClr val="tx1"/>
            </a:solidFill>
            <a:miter lim="800000"/>
            <a:headEnd/>
            <a:tailEnd/>
          </a:ln>
        </p:spPr>
        <p:txBody>
          <a:bodyPr>
            <a:spAutoFit/>
          </a:bodyPr>
          <a:lstStyle/>
          <a:p>
            <a:r>
              <a:rPr lang="en-US" b="1" u="sng">
                <a:solidFill>
                  <a:srgbClr val="0000FF"/>
                </a:solidFill>
              </a:rPr>
              <a:t>What:</a:t>
            </a:r>
          </a:p>
          <a:p>
            <a:pPr>
              <a:spcBef>
                <a:spcPct val="40000"/>
              </a:spcBef>
              <a:buFontTx/>
              <a:buChar char="•"/>
            </a:pPr>
            <a:r>
              <a:rPr lang="en-US" b="1"/>
              <a:t> Task groups to train</a:t>
            </a:r>
          </a:p>
          <a:p>
            <a:pPr>
              <a:spcBef>
                <a:spcPct val="40000"/>
              </a:spcBef>
              <a:buFontTx/>
              <a:buChar char="•"/>
            </a:pPr>
            <a:r>
              <a:rPr lang="en-US" b="1"/>
              <a:t> Risks</a:t>
            </a:r>
          </a:p>
          <a:p>
            <a:pPr>
              <a:spcBef>
                <a:spcPct val="40000"/>
              </a:spcBef>
              <a:buFontTx/>
              <a:buChar char="•"/>
            </a:pPr>
            <a:r>
              <a:rPr lang="en-US" b="1"/>
              <a:t> Conditions to replicate</a:t>
            </a:r>
          </a:p>
          <a:p>
            <a:pPr>
              <a:spcBef>
                <a:spcPct val="40000"/>
              </a:spcBef>
              <a:buFontTx/>
              <a:buChar char="•"/>
            </a:pPr>
            <a:r>
              <a:rPr lang="en-US" b="1"/>
              <a:t> Resources required</a:t>
            </a:r>
          </a:p>
          <a:p>
            <a:pPr>
              <a:spcBef>
                <a:spcPct val="40000"/>
              </a:spcBef>
              <a:buFontTx/>
              <a:buChar char="•"/>
            </a:pPr>
            <a:r>
              <a:rPr lang="en-US" b="1"/>
              <a:t> Reset issues</a:t>
            </a:r>
          </a:p>
          <a:p>
            <a:pPr>
              <a:spcBef>
                <a:spcPct val="40000"/>
              </a:spcBef>
              <a:buFontTx/>
              <a:buChar char="•"/>
            </a:pPr>
            <a:r>
              <a:rPr lang="en-US" b="1"/>
              <a:t> Timeline to achieve CMETL readiness objectives </a:t>
            </a:r>
          </a:p>
          <a:p>
            <a:pPr>
              <a:spcBef>
                <a:spcPct val="40000"/>
              </a:spcBef>
              <a:buFontTx/>
              <a:buChar char="•"/>
            </a:pPr>
            <a:r>
              <a:rPr lang="en-US" b="1"/>
              <a:t> Readiness assessment</a:t>
            </a:r>
          </a:p>
        </p:txBody>
      </p:sp>
      <p:sp>
        <p:nvSpPr>
          <p:cNvPr id="41989" name="Text Box 5"/>
          <p:cNvSpPr txBox="1">
            <a:spLocks noChangeArrowheads="1"/>
          </p:cNvSpPr>
          <p:nvPr/>
        </p:nvSpPr>
        <p:spPr bwMode="auto">
          <a:xfrm>
            <a:off x="838200" y="838200"/>
            <a:ext cx="2060575" cy="923925"/>
          </a:xfrm>
          <a:prstGeom prst="rect">
            <a:avLst/>
          </a:prstGeom>
          <a:solidFill>
            <a:srgbClr val="FFFF00"/>
          </a:solidFill>
          <a:ln w="38100">
            <a:solidFill>
              <a:schemeClr val="tx1"/>
            </a:solidFill>
            <a:miter lim="800000"/>
            <a:headEnd/>
            <a:tailEnd/>
          </a:ln>
        </p:spPr>
        <p:txBody>
          <a:bodyPr wrap="none">
            <a:spAutoFit/>
          </a:bodyPr>
          <a:lstStyle/>
          <a:p>
            <a:r>
              <a:rPr lang="en-US" b="1" u="sng" dirty="0">
                <a:solidFill>
                  <a:srgbClr val="0000FF"/>
                </a:solidFill>
              </a:rPr>
              <a:t>Who:</a:t>
            </a:r>
          </a:p>
          <a:p>
            <a:pPr>
              <a:buFontTx/>
              <a:buChar char="•"/>
            </a:pPr>
            <a:r>
              <a:rPr lang="en-US" b="1" dirty="0"/>
              <a:t> Commander</a:t>
            </a:r>
          </a:p>
          <a:p>
            <a:pPr>
              <a:buFontTx/>
              <a:buChar char="•"/>
            </a:pPr>
            <a:r>
              <a:rPr lang="en-US" b="1" dirty="0"/>
              <a:t> Next higher Cdr</a:t>
            </a:r>
          </a:p>
        </p:txBody>
      </p:sp>
      <p:sp>
        <p:nvSpPr>
          <p:cNvPr id="41990" name="Text Box 6"/>
          <p:cNvSpPr txBox="1">
            <a:spLocks noChangeArrowheads="1"/>
          </p:cNvSpPr>
          <p:nvPr/>
        </p:nvSpPr>
        <p:spPr bwMode="auto">
          <a:xfrm>
            <a:off x="4419600" y="1123950"/>
            <a:ext cx="4546600" cy="461963"/>
          </a:xfrm>
          <a:prstGeom prst="rect">
            <a:avLst/>
          </a:prstGeom>
          <a:solidFill>
            <a:srgbClr val="FFFF00"/>
          </a:solidFill>
          <a:ln w="38100">
            <a:solidFill>
              <a:schemeClr val="tx1"/>
            </a:solidFill>
            <a:miter lim="800000"/>
            <a:headEnd/>
            <a:tailEnd/>
          </a:ln>
        </p:spPr>
        <p:txBody>
          <a:bodyPr wrap="none">
            <a:spAutoFit/>
          </a:bodyPr>
          <a:lstStyle/>
          <a:p>
            <a:pPr algn="ctr"/>
            <a:r>
              <a:rPr lang="en-US" sz="2400" b="1"/>
              <a:t>Sets &amp; Manages Expectations</a:t>
            </a:r>
          </a:p>
        </p:txBody>
      </p:sp>
      <p:sp>
        <p:nvSpPr>
          <p:cNvPr id="41991" name="Text Box 7"/>
          <p:cNvSpPr txBox="1">
            <a:spLocks noChangeArrowheads="1"/>
          </p:cNvSpPr>
          <p:nvPr/>
        </p:nvSpPr>
        <p:spPr bwMode="auto">
          <a:xfrm>
            <a:off x="5638800" y="5010150"/>
            <a:ext cx="3340100" cy="923925"/>
          </a:xfrm>
          <a:prstGeom prst="rect">
            <a:avLst/>
          </a:prstGeom>
          <a:solidFill>
            <a:srgbClr val="FFFF00"/>
          </a:solidFill>
          <a:ln w="38100">
            <a:solidFill>
              <a:schemeClr val="tx1"/>
            </a:solidFill>
            <a:miter lim="800000"/>
            <a:headEnd/>
            <a:tailEnd/>
          </a:ln>
        </p:spPr>
        <p:txBody>
          <a:bodyPr>
            <a:spAutoFit/>
          </a:bodyPr>
          <a:lstStyle/>
          <a:p>
            <a:r>
              <a:rPr lang="en-US" b="1" u="sng">
                <a:solidFill>
                  <a:srgbClr val="0000FF"/>
                </a:solidFill>
              </a:rPr>
              <a:t>How:</a:t>
            </a:r>
          </a:p>
          <a:p>
            <a:pPr>
              <a:buFontTx/>
              <a:buChar char="•"/>
            </a:pPr>
            <a:r>
              <a:rPr lang="en-US" b="1"/>
              <a:t> One-on-one</a:t>
            </a:r>
          </a:p>
          <a:p>
            <a:pPr>
              <a:buFontTx/>
              <a:buChar char="•"/>
            </a:pPr>
            <a:r>
              <a:rPr lang="en-US" b="1"/>
              <a:t> In person / VTC / phone </a:t>
            </a:r>
          </a:p>
        </p:txBody>
      </p:sp>
      <p:sp>
        <p:nvSpPr>
          <p:cNvPr id="41992" name="Text Box 8"/>
          <p:cNvSpPr txBox="1">
            <a:spLocks noChangeArrowheads="1"/>
          </p:cNvSpPr>
          <p:nvPr/>
        </p:nvSpPr>
        <p:spPr bwMode="auto">
          <a:xfrm>
            <a:off x="1092200" y="6076950"/>
            <a:ext cx="7667625" cy="400050"/>
          </a:xfrm>
          <a:prstGeom prst="rect">
            <a:avLst/>
          </a:prstGeom>
          <a:solidFill>
            <a:srgbClr val="FFFF00"/>
          </a:solidFill>
          <a:ln w="38100">
            <a:solidFill>
              <a:schemeClr val="tx1"/>
            </a:solidFill>
            <a:miter lim="800000"/>
            <a:headEnd/>
            <a:tailEnd/>
          </a:ln>
        </p:spPr>
        <p:txBody>
          <a:bodyPr wrap="none">
            <a:spAutoFit/>
          </a:bodyPr>
          <a:lstStyle/>
          <a:p>
            <a:r>
              <a:rPr lang="en-US" sz="2000" b="1"/>
              <a:t>Why: To get buy-in on training azimuth </a:t>
            </a:r>
            <a:r>
              <a:rPr lang="en-US" sz="2000" b="1" i="1" u="sng"/>
              <a:t>before</a:t>
            </a:r>
            <a:r>
              <a:rPr lang="en-US" sz="2000" b="1" i="1"/>
              <a:t> </a:t>
            </a:r>
            <a:r>
              <a:rPr lang="en-US" sz="2000" b="1"/>
              <a:t>training begins</a:t>
            </a:r>
          </a:p>
        </p:txBody>
      </p:sp>
      <p:sp>
        <p:nvSpPr>
          <p:cNvPr id="41993" name="Rectangle 10"/>
          <p:cNvSpPr>
            <a:spLocks noChangeArrowheads="1"/>
          </p:cNvSpPr>
          <p:nvPr/>
        </p:nvSpPr>
        <p:spPr bwMode="auto">
          <a:xfrm>
            <a:off x="6934200" y="6534150"/>
            <a:ext cx="2133600" cy="476250"/>
          </a:xfrm>
          <a:prstGeom prst="rect">
            <a:avLst/>
          </a:prstGeom>
          <a:noFill/>
          <a:ln w="9525">
            <a:noFill/>
            <a:miter lim="800000"/>
            <a:headEnd/>
            <a:tailEnd/>
          </a:ln>
        </p:spPr>
        <p:txBody>
          <a:bodyPr/>
          <a:lstStyle/>
          <a:p>
            <a:pPr algn="r"/>
            <a:fld id="{A725B432-76C7-49F0-AB42-4A9908A647A9}" type="slidenum">
              <a:rPr lang="en-US" sz="1400"/>
              <a:pPr algn="r"/>
              <a:t>24</a:t>
            </a:fld>
            <a:endParaRPr lang="en-US" sz="1400"/>
          </a:p>
        </p:txBody>
      </p:sp>
      <p:sp>
        <p:nvSpPr>
          <p:cNvPr id="22542" name="Text Box 6"/>
          <p:cNvSpPr txBox="1">
            <a:spLocks noChangeArrowheads="1"/>
          </p:cNvSpPr>
          <p:nvPr/>
        </p:nvSpPr>
        <p:spPr bwMode="auto">
          <a:xfrm>
            <a:off x="241300" y="5162550"/>
            <a:ext cx="4787900" cy="708025"/>
          </a:xfrm>
          <a:prstGeom prst="rect">
            <a:avLst/>
          </a:prstGeom>
          <a:solidFill>
            <a:srgbClr val="FF0000"/>
          </a:solidFill>
          <a:ln w="38100">
            <a:solidFill>
              <a:schemeClr val="tx1"/>
            </a:solidFill>
            <a:miter lim="800000"/>
            <a:headEnd/>
            <a:tailEnd/>
          </a:ln>
        </p:spPr>
        <p:txBody>
          <a:bodyPr>
            <a:spAutoFit/>
          </a:bodyPr>
          <a:lstStyle/>
          <a:p>
            <a:pPr algn="ctr">
              <a:defRPr/>
            </a:pPr>
            <a:r>
              <a:rPr lang="en-US" sz="2000" b="1">
                <a:solidFill>
                  <a:srgbClr val="FFFF00"/>
                </a:solidFill>
                <a:effectLst>
                  <a:outerShdw blurRad="38100" dist="38100" dir="2700000" algn="tl">
                    <a:srgbClr val="000000"/>
                  </a:outerShdw>
                </a:effectLst>
                <a:latin typeface="Arial" charset="0"/>
              </a:rPr>
              <a:t>What we are NOT going to train</a:t>
            </a:r>
          </a:p>
          <a:p>
            <a:pPr algn="ctr">
              <a:defRPr/>
            </a:pPr>
            <a:r>
              <a:rPr lang="en-US" sz="2000" b="1">
                <a:solidFill>
                  <a:srgbClr val="FFFF00"/>
                </a:solidFill>
                <a:effectLst>
                  <a:outerShdw blurRad="38100" dist="38100" dir="2700000" algn="tl">
                    <a:srgbClr val="000000"/>
                  </a:outerShdw>
                </a:effectLst>
                <a:latin typeface="Arial" charset="0"/>
              </a:rPr>
              <a:t>is just as important as what we train</a:t>
            </a:r>
          </a:p>
        </p:txBody>
      </p:sp>
      <p:sp>
        <p:nvSpPr>
          <p:cNvPr id="22543" name="Text Box 6"/>
          <p:cNvSpPr txBox="1">
            <a:spLocks noChangeArrowheads="1"/>
          </p:cNvSpPr>
          <p:nvPr/>
        </p:nvSpPr>
        <p:spPr bwMode="auto">
          <a:xfrm>
            <a:off x="6429375" y="2532063"/>
            <a:ext cx="2667000" cy="1016000"/>
          </a:xfrm>
          <a:prstGeom prst="rect">
            <a:avLst/>
          </a:prstGeom>
          <a:solidFill>
            <a:srgbClr val="FF0000"/>
          </a:solidFill>
          <a:ln w="38100">
            <a:solidFill>
              <a:schemeClr val="tx1"/>
            </a:solidFill>
            <a:miter lim="800000"/>
            <a:headEnd/>
            <a:tailEnd/>
          </a:ln>
        </p:spPr>
        <p:txBody>
          <a:bodyPr>
            <a:spAutoFit/>
          </a:bodyPr>
          <a:lstStyle/>
          <a:p>
            <a:pPr algn="ctr">
              <a:defRPr/>
            </a:pPr>
            <a:r>
              <a:rPr lang="en-US" sz="2000" b="1">
                <a:solidFill>
                  <a:srgbClr val="FFFF00"/>
                </a:solidFill>
                <a:effectLst>
                  <a:outerShdw blurRad="38100" dist="38100" dir="2700000" algn="tl">
                    <a:srgbClr val="000000"/>
                  </a:outerShdw>
                </a:effectLst>
                <a:latin typeface="Arial" charset="0"/>
              </a:rPr>
              <a:t>Higher level CDR underwrites risk for</a:t>
            </a:r>
          </a:p>
          <a:p>
            <a:pPr algn="ctr">
              <a:defRPr/>
            </a:pPr>
            <a:r>
              <a:rPr lang="en-US" sz="2000" b="1">
                <a:solidFill>
                  <a:srgbClr val="FFFF00"/>
                </a:solidFill>
                <a:effectLst>
                  <a:outerShdw blurRad="38100" dist="38100" dir="2700000" algn="tl">
                    <a:srgbClr val="000000"/>
                  </a:outerShdw>
                </a:effectLst>
                <a:latin typeface="Arial" charset="0"/>
              </a:rPr>
              <a:t>what is NOT trained!</a:t>
            </a:r>
          </a:p>
        </p:txBody>
      </p:sp>
      <p:sp>
        <p:nvSpPr>
          <p:cNvPr id="22544" name="AutoShape 16"/>
          <p:cNvSpPr>
            <a:spLocks noChangeArrowheads="1"/>
          </p:cNvSpPr>
          <p:nvPr/>
        </p:nvSpPr>
        <p:spPr bwMode="auto">
          <a:xfrm>
            <a:off x="3962400" y="2266950"/>
            <a:ext cx="2209800" cy="1371600"/>
          </a:xfrm>
          <a:prstGeom prst="irregularSeal2">
            <a:avLst/>
          </a:prstGeom>
          <a:solidFill>
            <a:srgbClr val="FF0000"/>
          </a:solidFill>
          <a:ln w="9525">
            <a:solidFill>
              <a:schemeClr val="tx1"/>
            </a:solidFill>
            <a:miter lim="800000"/>
            <a:headEnd/>
            <a:tailEnd/>
          </a:ln>
          <a:effectLst>
            <a:outerShdw dist="92457" dir="4443276" algn="ctr" rotWithShape="0">
              <a:schemeClr val="bg2"/>
            </a:outerShdw>
          </a:effectLst>
        </p:spPr>
        <p:txBody>
          <a:bodyPr wrap="none" anchor="ctr"/>
          <a:lstStyle/>
          <a:p>
            <a:pPr algn="ctr" eaLnBrk="0" hangingPunct="0">
              <a:defRPr/>
            </a:pPr>
            <a:r>
              <a:rPr lang="en-US" sz="1400" b="1">
                <a:solidFill>
                  <a:srgbClr val="FFFF00"/>
                </a:solidFill>
                <a:effectLst>
                  <a:outerShdw blurRad="38100" dist="38100" dir="2700000" algn="tl">
                    <a:srgbClr val="000000"/>
                  </a:outerShdw>
                </a:effectLst>
                <a:latin typeface="Arial" charset="0"/>
              </a:rPr>
              <a:t>Changing the</a:t>
            </a:r>
          </a:p>
          <a:p>
            <a:pPr algn="ctr" eaLnBrk="0" hangingPunct="0">
              <a:defRPr/>
            </a:pPr>
            <a:r>
              <a:rPr lang="en-US" sz="1400" b="1">
                <a:solidFill>
                  <a:srgbClr val="FFFF00"/>
                </a:solidFill>
                <a:effectLst>
                  <a:outerShdw blurRad="38100" dist="38100" dir="2700000" algn="tl">
                    <a:srgbClr val="000000"/>
                  </a:outerShdw>
                </a:effectLst>
                <a:latin typeface="Arial" charset="0"/>
              </a:rPr>
              <a:t>Army’s Mindset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6"/>
          <p:cNvGrpSpPr>
            <a:grpSpLocks/>
          </p:cNvGrpSpPr>
          <p:nvPr/>
        </p:nvGrpSpPr>
        <p:grpSpPr bwMode="auto">
          <a:xfrm>
            <a:off x="876300" y="649540"/>
            <a:ext cx="7620000" cy="4989260"/>
            <a:chOff x="552" y="-646"/>
            <a:chExt cx="4800" cy="3058"/>
          </a:xfrm>
        </p:grpSpPr>
        <p:sp>
          <p:nvSpPr>
            <p:cNvPr id="26628" name="Rectangle 1027"/>
            <p:cNvSpPr>
              <a:spLocks noChangeArrowheads="1"/>
            </p:cNvSpPr>
            <p:nvPr/>
          </p:nvSpPr>
          <p:spPr bwMode="auto">
            <a:xfrm>
              <a:off x="1104" y="768"/>
              <a:ext cx="3420" cy="756"/>
            </a:xfrm>
            <a:prstGeom prst="rect">
              <a:avLst/>
            </a:prstGeom>
            <a:solidFill>
              <a:srgbClr val="F0FC0A"/>
            </a:solidFill>
            <a:ln w="12700">
              <a:solidFill>
                <a:schemeClr val="tx1"/>
              </a:solidFill>
              <a:miter lim="800000"/>
              <a:headEnd/>
              <a:tailEnd/>
            </a:ln>
          </p:spPr>
          <p:txBody>
            <a:bodyPr wrap="none" anchor="ctr"/>
            <a:lstStyle/>
            <a:p>
              <a:endParaRPr lang="en-US"/>
            </a:p>
          </p:txBody>
        </p:sp>
        <p:sp>
          <p:nvSpPr>
            <p:cNvPr id="26629" name="Rectangle 1028"/>
            <p:cNvSpPr>
              <a:spLocks noChangeArrowheads="1"/>
            </p:cNvSpPr>
            <p:nvPr/>
          </p:nvSpPr>
          <p:spPr bwMode="auto">
            <a:xfrm>
              <a:off x="1236" y="1044"/>
              <a:ext cx="744" cy="300"/>
            </a:xfrm>
            <a:prstGeom prst="rect">
              <a:avLst/>
            </a:prstGeom>
            <a:solidFill>
              <a:schemeClr val="bg1"/>
            </a:solidFill>
            <a:ln w="12700">
              <a:solidFill>
                <a:schemeClr val="tx1"/>
              </a:solidFill>
              <a:miter lim="800000"/>
              <a:headEnd/>
              <a:tailEnd/>
            </a:ln>
          </p:spPr>
          <p:txBody>
            <a:bodyPr wrap="none" anchor="ctr"/>
            <a:lstStyle/>
            <a:p>
              <a:pPr algn="ctr"/>
              <a:r>
                <a:rPr lang="en-US" sz="1400" i="1"/>
                <a:t>Training </a:t>
              </a:r>
            </a:p>
            <a:p>
              <a:pPr algn="ctr"/>
              <a:r>
                <a:rPr lang="en-US" sz="1400" i="1"/>
                <a:t>Assessment</a:t>
              </a:r>
            </a:p>
          </p:txBody>
        </p:sp>
        <p:sp>
          <p:nvSpPr>
            <p:cNvPr id="26630" name="Rectangle 1029"/>
            <p:cNvSpPr>
              <a:spLocks noChangeArrowheads="1"/>
            </p:cNvSpPr>
            <p:nvPr/>
          </p:nvSpPr>
          <p:spPr bwMode="auto">
            <a:xfrm>
              <a:off x="2208" y="1044"/>
              <a:ext cx="528" cy="312"/>
            </a:xfrm>
            <a:prstGeom prst="rect">
              <a:avLst/>
            </a:prstGeom>
            <a:solidFill>
              <a:schemeClr val="hlink"/>
            </a:solidFill>
            <a:ln w="12700">
              <a:solidFill>
                <a:schemeClr val="tx1"/>
              </a:solidFill>
              <a:miter lim="800000"/>
              <a:headEnd/>
              <a:tailEnd/>
            </a:ln>
          </p:spPr>
          <p:txBody>
            <a:bodyPr wrap="none" anchor="ctr"/>
            <a:lstStyle/>
            <a:p>
              <a:pPr algn="ctr"/>
              <a:r>
                <a:rPr lang="en-US" sz="1400" i="1">
                  <a:solidFill>
                    <a:srgbClr val="FFFFFF"/>
                  </a:solidFill>
                </a:rPr>
                <a:t>Training</a:t>
              </a:r>
            </a:p>
            <a:p>
              <a:pPr algn="ctr"/>
              <a:r>
                <a:rPr lang="en-US" sz="1400" i="1">
                  <a:solidFill>
                    <a:srgbClr val="FFFFFF"/>
                  </a:solidFill>
                </a:rPr>
                <a:t>Strategy</a:t>
              </a:r>
            </a:p>
          </p:txBody>
        </p:sp>
        <p:sp>
          <p:nvSpPr>
            <p:cNvPr id="26631" name="Rectangle 1030"/>
            <p:cNvSpPr>
              <a:spLocks noChangeArrowheads="1"/>
            </p:cNvSpPr>
            <p:nvPr/>
          </p:nvSpPr>
          <p:spPr bwMode="auto">
            <a:xfrm>
              <a:off x="2940" y="1044"/>
              <a:ext cx="828" cy="300"/>
            </a:xfrm>
            <a:prstGeom prst="rect">
              <a:avLst/>
            </a:prstGeom>
            <a:solidFill>
              <a:schemeClr val="hlink"/>
            </a:solidFill>
            <a:ln w="12700">
              <a:solidFill>
                <a:schemeClr val="tx1"/>
              </a:solidFill>
              <a:miter lim="800000"/>
              <a:headEnd/>
              <a:tailEnd/>
            </a:ln>
          </p:spPr>
          <p:txBody>
            <a:bodyPr wrap="none" anchor="ctr"/>
            <a:lstStyle/>
            <a:p>
              <a:pPr algn="ctr"/>
              <a:r>
                <a:rPr lang="en-US" sz="1400" i="1">
                  <a:solidFill>
                    <a:srgbClr val="FFFFFF"/>
                  </a:solidFill>
                </a:rPr>
                <a:t>Commander’s</a:t>
              </a:r>
            </a:p>
            <a:p>
              <a:pPr algn="ctr"/>
              <a:r>
                <a:rPr lang="en-US" sz="1400" i="1">
                  <a:solidFill>
                    <a:srgbClr val="FFFFFF"/>
                  </a:solidFill>
                </a:rPr>
                <a:t>Guidance</a:t>
              </a:r>
            </a:p>
          </p:txBody>
        </p:sp>
        <p:sp>
          <p:nvSpPr>
            <p:cNvPr id="26632" name="Rectangle 1031"/>
            <p:cNvSpPr>
              <a:spLocks noChangeArrowheads="1"/>
            </p:cNvSpPr>
            <p:nvPr/>
          </p:nvSpPr>
          <p:spPr bwMode="auto">
            <a:xfrm>
              <a:off x="3948" y="1044"/>
              <a:ext cx="528" cy="312"/>
            </a:xfrm>
            <a:prstGeom prst="rect">
              <a:avLst/>
            </a:prstGeom>
            <a:solidFill>
              <a:schemeClr val="bg1"/>
            </a:solidFill>
            <a:ln w="12700">
              <a:solidFill>
                <a:schemeClr val="tx1"/>
              </a:solidFill>
              <a:miter lim="800000"/>
              <a:headEnd/>
              <a:tailEnd/>
            </a:ln>
          </p:spPr>
          <p:txBody>
            <a:bodyPr wrap="none" anchor="ctr"/>
            <a:lstStyle/>
            <a:p>
              <a:pPr algn="ctr"/>
              <a:r>
                <a:rPr lang="en-US" sz="1400" i="1"/>
                <a:t>Training</a:t>
              </a:r>
            </a:p>
            <a:p>
              <a:pPr algn="ctr"/>
              <a:r>
                <a:rPr lang="en-US" sz="1400" i="1"/>
                <a:t>Plans</a:t>
              </a:r>
            </a:p>
          </p:txBody>
        </p:sp>
        <p:sp>
          <p:nvSpPr>
            <p:cNvPr id="26633" name="Rectangle 1032"/>
            <p:cNvSpPr>
              <a:spLocks noChangeArrowheads="1"/>
            </p:cNvSpPr>
            <p:nvPr/>
          </p:nvSpPr>
          <p:spPr bwMode="auto">
            <a:xfrm>
              <a:off x="4608" y="1044"/>
              <a:ext cx="744" cy="300"/>
            </a:xfrm>
            <a:prstGeom prst="rect">
              <a:avLst/>
            </a:prstGeom>
            <a:solidFill>
              <a:schemeClr val="bg1"/>
            </a:solidFill>
            <a:ln w="12700">
              <a:solidFill>
                <a:schemeClr val="tx1"/>
              </a:solidFill>
              <a:miter lim="800000"/>
              <a:headEnd/>
              <a:tailEnd/>
            </a:ln>
          </p:spPr>
          <p:txBody>
            <a:bodyPr wrap="none" anchor="ctr"/>
            <a:lstStyle/>
            <a:p>
              <a:pPr algn="ctr"/>
              <a:r>
                <a:rPr lang="en-US" sz="1400" i="1"/>
                <a:t>Training </a:t>
              </a:r>
            </a:p>
            <a:p>
              <a:pPr algn="ctr"/>
              <a:r>
                <a:rPr lang="en-US" sz="1400" i="1"/>
                <a:t>Execution</a:t>
              </a:r>
            </a:p>
          </p:txBody>
        </p:sp>
        <p:sp>
          <p:nvSpPr>
            <p:cNvPr id="26634" name="Rectangle 1033"/>
            <p:cNvSpPr>
              <a:spLocks noChangeArrowheads="1"/>
            </p:cNvSpPr>
            <p:nvPr/>
          </p:nvSpPr>
          <p:spPr bwMode="auto">
            <a:xfrm>
              <a:off x="552" y="1092"/>
              <a:ext cx="432" cy="180"/>
            </a:xfrm>
            <a:prstGeom prst="rect">
              <a:avLst/>
            </a:prstGeom>
            <a:solidFill>
              <a:schemeClr val="bg1"/>
            </a:solidFill>
            <a:ln w="12700">
              <a:solidFill>
                <a:schemeClr val="tx1"/>
              </a:solidFill>
              <a:miter lim="800000"/>
              <a:headEnd/>
              <a:tailEnd/>
            </a:ln>
          </p:spPr>
          <p:txBody>
            <a:bodyPr wrap="none" anchor="ctr"/>
            <a:lstStyle/>
            <a:p>
              <a:pPr algn="ctr"/>
              <a:r>
                <a:rPr lang="en-US" sz="1600" b="1"/>
                <a:t>METL</a:t>
              </a:r>
            </a:p>
          </p:txBody>
        </p:sp>
        <p:sp>
          <p:nvSpPr>
            <p:cNvPr id="26635" name="Text Box 1034"/>
            <p:cNvSpPr txBox="1">
              <a:spLocks noChangeArrowheads="1"/>
            </p:cNvSpPr>
            <p:nvPr/>
          </p:nvSpPr>
          <p:spPr bwMode="auto">
            <a:xfrm>
              <a:off x="984" y="-646"/>
              <a:ext cx="3768" cy="396"/>
            </a:xfrm>
            <a:prstGeom prst="rect">
              <a:avLst/>
            </a:prstGeom>
            <a:noFill/>
            <a:ln w="12700">
              <a:noFill/>
              <a:miter lim="800000"/>
              <a:headEnd/>
              <a:tailEnd/>
            </a:ln>
          </p:spPr>
          <p:txBody>
            <a:bodyPr wrap="none">
              <a:spAutoFit/>
            </a:bodyPr>
            <a:lstStyle/>
            <a:p>
              <a:r>
                <a:rPr lang="en-US" sz="3600" b="1" dirty="0"/>
                <a:t>Training Planning Process</a:t>
              </a:r>
            </a:p>
          </p:txBody>
        </p:sp>
        <p:sp>
          <p:nvSpPr>
            <p:cNvPr id="26636" name="Line 1035"/>
            <p:cNvSpPr>
              <a:spLocks noChangeShapeType="1"/>
            </p:cNvSpPr>
            <p:nvPr/>
          </p:nvSpPr>
          <p:spPr bwMode="auto">
            <a:xfrm>
              <a:off x="996" y="1200"/>
              <a:ext cx="180" cy="0"/>
            </a:xfrm>
            <a:prstGeom prst="line">
              <a:avLst/>
            </a:prstGeom>
            <a:noFill/>
            <a:ln w="38100">
              <a:solidFill>
                <a:schemeClr val="tx1"/>
              </a:solidFill>
              <a:round/>
              <a:headEnd/>
              <a:tailEnd type="triangle" w="med" len="med"/>
            </a:ln>
          </p:spPr>
          <p:txBody>
            <a:bodyPr/>
            <a:lstStyle/>
            <a:p>
              <a:endParaRPr lang="en-US"/>
            </a:p>
          </p:txBody>
        </p:sp>
        <p:sp>
          <p:nvSpPr>
            <p:cNvPr id="26637" name="Line 1036"/>
            <p:cNvSpPr>
              <a:spLocks noChangeShapeType="1"/>
            </p:cNvSpPr>
            <p:nvPr/>
          </p:nvSpPr>
          <p:spPr bwMode="auto">
            <a:xfrm>
              <a:off x="1992" y="1200"/>
              <a:ext cx="180" cy="0"/>
            </a:xfrm>
            <a:prstGeom prst="line">
              <a:avLst/>
            </a:prstGeom>
            <a:noFill/>
            <a:ln w="38100">
              <a:solidFill>
                <a:schemeClr val="tx1"/>
              </a:solidFill>
              <a:round/>
              <a:headEnd/>
              <a:tailEnd type="triangle" w="med" len="med"/>
            </a:ln>
          </p:spPr>
          <p:txBody>
            <a:bodyPr/>
            <a:lstStyle/>
            <a:p>
              <a:endParaRPr lang="en-US"/>
            </a:p>
          </p:txBody>
        </p:sp>
        <p:sp>
          <p:nvSpPr>
            <p:cNvPr id="26638" name="Line 1037"/>
            <p:cNvSpPr>
              <a:spLocks noChangeShapeType="1"/>
            </p:cNvSpPr>
            <p:nvPr/>
          </p:nvSpPr>
          <p:spPr bwMode="auto">
            <a:xfrm>
              <a:off x="2736" y="1200"/>
              <a:ext cx="180" cy="0"/>
            </a:xfrm>
            <a:prstGeom prst="line">
              <a:avLst/>
            </a:prstGeom>
            <a:noFill/>
            <a:ln w="38100">
              <a:solidFill>
                <a:schemeClr val="tx1"/>
              </a:solidFill>
              <a:round/>
              <a:headEnd/>
              <a:tailEnd type="triangle" w="med" len="med"/>
            </a:ln>
          </p:spPr>
          <p:txBody>
            <a:bodyPr/>
            <a:lstStyle/>
            <a:p>
              <a:endParaRPr lang="en-US"/>
            </a:p>
          </p:txBody>
        </p:sp>
        <p:sp>
          <p:nvSpPr>
            <p:cNvPr id="26639" name="Line 1038"/>
            <p:cNvSpPr>
              <a:spLocks noChangeShapeType="1"/>
            </p:cNvSpPr>
            <p:nvPr/>
          </p:nvSpPr>
          <p:spPr bwMode="auto">
            <a:xfrm>
              <a:off x="3780" y="1200"/>
              <a:ext cx="180" cy="0"/>
            </a:xfrm>
            <a:prstGeom prst="line">
              <a:avLst/>
            </a:prstGeom>
            <a:noFill/>
            <a:ln w="38100">
              <a:solidFill>
                <a:schemeClr val="tx1"/>
              </a:solidFill>
              <a:round/>
              <a:headEnd/>
              <a:tailEnd type="triangle" w="med" len="med"/>
            </a:ln>
          </p:spPr>
          <p:txBody>
            <a:bodyPr/>
            <a:lstStyle/>
            <a:p>
              <a:endParaRPr lang="en-US"/>
            </a:p>
          </p:txBody>
        </p:sp>
        <p:sp>
          <p:nvSpPr>
            <p:cNvPr id="26640" name="Line 1039"/>
            <p:cNvSpPr>
              <a:spLocks noChangeShapeType="1"/>
            </p:cNvSpPr>
            <p:nvPr/>
          </p:nvSpPr>
          <p:spPr bwMode="auto">
            <a:xfrm>
              <a:off x="4464" y="1200"/>
              <a:ext cx="180" cy="0"/>
            </a:xfrm>
            <a:prstGeom prst="line">
              <a:avLst/>
            </a:prstGeom>
            <a:noFill/>
            <a:ln w="38100">
              <a:solidFill>
                <a:schemeClr val="tx1"/>
              </a:solidFill>
              <a:round/>
              <a:headEnd/>
              <a:tailEnd type="triangle" w="med" len="med"/>
            </a:ln>
          </p:spPr>
          <p:txBody>
            <a:bodyPr/>
            <a:lstStyle/>
            <a:p>
              <a:endParaRPr lang="en-US"/>
            </a:p>
          </p:txBody>
        </p:sp>
        <p:sp>
          <p:nvSpPr>
            <p:cNvPr id="26641" name="Freeform 1040"/>
            <p:cNvSpPr>
              <a:spLocks/>
            </p:cNvSpPr>
            <p:nvPr/>
          </p:nvSpPr>
          <p:spPr bwMode="auto">
            <a:xfrm>
              <a:off x="1596" y="1356"/>
              <a:ext cx="3372" cy="936"/>
            </a:xfrm>
            <a:custGeom>
              <a:avLst/>
              <a:gdLst>
                <a:gd name="T0" fmla="*/ 3372 w 3372"/>
                <a:gd name="T1" fmla="*/ 0 h 936"/>
                <a:gd name="T2" fmla="*/ 3372 w 3372"/>
                <a:gd name="T3" fmla="*/ 936 h 936"/>
                <a:gd name="T4" fmla="*/ 1596 w 3372"/>
                <a:gd name="T5" fmla="*/ 936 h 936"/>
                <a:gd name="T6" fmla="*/ 0 w 3372"/>
                <a:gd name="T7" fmla="*/ 936 h 936"/>
                <a:gd name="T8" fmla="*/ 0 w 3372"/>
                <a:gd name="T9" fmla="*/ 36 h 936"/>
                <a:gd name="T10" fmla="*/ 0 60000 65536"/>
                <a:gd name="T11" fmla="*/ 0 60000 65536"/>
                <a:gd name="T12" fmla="*/ 0 60000 65536"/>
                <a:gd name="T13" fmla="*/ 0 60000 65536"/>
                <a:gd name="T14" fmla="*/ 0 60000 65536"/>
                <a:gd name="T15" fmla="*/ 0 w 3372"/>
                <a:gd name="T16" fmla="*/ 0 h 936"/>
                <a:gd name="T17" fmla="*/ 3372 w 3372"/>
                <a:gd name="T18" fmla="*/ 936 h 936"/>
              </a:gdLst>
              <a:ahLst/>
              <a:cxnLst>
                <a:cxn ang="T10">
                  <a:pos x="T0" y="T1"/>
                </a:cxn>
                <a:cxn ang="T11">
                  <a:pos x="T2" y="T3"/>
                </a:cxn>
                <a:cxn ang="T12">
                  <a:pos x="T4" y="T5"/>
                </a:cxn>
                <a:cxn ang="T13">
                  <a:pos x="T6" y="T7"/>
                </a:cxn>
                <a:cxn ang="T14">
                  <a:pos x="T8" y="T9"/>
                </a:cxn>
              </a:cxnLst>
              <a:rect l="T15" t="T16" r="T17" b="T18"/>
              <a:pathLst>
                <a:path w="3372" h="936">
                  <a:moveTo>
                    <a:pt x="3372" y="0"/>
                  </a:moveTo>
                  <a:lnTo>
                    <a:pt x="3372" y="936"/>
                  </a:lnTo>
                  <a:lnTo>
                    <a:pt x="1596" y="936"/>
                  </a:lnTo>
                  <a:lnTo>
                    <a:pt x="0" y="936"/>
                  </a:lnTo>
                  <a:lnTo>
                    <a:pt x="0" y="36"/>
                  </a:lnTo>
                </a:path>
              </a:pathLst>
            </a:custGeom>
            <a:noFill/>
            <a:ln w="57150" cap="rnd">
              <a:solidFill>
                <a:schemeClr val="tx1"/>
              </a:solidFill>
              <a:prstDash val="sysDot"/>
              <a:round/>
              <a:headEnd/>
              <a:tailEnd type="triangle" w="med" len="med"/>
            </a:ln>
          </p:spPr>
          <p:txBody>
            <a:bodyPr/>
            <a:lstStyle/>
            <a:p>
              <a:endParaRPr lang="en-US"/>
            </a:p>
          </p:txBody>
        </p:sp>
        <p:sp>
          <p:nvSpPr>
            <p:cNvPr id="26642" name="Rectangle 1041"/>
            <p:cNvSpPr>
              <a:spLocks noChangeArrowheads="1"/>
            </p:cNvSpPr>
            <p:nvPr/>
          </p:nvSpPr>
          <p:spPr bwMode="auto">
            <a:xfrm>
              <a:off x="2424" y="2196"/>
              <a:ext cx="768" cy="216"/>
            </a:xfrm>
            <a:prstGeom prst="rect">
              <a:avLst/>
            </a:prstGeom>
            <a:solidFill>
              <a:srgbClr val="FF9933"/>
            </a:solidFill>
            <a:ln w="12700">
              <a:solidFill>
                <a:schemeClr val="tx1"/>
              </a:solidFill>
              <a:miter lim="800000"/>
              <a:headEnd/>
              <a:tailEnd/>
            </a:ln>
          </p:spPr>
          <p:txBody>
            <a:bodyPr wrap="none" anchor="ctr"/>
            <a:lstStyle/>
            <a:p>
              <a:pPr algn="ctr"/>
              <a:r>
                <a:rPr lang="en-US" sz="2000"/>
                <a:t>Feedback</a:t>
              </a:r>
            </a:p>
          </p:txBody>
        </p:sp>
        <p:sp>
          <p:nvSpPr>
            <p:cNvPr id="26643" name="Freeform 1042"/>
            <p:cNvSpPr>
              <a:spLocks/>
            </p:cNvSpPr>
            <p:nvPr/>
          </p:nvSpPr>
          <p:spPr bwMode="auto">
            <a:xfrm>
              <a:off x="792" y="372"/>
              <a:ext cx="4176" cy="696"/>
            </a:xfrm>
            <a:custGeom>
              <a:avLst/>
              <a:gdLst>
                <a:gd name="T0" fmla="*/ 4176 w 4176"/>
                <a:gd name="T1" fmla="*/ 660 h 696"/>
                <a:gd name="T2" fmla="*/ 4176 w 4176"/>
                <a:gd name="T3" fmla="*/ 0 h 696"/>
                <a:gd name="T4" fmla="*/ 0 w 4176"/>
                <a:gd name="T5" fmla="*/ 0 h 696"/>
                <a:gd name="T6" fmla="*/ 0 w 4176"/>
                <a:gd name="T7" fmla="*/ 696 h 696"/>
                <a:gd name="T8" fmla="*/ 0 60000 65536"/>
                <a:gd name="T9" fmla="*/ 0 60000 65536"/>
                <a:gd name="T10" fmla="*/ 0 60000 65536"/>
                <a:gd name="T11" fmla="*/ 0 60000 65536"/>
                <a:gd name="T12" fmla="*/ 0 w 4176"/>
                <a:gd name="T13" fmla="*/ 0 h 696"/>
                <a:gd name="T14" fmla="*/ 4176 w 4176"/>
                <a:gd name="T15" fmla="*/ 696 h 696"/>
              </a:gdLst>
              <a:ahLst/>
              <a:cxnLst>
                <a:cxn ang="T8">
                  <a:pos x="T0" y="T1"/>
                </a:cxn>
                <a:cxn ang="T9">
                  <a:pos x="T2" y="T3"/>
                </a:cxn>
                <a:cxn ang="T10">
                  <a:pos x="T4" y="T5"/>
                </a:cxn>
                <a:cxn ang="T11">
                  <a:pos x="T6" y="T7"/>
                </a:cxn>
              </a:cxnLst>
              <a:rect l="T12" t="T13" r="T14" b="T15"/>
              <a:pathLst>
                <a:path w="4176" h="696">
                  <a:moveTo>
                    <a:pt x="4176" y="660"/>
                  </a:moveTo>
                  <a:lnTo>
                    <a:pt x="4176" y="0"/>
                  </a:lnTo>
                  <a:lnTo>
                    <a:pt x="0" y="0"/>
                  </a:lnTo>
                  <a:lnTo>
                    <a:pt x="0" y="696"/>
                  </a:lnTo>
                </a:path>
              </a:pathLst>
            </a:custGeom>
            <a:noFill/>
            <a:ln w="38100">
              <a:solidFill>
                <a:schemeClr val="tx1"/>
              </a:solidFill>
              <a:prstDash val="dash"/>
              <a:round/>
              <a:headEnd/>
              <a:tailEnd type="triangle" w="med" len="med"/>
            </a:ln>
          </p:spPr>
          <p:txBody>
            <a:bodyPr/>
            <a:lstStyle/>
            <a:p>
              <a:endParaRPr lang="en-US"/>
            </a:p>
          </p:txBody>
        </p:sp>
        <p:sp>
          <p:nvSpPr>
            <p:cNvPr id="26644" name="Rectangle 1043"/>
            <p:cNvSpPr>
              <a:spLocks noChangeArrowheads="1"/>
            </p:cNvSpPr>
            <p:nvPr/>
          </p:nvSpPr>
          <p:spPr bwMode="auto">
            <a:xfrm>
              <a:off x="2388" y="240"/>
              <a:ext cx="1032" cy="216"/>
            </a:xfrm>
            <a:prstGeom prst="rect">
              <a:avLst/>
            </a:prstGeom>
            <a:solidFill>
              <a:srgbClr val="FF9933"/>
            </a:solidFill>
            <a:ln w="12700">
              <a:solidFill>
                <a:schemeClr val="tx1"/>
              </a:solidFill>
              <a:miter lim="800000"/>
              <a:headEnd/>
              <a:tailEnd/>
            </a:ln>
          </p:spPr>
          <p:txBody>
            <a:bodyPr wrap="none" anchor="ctr"/>
            <a:lstStyle/>
            <a:p>
              <a:pPr algn="ctr"/>
              <a:r>
                <a:rPr lang="en-US" sz="2000"/>
                <a:t>Assessment</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4"/>
          <p:cNvSpPr txBox="1">
            <a:spLocks noChangeArrowheads="1"/>
          </p:cNvSpPr>
          <p:nvPr/>
        </p:nvSpPr>
        <p:spPr bwMode="auto">
          <a:xfrm>
            <a:off x="1562100" y="-19050"/>
            <a:ext cx="5981317" cy="646331"/>
          </a:xfrm>
          <a:prstGeom prst="rect">
            <a:avLst/>
          </a:prstGeom>
          <a:noFill/>
          <a:ln w="12700">
            <a:noFill/>
            <a:miter lim="800000"/>
            <a:headEnd/>
            <a:tailEnd/>
          </a:ln>
        </p:spPr>
        <p:txBody>
          <a:bodyPr wrap="none">
            <a:spAutoFit/>
          </a:bodyPr>
          <a:lstStyle/>
          <a:p>
            <a:r>
              <a:rPr lang="en-US" sz="3600" b="1" dirty="0"/>
              <a:t>Training </a:t>
            </a:r>
            <a:r>
              <a:rPr lang="en-US" sz="3600" b="1" dirty="0" smtClean="0"/>
              <a:t>Planning Process</a:t>
            </a:r>
          </a:p>
        </p:txBody>
      </p:sp>
      <p:grpSp>
        <p:nvGrpSpPr>
          <p:cNvPr id="2" name="Group 13"/>
          <p:cNvGrpSpPr/>
          <p:nvPr/>
        </p:nvGrpSpPr>
        <p:grpSpPr>
          <a:xfrm>
            <a:off x="2780646" y="2114550"/>
            <a:ext cx="5691187" cy="4505725"/>
            <a:chOff x="457200" y="670034"/>
            <a:chExt cx="7977187" cy="5893091"/>
          </a:xfrm>
        </p:grpSpPr>
        <p:pic>
          <p:nvPicPr>
            <p:cNvPr id="122882" name="Picture 2"/>
            <p:cNvPicPr>
              <a:picLocks noChangeAspect="1" noChangeArrowheads="1"/>
            </p:cNvPicPr>
            <p:nvPr/>
          </p:nvPicPr>
          <p:blipFill>
            <a:blip r:embed="rId3" cstate="print"/>
            <a:srcRect/>
            <a:stretch>
              <a:fillRect/>
            </a:stretch>
          </p:blipFill>
          <p:spPr bwMode="auto">
            <a:xfrm>
              <a:off x="685800" y="762000"/>
              <a:ext cx="7748587" cy="5801125"/>
            </a:xfrm>
            <a:prstGeom prst="rect">
              <a:avLst/>
            </a:prstGeom>
            <a:noFill/>
            <a:ln w="9525">
              <a:solidFill>
                <a:schemeClr val="tx1"/>
              </a:solidFill>
              <a:miter lim="800000"/>
              <a:headEnd/>
              <a:tailEnd/>
            </a:ln>
          </p:spPr>
        </p:pic>
        <p:grpSp>
          <p:nvGrpSpPr>
            <p:cNvPr id="3" name="Group 11"/>
            <p:cNvGrpSpPr/>
            <p:nvPr/>
          </p:nvGrpSpPr>
          <p:grpSpPr>
            <a:xfrm>
              <a:off x="457200" y="670034"/>
              <a:ext cx="5349766" cy="5806966"/>
              <a:chOff x="457200" y="670034"/>
              <a:chExt cx="5349766" cy="5806966"/>
            </a:xfrm>
          </p:grpSpPr>
          <p:sp>
            <p:nvSpPr>
              <p:cNvPr id="6" name="Flowchart: Manual Input 5"/>
              <p:cNvSpPr/>
              <p:nvPr/>
            </p:nvSpPr>
            <p:spPr>
              <a:xfrm>
                <a:off x="905452" y="1340068"/>
                <a:ext cx="4276147" cy="228600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336" y="670034"/>
                <a:ext cx="4724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92366" y="2469932"/>
                <a:ext cx="2514600" cy="2362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a:off x="457200" y="4419600"/>
                <a:ext cx="1828800" cy="205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3429000"/>
                <a:ext cx="6858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99446" y="1047750"/>
            <a:ext cx="77724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ChangeArrowheads="1"/>
          </p:cNvSpPr>
          <p:nvPr/>
        </p:nvSpPr>
        <p:spPr bwMode="auto">
          <a:xfrm>
            <a:off x="171450" y="1038552"/>
            <a:ext cx="8534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
                <a:srgbClr val="0000FF"/>
              </a:buClr>
              <a:buSzPct val="140000"/>
              <a:buFont typeface="Arial" pitchFamily="34" charset="0"/>
              <a:buChar char="•"/>
              <a:tabLst>
                <a:tab pos="7142163" algn="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 </a:t>
            </a:r>
            <a:r>
              <a:rPr kumimoji="0" lang="en-US" sz="2800" b="0" i="1"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training plan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translates the CDR’s training and leader development guidance and 	training strategy into a series of interconnected events to achieve the CDR’s training objectives.</a:t>
            </a:r>
          </a:p>
          <a:p>
            <a:pPr marL="0" marR="0" lvl="0" indent="0" algn="l" defTabSz="914400" rtl="0" eaLnBrk="1" fontAlgn="base" latinLnBrk="0" hangingPunct="1">
              <a:lnSpc>
                <a:spcPct val="90000"/>
              </a:lnSpc>
              <a:spcBef>
                <a:spcPct val="20000"/>
              </a:spcBef>
              <a:spcAft>
                <a:spcPct val="0"/>
              </a:spcAft>
              <a:buClr>
                <a:srgbClr val="0000FF"/>
              </a:buClr>
              <a:buSzPct val="140000"/>
              <a:buFontTx/>
              <a:buNone/>
              <a:tabLst>
                <a:tab pos="7142163" algn="r"/>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90000"/>
              </a:lnSpc>
              <a:spcBef>
                <a:spcPct val="20000"/>
              </a:spcBef>
              <a:spcAft>
                <a:spcPct val="0"/>
              </a:spcAft>
              <a:buClr>
                <a:srgbClr val="0000FF"/>
              </a:buClr>
              <a:buSzPct val="140000"/>
              <a:buFont typeface="Arial" pitchFamily="34" charset="0"/>
              <a:buChar char="•"/>
              <a:tabLst>
                <a:tab pos="7142163" algn="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Three types of training plans are:</a:t>
            </a:r>
          </a:p>
          <a:p>
            <a:pPr marL="400050" marR="0" lvl="1" indent="114300" algn="l" defTabSz="914400" rtl="0" eaLnBrk="1" fontAlgn="base" latinLnBrk="0" hangingPunct="1">
              <a:lnSpc>
                <a:spcPct val="90000"/>
              </a:lnSpc>
              <a:spcBef>
                <a:spcPts val="0"/>
              </a:spcBef>
              <a:spcAft>
                <a:spcPct val="0"/>
              </a:spcAft>
              <a:buClrTx/>
              <a:buSzTx/>
              <a:buFontTx/>
              <a:buAutoNum type="arabicPeriod"/>
              <a:tabLst>
                <a:tab pos="7142163" algn="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Long-range</a:t>
            </a:r>
          </a:p>
          <a:p>
            <a:pPr marL="400050" marR="0" lvl="1" indent="114300" algn="l" defTabSz="914400" rtl="0" eaLnBrk="1" fontAlgn="base" latinLnBrk="0" hangingPunct="1">
              <a:lnSpc>
                <a:spcPct val="90000"/>
              </a:lnSpc>
              <a:spcBef>
                <a:spcPts val="0"/>
              </a:spcBef>
              <a:spcAft>
                <a:spcPct val="0"/>
              </a:spcAft>
              <a:buClrTx/>
              <a:buSzTx/>
              <a:buFontTx/>
              <a:buAutoNum type="arabicPeriod"/>
              <a:tabLst>
                <a:tab pos="7142163" algn="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Short-range </a:t>
            </a:r>
          </a:p>
          <a:p>
            <a:pPr marL="400050" marR="0" lvl="1" indent="114300" algn="l" defTabSz="914400" rtl="0" eaLnBrk="1" fontAlgn="base" latinLnBrk="0" hangingPunct="1">
              <a:lnSpc>
                <a:spcPct val="90000"/>
              </a:lnSpc>
              <a:spcBef>
                <a:spcPts val="0"/>
              </a:spcBef>
              <a:spcAft>
                <a:spcPct val="0"/>
              </a:spcAft>
              <a:buClrTx/>
              <a:buSzTx/>
              <a:buFontTx/>
              <a:buAutoNum type="arabicPeriod"/>
              <a:tabLst>
                <a:tab pos="7142163" algn="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Near-term     </a:t>
            </a:r>
          </a:p>
          <a:p>
            <a:pPr marL="393700" marR="0" lvl="1" indent="-330200" algn="l" defTabSz="914400" rtl="0" eaLnBrk="1" fontAlgn="base" latinLnBrk="0" hangingPunct="1">
              <a:lnSpc>
                <a:spcPct val="90000"/>
              </a:lnSpc>
              <a:spcBef>
                <a:spcPct val="20000"/>
              </a:spcBef>
              <a:spcAft>
                <a:spcPct val="0"/>
              </a:spcAft>
              <a:buClr>
                <a:srgbClr val="0000FF"/>
              </a:buClr>
              <a:buSzPct val="140000"/>
              <a:buFont typeface="Arial" pitchFamily="34" charset="0"/>
              <a:buChar char="•"/>
              <a:tabLst>
                <a:tab pos="7142163" algn="r"/>
              </a:tabLst>
              <a:defRPr/>
            </a:pPr>
            <a:r>
              <a:rPr kumimoji="0" lang="en-US" sz="28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Unit Training </a:t>
            </a:r>
          </a:p>
          <a:p>
            <a:pPr marL="284163" marR="0" lvl="1" indent="61913" algn="l" defTabSz="914400" rtl="0" eaLnBrk="1" fontAlgn="base" latinLnBrk="0" hangingPunct="1">
              <a:lnSpc>
                <a:spcPct val="90000"/>
              </a:lnSpc>
              <a:spcBef>
                <a:spcPts val="0"/>
              </a:spcBef>
              <a:spcAft>
                <a:spcPct val="0"/>
              </a:spcAft>
              <a:buClr>
                <a:srgbClr val="0000FF"/>
              </a:buClr>
              <a:buSzPct val="140000"/>
              <a:tabLst>
                <a:tab pos="7142163" algn="r"/>
              </a:tabLst>
              <a:defRPr/>
            </a:pPr>
            <a:r>
              <a:rPr kumimoji="0" lang="en-US" sz="28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and Leader </a:t>
            </a:r>
          </a:p>
          <a:p>
            <a:pPr marL="284163" marR="0" lvl="1" indent="61913" algn="l" defTabSz="914400" rtl="0" eaLnBrk="1" fontAlgn="base" latinLnBrk="0" hangingPunct="1">
              <a:lnSpc>
                <a:spcPct val="90000"/>
              </a:lnSpc>
              <a:spcBef>
                <a:spcPts val="0"/>
              </a:spcBef>
              <a:spcAft>
                <a:spcPct val="0"/>
              </a:spcAft>
              <a:buClr>
                <a:srgbClr val="0000FF"/>
              </a:buClr>
              <a:buSzPct val="140000"/>
              <a:tabLst>
                <a:tab pos="7142163" algn="r"/>
              </a:tabLst>
              <a:defRPr/>
            </a:pPr>
            <a:r>
              <a:rPr kumimoji="0" lang="en-US" sz="28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Development </a:t>
            </a:r>
          </a:p>
          <a:p>
            <a:pPr marL="284163" marR="0" lvl="1" indent="61913" algn="l" defTabSz="914400" rtl="0" eaLnBrk="1" fontAlgn="base" latinLnBrk="0" hangingPunct="1">
              <a:lnSpc>
                <a:spcPct val="90000"/>
              </a:lnSpc>
              <a:spcBef>
                <a:spcPts val="0"/>
              </a:spcBef>
              <a:spcAft>
                <a:spcPct val="0"/>
              </a:spcAft>
              <a:buClr>
                <a:srgbClr val="0000FF"/>
              </a:buClr>
              <a:buSzPct val="140000"/>
              <a:tabLst>
                <a:tab pos="7142163" algn="r"/>
              </a:tabLst>
              <a:defRPr/>
            </a:pPr>
            <a:r>
              <a:rPr kumimoji="0" lang="en-US" sz="28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rPr>
              <a:t>Schedules</a:t>
            </a:r>
          </a:p>
        </p:txBody>
      </p:sp>
      <p:grpSp>
        <p:nvGrpSpPr>
          <p:cNvPr id="5" name="Group 15"/>
          <p:cNvGrpSpPr/>
          <p:nvPr/>
        </p:nvGrpSpPr>
        <p:grpSpPr>
          <a:xfrm>
            <a:off x="660182" y="2607220"/>
            <a:ext cx="920727" cy="552450"/>
            <a:chOff x="1371600" y="2571750"/>
            <a:chExt cx="920727" cy="552450"/>
          </a:xfrm>
        </p:grpSpPr>
        <p:cxnSp>
          <p:nvCxnSpPr>
            <p:cNvPr id="17" name="Straight Connector 16"/>
            <p:cNvCxnSpPr/>
            <p:nvPr/>
          </p:nvCxnSpPr>
          <p:spPr>
            <a:xfrm>
              <a:off x="1371600" y="31242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2571750"/>
              <a:ext cx="844527" cy="523220"/>
            </a:xfrm>
            <a:prstGeom prst="rect">
              <a:avLst/>
            </a:prstGeom>
            <a:noFill/>
          </p:spPr>
          <p:txBody>
            <a:bodyPr wrap="none" rtlCol="0">
              <a:spAutoFit/>
            </a:bodyPr>
            <a:lstStyle/>
            <a:p>
              <a:r>
                <a:rPr lang="en-US" sz="2800" dirty="0" smtClean="0"/>
                <a:t>Two</a:t>
              </a:r>
              <a:endParaRPr lang="en-US" sz="2800" dirty="0"/>
            </a:p>
          </p:txBody>
        </p:sp>
      </p:grpSp>
      <p:cxnSp>
        <p:nvCxnSpPr>
          <p:cNvPr id="19" name="Straight Connector 18"/>
          <p:cNvCxnSpPr/>
          <p:nvPr/>
        </p:nvCxnSpPr>
        <p:spPr>
          <a:xfrm>
            <a:off x="568216" y="4330918"/>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27"/>
          <p:cNvGrpSpPr/>
          <p:nvPr/>
        </p:nvGrpSpPr>
        <p:grpSpPr>
          <a:xfrm>
            <a:off x="2780646" y="2190750"/>
            <a:ext cx="5715000" cy="4426740"/>
            <a:chOff x="2667000" y="1905000"/>
            <a:chExt cx="5715000" cy="4426740"/>
          </a:xfrm>
        </p:grpSpPr>
        <p:cxnSp>
          <p:nvCxnSpPr>
            <p:cNvPr id="21" name="Straight Connector 20"/>
            <p:cNvCxnSpPr/>
            <p:nvPr/>
          </p:nvCxnSpPr>
          <p:spPr>
            <a:xfrm>
              <a:off x="6096000" y="1905000"/>
              <a:ext cx="2286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143298" y="4114800"/>
              <a:ext cx="4419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67000" y="6324600"/>
              <a:ext cx="5715000" cy="714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62000" y="533400"/>
            <a:ext cx="2458302" cy="954107"/>
          </a:xfrm>
          <a:prstGeom prst="rect">
            <a:avLst/>
          </a:prstGeom>
          <a:noFill/>
        </p:spPr>
        <p:txBody>
          <a:bodyPr wrap="none" rtlCol="0">
            <a:spAutoFit/>
          </a:bodyPr>
          <a:lstStyle/>
          <a:p>
            <a:r>
              <a:rPr lang="en-US" sz="2800" i="1" u="sng" dirty="0" smtClean="0">
                <a:solidFill>
                  <a:srgbClr val="0000FF"/>
                </a:solidFill>
              </a:rPr>
              <a:t>Training Plans</a:t>
            </a:r>
          </a:p>
          <a:p>
            <a:endParaRPr lang="en-US" sz="2800" i="1" u="sng" dirty="0"/>
          </a:p>
        </p:txBody>
      </p:sp>
      <p:grpSp>
        <p:nvGrpSpPr>
          <p:cNvPr id="12" name="Group 43"/>
          <p:cNvGrpSpPr/>
          <p:nvPr/>
        </p:nvGrpSpPr>
        <p:grpSpPr>
          <a:xfrm>
            <a:off x="285750" y="4419600"/>
            <a:ext cx="4086225" cy="1981200"/>
            <a:chOff x="285750" y="4419600"/>
            <a:chExt cx="4086225" cy="1981200"/>
          </a:xfrm>
        </p:grpSpPr>
        <p:sp>
          <p:nvSpPr>
            <p:cNvPr id="32" name="Oval 31"/>
            <p:cNvSpPr/>
            <p:nvPr/>
          </p:nvSpPr>
          <p:spPr>
            <a:xfrm>
              <a:off x="285750" y="4419600"/>
              <a:ext cx="2667000" cy="198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V="1">
              <a:off x="2952750" y="4953000"/>
              <a:ext cx="857250" cy="523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90975" y="4829175"/>
              <a:ext cx="381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67150" y="4943475"/>
              <a:ext cx="476250"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srcRect/>
          <a:stretch>
            <a:fillRect/>
          </a:stretch>
        </p:blipFill>
        <p:spPr bwMode="auto">
          <a:xfrm>
            <a:off x="762000" y="1066800"/>
            <a:ext cx="7543800" cy="5659160"/>
          </a:xfrm>
          <a:prstGeom prst="rect">
            <a:avLst/>
          </a:prstGeom>
          <a:noFill/>
          <a:ln w="9525">
            <a:noFill/>
            <a:miter lim="800000"/>
            <a:headEnd/>
            <a:tailEnd/>
          </a:ln>
        </p:spPr>
      </p:pic>
      <p:grpSp>
        <p:nvGrpSpPr>
          <p:cNvPr id="2" name="Group 6"/>
          <p:cNvGrpSpPr/>
          <p:nvPr/>
        </p:nvGrpSpPr>
        <p:grpSpPr>
          <a:xfrm>
            <a:off x="7010400" y="914400"/>
            <a:ext cx="1905000" cy="2220021"/>
            <a:chOff x="7010400" y="914400"/>
            <a:chExt cx="1905000" cy="2220021"/>
          </a:xfrm>
        </p:grpSpPr>
        <p:pic>
          <p:nvPicPr>
            <p:cNvPr id="5" name="Picture 11" descr="C:\Users\William.Brosnan\Desktop\FM 7-0 Cover (16 Dec 10).jpg"/>
            <p:cNvPicPr>
              <a:picLocks noChangeAspect="1" noChangeArrowheads="1"/>
            </p:cNvPicPr>
            <p:nvPr/>
          </p:nvPicPr>
          <p:blipFill>
            <a:blip r:embed="rId4" cstate="print"/>
            <a:srcRect/>
            <a:stretch>
              <a:fillRect/>
            </a:stretch>
          </p:blipFill>
          <p:spPr bwMode="auto">
            <a:xfrm>
              <a:off x="7010400" y="914400"/>
              <a:ext cx="1905000" cy="2220021"/>
            </a:xfrm>
            <a:prstGeom prst="rect">
              <a:avLst/>
            </a:prstGeom>
            <a:noFill/>
            <a:ln w="38100">
              <a:solidFill>
                <a:schemeClr val="tx1"/>
              </a:solidFill>
            </a:ln>
          </p:spPr>
        </p:pic>
        <p:sp>
          <p:nvSpPr>
            <p:cNvPr id="6" name="TextBox 5"/>
            <p:cNvSpPr txBox="1"/>
            <p:nvPr/>
          </p:nvSpPr>
          <p:spPr>
            <a:xfrm>
              <a:off x="7848600" y="2767590"/>
              <a:ext cx="596638" cy="169277"/>
            </a:xfrm>
            <a:prstGeom prst="rect">
              <a:avLst/>
            </a:prstGeom>
            <a:noFill/>
          </p:spPr>
          <p:txBody>
            <a:bodyPr wrap="none" rtlCol="0">
              <a:spAutoFit/>
            </a:bodyPr>
            <a:lstStyle/>
            <a:p>
              <a:r>
                <a:rPr lang="en-US" sz="500" dirty="0" smtClean="0"/>
                <a:t>February 2011</a:t>
              </a:r>
              <a:endParaRPr lang="en-US" sz="500" dirty="0"/>
            </a:p>
          </p:txBody>
        </p:sp>
      </p:grpSp>
      <p:sp>
        <p:nvSpPr>
          <p:cNvPr id="8" name="TextBox 7"/>
          <p:cNvSpPr txBox="1"/>
          <p:nvPr/>
        </p:nvSpPr>
        <p:spPr>
          <a:xfrm>
            <a:off x="1524000" y="228600"/>
            <a:ext cx="6400800" cy="461665"/>
          </a:xfrm>
          <a:prstGeom prst="rect">
            <a:avLst/>
          </a:prstGeom>
          <a:noFill/>
        </p:spPr>
        <p:txBody>
          <a:bodyPr wrap="square" rtlCol="0">
            <a:spAutoFit/>
          </a:bodyPr>
          <a:lstStyle/>
          <a:p>
            <a:r>
              <a:rPr lang="en-US" sz="2400" b="1" dirty="0" smtClean="0"/>
              <a:t>Long Range Planning: Gather the Tools</a:t>
            </a:r>
            <a:endParaRPr lang="en-US" sz="24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5412"/>
            <a:ext cx="8229600" cy="788988"/>
          </a:xfrm>
        </p:spPr>
        <p:txBody>
          <a:bodyPr/>
          <a:lstStyle/>
          <a:p>
            <a:pPr eaLnBrk="1" hangingPunct="1"/>
            <a:r>
              <a:rPr lang="en-US" sz="3600" b="0" dirty="0" smtClean="0">
                <a:solidFill>
                  <a:schemeClr val="tx1"/>
                </a:solidFill>
                <a:latin typeface="Arial" pitchFamily="34" charset="0"/>
                <a:cs typeface="Arial" pitchFamily="34" charset="0"/>
              </a:rPr>
              <a:t>Training Briefings</a:t>
            </a:r>
          </a:p>
        </p:txBody>
      </p:sp>
      <p:sp>
        <p:nvSpPr>
          <p:cNvPr id="27651"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7654" name="Rectangle 6"/>
          <p:cNvSpPr>
            <a:spLocks noChangeArrowheads="1"/>
          </p:cNvSpPr>
          <p:nvPr/>
        </p:nvSpPr>
        <p:spPr bwMode="auto">
          <a:xfrm>
            <a:off x="304800" y="1219200"/>
            <a:ext cx="8388350" cy="5106987"/>
          </a:xfrm>
          <a:prstGeom prst="rect">
            <a:avLst/>
          </a:prstGeom>
          <a:noFill/>
          <a:ln w="9525">
            <a:noFill/>
            <a:miter lim="800000"/>
            <a:headEnd/>
            <a:tailEnd/>
          </a:ln>
        </p:spPr>
        <p:txBody>
          <a:bodyPr/>
          <a:lstStyle/>
          <a:p>
            <a:pPr marL="228600" indent="-228600">
              <a:spcBef>
                <a:spcPct val="20000"/>
              </a:spcBef>
              <a:buClr>
                <a:srgbClr val="0000FF"/>
              </a:buClr>
              <a:buFont typeface="Arial" pitchFamily="34" charset="0"/>
              <a:buChar char="•"/>
              <a:tabLst>
                <a:tab pos="177800" algn="l"/>
              </a:tabLst>
            </a:pPr>
            <a:r>
              <a:rPr lang="en-US" sz="2200" b="1" dirty="0" smtClean="0">
                <a:cs typeface="Arial" pitchFamily="34" charset="0"/>
              </a:rPr>
              <a:t>Commanders </a:t>
            </a:r>
            <a:r>
              <a:rPr lang="en-US" sz="2200" b="1" dirty="0">
                <a:cs typeface="Arial" pitchFamily="34" charset="0"/>
              </a:rPr>
              <a:t>present a training briefing to their higher commander to obtain approval of their long- and short-range plans. </a:t>
            </a:r>
            <a:endParaRPr lang="en-US" sz="2200" b="1" dirty="0" smtClean="0">
              <a:solidFill>
                <a:srgbClr val="0000FF"/>
              </a:solidFill>
              <a:cs typeface="Arial" pitchFamily="34" charset="0"/>
            </a:endParaRPr>
          </a:p>
          <a:p>
            <a:pPr marL="228600" indent="-228600">
              <a:spcBef>
                <a:spcPct val="20000"/>
              </a:spcBef>
              <a:buClr>
                <a:srgbClr val="0000FF"/>
              </a:buClr>
              <a:buFont typeface="Arial" pitchFamily="34" charset="0"/>
              <a:buChar char="•"/>
              <a:tabLst>
                <a:tab pos="177800" algn="l"/>
              </a:tabLst>
            </a:pPr>
            <a:r>
              <a:rPr lang="en-US" sz="2200" b="1" dirty="0" smtClean="0">
                <a:cs typeface="Arial" pitchFamily="34" charset="0"/>
              </a:rPr>
              <a:t>The </a:t>
            </a:r>
            <a:r>
              <a:rPr lang="en-US" sz="2200" b="1" dirty="0">
                <a:cs typeface="Arial" pitchFamily="34" charset="0"/>
              </a:rPr>
              <a:t>training briefing </a:t>
            </a:r>
            <a:r>
              <a:rPr lang="en-US" sz="2200" b="1" dirty="0">
                <a:solidFill>
                  <a:srgbClr val="FF0000"/>
                </a:solidFill>
                <a:cs typeface="Arial" pitchFamily="34" charset="0"/>
              </a:rPr>
              <a:t>focuses on </a:t>
            </a:r>
            <a:r>
              <a:rPr lang="en-US" sz="2200" b="1" dirty="0">
                <a:cs typeface="Arial" pitchFamily="34" charset="0"/>
              </a:rPr>
              <a:t>two subjects: how the unit commander intends to achieve proficiency on the METL tasks identified during the </a:t>
            </a:r>
            <a:r>
              <a:rPr lang="en-US" sz="2200" b="1" dirty="0" smtClean="0">
                <a:cs typeface="Arial" pitchFamily="34" charset="0"/>
              </a:rPr>
              <a:t>Commander’s Dialog</a:t>
            </a:r>
            <a:r>
              <a:rPr lang="en-US" sz="2200" b="1" dirty="0">
                <a:cs typeface="Arial" pitchFamily="34" charset="0"/>
              </a:rPr>
              <a:t>, and the resources required to do so. Training briefings produce </a:t>
            </a:r>
            <a:r>
              <a:rPr lang="en-US" sz="2200" b="1" dirty="0">
                <a:solidFill>
                  <a:srgbClr val="0000FF"/>
                </a:solidFill>
                <a:cs typeface="Arial" pitchFamily="34" charset="0"/>
              </a:rPr>
              <a:t>“contracts,” </a:t>
            </a:r>
            <a:r>
              <a:rPr lang="en-US" sz="2200" b="1" dirty="0" smtClean="0">
                <a:cs typeface="Arial" pitchFamily="34" charset="0"/>
              </a:rPr>
              <a:t>verbal </a:t>
            </a:r>
            <a:r>
              <a:rPr lang="en-US" sz="2200" b="1" dirty="0">
                <a:cs typeface="Arial" pitchFamily="34" charset="0"/>
              </a:rPr>
              <a:t>or </a:t>
            </a:r>
            <a:r>
              <a:rPr lang="en-US" sz="2200" b="1" dirty="0" smtClean="0">
                <a:cs typeface="Arial" pitchFamily="34" charset="0"/>
              </a:rPr>
              <a:t>otherwise, </a:t>
            </a:r>
            <a:r>
              <a:rPr lang="en-US" sz="2200" b="1" dirty="0">
                <a:cs typeface="Arial" pitchFamily="34" charset="0"/>
              </a:rPr>
              <a:t>between the higher commander and supporting and subordinate commanders. </a:t>
            </a:r>
            <a:r>
              <a:rPr lang="en-US" sz="2200" b="1" dirty="0">
                <a:solidFill>
                  <a:srgbClr val="FF0000"/>
                </a:solidFill>
                <a:cs typeface="Arial" pitchFamily="34" charset="0"/>
              </a:rPr>
              <a:t>The contract is an agreement on the following:</a:t>
            </a:r>
          </a:p>
          <a:p>
            <a:pPr marL="571500" lvl="2" indent="-342900">
              <a:spcBef>
                <a:spcPct val="20000"/>
              </a:spcBef>
              <a:buClr>
                <a:srgbClr val="0000FF"/>
              </a:buClr>
              <a:buFont typeface="Courier New" pitchFamily="49" charset="0"/>
              <a:buChar char="o"/>
              <a:tabLst>
                <a:tab pos="177800" algn="l"/>
              </a:tabLst>
            </a:pPr>
            <a:r>
              <a:rPr lang="en-US" sz="2200" b="1" dirty="0" smtClean="0">
                <a:cs typeface="Arial" pitchFamily="34" charset="0"/>
              </a:rPr>
              <a:t>Tasks </a:t>
            </a:r>
            <a:r>
              <a:rPr lang="en-US" sz="2200" b="1" dirty="0">
                <a:cs typeface="Arial" pitchFamily="34" charset="0"/>
              </a:rPr>
              <a:t>to be trained.</a:t>
            </a:r>
          </a:p>
          <a:p>
            <a:pPr marL="571500" lvl="2" indent="-342900">
              <a:spcBef>
                <a:spcPct val="20000"/>
              </a:spcBef>
              <a:buClr>
                <a:srgbClr val="0000FF"/>
              </a:buClr>
              <a:buFont typeface="Courier New" pitchFamily="49" charset="0"/>
              <a:buChar char="o"/>
              <a:tabLst>
                <a:tab pos="177800" algn="l"/>
              </a:tabLst>
            </a:pPr>
            <a:r>
              <a:rPr lang="en-US" sz="2200" b="1" dirty="0" smtClean="0">
                <a:cs typeface="Arial" pitchFamily="34" charset="0"/>
              </a:rPr>
              <a:t>Training </a:t>
            </a:r>
            <a:r>
              <a:rPr lang="en-US" sz="2200" b="1" dirty="0">
                <a:cs typeface="Arial" pitchFamily="34" charset="0"/>
              </a:rPr>
              <a:t>conditions.</a:t>
            </a:r>
          </a:p>
          <a:p>
            <a:pPr marL="571500" lvl="2" indent="-342900">
              <a:spcBef>
                <a:spcPct val="20000"/>
              </a:spcBef>
              <a:buClr>
                <a:srgbClr val="0000FF"/>
              </a:buClr>
              <a:buFont typeface="Courier New" pitchFamily="49" charset="0"/>
              <a:buChar char="o"/>
              <a:tabLst>
                <a:tab pos="177800" algn="l"/>
              </a:tabLst>
            </a:pPr>
            <a:r>
              <a:rPr lang="en-US" sz="2200" b="1" dirty="0" smtClean="0">
                <a:cs typeface="Arial" pitchFamily="34" charset="0"/>
              </a:rPr>
              <a:t>Resources </a:t>
            </a:r>
            <a:r>
              <a:rPr lang="en-US" sz="2200" b="1" dirty="0">
                <a:cs typeface="Arial" pitchFamily="34" charset="0"/>
              </a:rPr>
              <a:t>required to create those conditions.</a:t>
            </a:r>
          </a:p>
          <a:p>
            <a:pPr marL="571500" lvl="2" indent="-342900">
              <a:spcBef>
                <a:spcPct val="20000"/>
              </a:spcBef>
              <a:buClr>
                <a:srgbClr val="0000FF"/>
              </a:buClr>
              <a:buFont typeface="Courier New" pitchFamily="49" charset="0"/>
              <a:buChar char="o"/>
              <a:tabLst>
                <a:tab pos="177800" algn="l"/>
              </a:tabLst>
            </a:pPr>
            <a:r>
              <a:rPr lang="en-US" sz="2200" b="1" dirty="0" smtClean="0">
                <a:cs typeface="Arial" pitchFamily="34" charset="0"/>
              </a:rPr>
              <a:t>Risks </a:t>
            </a:r>
            <a:r>
              <a:rPr lang="en-US" sz="2200" b="1" dirty="0">
                <a:cs typeface="Arial" pitchFamily="34" charset="0"/>
              </a:rPr>
              <a:t>associated with where the commanders are focusing training.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srcRect/>
          <a:stretch>
            <a:fillRect/>
          </a:stretch>
        </p:blipFill>
        <p:spPr bwMode="auto">
          <a:xfrm>
            <a:off x="838200" y="457200"/>
            <a:ext cx="7401641" cy="55349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792" y="152400"/>
            <a:ext cx="4365298" cy="646331"/>
          </a:xfrm>
          <a:prstGeom prst="rect">
            <a:avLst/>
          </a:prstGeom>
          <a:noFill/>
        </p:spPr>
        <p:txBody>
          <a:bodyPr wrap="none" rtlCol="0">
            <a:spAutoFit/>
          </a:bodyPr>
          <a:lstStyle/>
          <a:p>
            <a:r>
              <a:rPr lang="en-US" sz="3600" b="1" dirty="0" smtClean="0"/>
              <a:t>Why Change Now?</a:t>
            </a:r>
            <a:endParaRPr lang="en-US" sz="3600" b="1" dirty="0"/>
          </a:p>
        </p:txBody>
      </p:sp>
      <p:sp>
        <p:nvSpPr>
          <p:cNvPr id="3" name="TextBox 2"/>
          <p:cNvSpPr txBox="1"/>
          <p:nvPr/>
        </p:nvSpPr>
        <p:spPr>
          <a:xfrm>
            <a:off x="0" y="1295400"/>
            <a:ext cx="9372600" cy="4416594"/>
          </a:xfrm>
          <a:prstGeom prst="rect">
            <a:avLst/>
          </a:prstGeom>
          <a:noFill/>
        </p:spPr>
        <p:txBody>
          <a:bodyPr wrap="square" rtlCol="0">
            <a:spAutoFit/>
          </a:bodyPr>
          <a:lstStyle/>
          <a:p>
            <a:pPr marL="231775" indent="287338">
              <a:spcBef>
                <a:spcPts val="1200"/>
              </a:spcBef>
              <a:buClr>
                <a:srgbClr val="0000FF"/>
              </a:buClr>
              <a:buSzPct val="120000"/>
              <a:buFont typeface="Arial" pitchFamily="34" charset="0"/>
              <a:buChar char="•"/>
              <a:tabLst>
                <a:tab pos="109538" algn="l"/>
              </a:tabLst>
            </a:pPr>
            <a:r>
              <a:rPr lang="en-US" sz="2400" b="1" dirty="0" smtClean="0"/>
              <a:t>Nature of the operational environment (OE) &amp;</a:t>
            </a:r>
          </a:p>
          <a:p>
            <a:pPr marL="231775" indent="287338">
              <a:spcBef>
                <a:spcPts val="1200"/>
              </a:spcBef>
              <a:spcAft>
                <a:spcPts val="600"/>
              </a:spcAft>
              <a:buClr>
                <a:srgbClr val="0000FF"/>
              </a:buClr>
              <a:buSzPct val="120000"/>
              <a:tabLst>
                <a:tab pos="109538" algn="l"/>
              </a:tabLst>
            </a:pPr>
            <a:r>
              <a:rPr lang="en-US" sz="2400" b="1" dirty="0" smtClean="0"/>
              <a:t>hybrid threats have evolved</a:t>
            </a:r>
          </a:p>
          <a:p>
            <a:pPr marL="231775" indent="287338">
              <a:spcBef>
                <a:spcPts val="1200"/>
              </a:spcBef>
              <a:buClr>
                <a:srgbClr val="0000FF"/>
              </a:buClr>
              <a:buSzPct val="120000"/>
              <a:buFont typeface="Arial" pitchFamily="34" charset="0"/>
              <a:buChar char="•"/>
              <a:tabLst>
                <a:tab pos="109538" algn="l"/>
              </a:tabLst>
            </a:pPr>
            <a:r>
              <a:rPr lang="en-US" sz="2400" b="1" dirty="0" smtClean="0"/>
              <a:t>We are a modular, brigade centric force training</a:t>
            </a:r>
          </a:p>
          <a:p>
            <a:pPr marL="231775" indent="287338">
              <a:spcBef>
                <a:spcPts val="1200"/>
              </a:spcBef>
              <a:buClr>
                <a:srgbClr val="0000FF"/>
              </a:buClr>
              <a:buSzPct val="120000"/>
              <a:tabLst>
                <a:tab pos="109538" algn="l"/>
              </a:tabLst>
            </a:pPr>
            <a:r>
              <a:rPr lang="en-US" sz="2400" b="1" dirty="0" smtClean="0"/>
              <a:t>in an ARFORGEN construct</a:t>
            </a:r>
          </a:p>
          <a:p>
            <a:pPr marL="231775" indent="287338">
              <a:spcBef>
                <a:spcPts val="1200"/>
              </a:spcBef>
              <a:buClr>
                <a:srgbClr val="0000FF"/>
              </a:buClr>
              <a:buSzPct val="120000"/>
              <a:buFont typeface="Arial" pitchFamily="34" charset="0"/>
              <a:buChar char="•"/>
              <a:tabLst>
                <a:tab pos="109538" algn="l"/>
              </a:tabLst>
            </a:pPr>
            <a:r>
              <a:rPr lang="en-US" sz="2400" b="1" dirty="0" smtClean="0"/>
              <a:t>We are a “Combat Seasoned Force”</a:t>
            </a:r>
          </a:p>
          <a:p>
            <a:pPr marL="519113" indent="-287338">
              <a:spcBef>
                <a:spcPts val="1200"/>
              </a:spcBef>
              <a:buClr>
                <a:srgbClr val="0000FF"/>
              </a:buClr>
              <a:buSzPct val="120000"/>
              <a:buFont typeface="Arial" pitchFamily="34" charset="0"/>
              <a:buChar char="•"/>
              <a:tabLst>
                <a:tab pos="109538" algn="l"/>
              </a:tabLst>
            </a:pPr>
            <a:r>
              <a:rPr lang="en-US" sz="2400" b="1" dirty="0" smtClean="0"/>
              <a:t>SGT-LTC unfamiliar with Training Management (TM)</a:t>
            </a:r>
          </a:p>
          <a:p>
            <a:pPr marL="519113" indent="-287338">
              <a:spcBef>
                <a:spcPts val="1200"/>
              </a:spcBef>
              <a:buClr>
                <a:srgbClr val="0000FF"/>
              </a:buClr>
              <a:buSzPct val="120000"/>
              <a:buFont typeface="Arial" pitchFamily="34" charset="0"/>
              <a:buChar char="•"/>
              <a:tabLst>
                <a:tab pos="109538" algn="l"/>
              </a:tabLst>
            </a:pPr>
            <a:r>
              <a:rPr lang="en-US" sz="2400" b="1" dirty="0" smtClean="0"/>
              <a:t>Better technologies are available and must be leveraged to allow quicker delivery of training tools and information (ATN / DTMS / CATS)</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304800" y="405964"/>
            <a:ext cx="8410575" cy="6287605"/>
          </a:xfrm>
          <a:prstGeom prst="rect">
            <a:avLst/>
          </a:prstGeom>
          <a:noFill/>
          <a:ln w="9525">
            <a:noFill/>
            <a:miter lim="800000"/>
            <a:headEnd/>
            <a:tailEnd/>
          </a:ln>
        </p:spPr>
      </p:pic>
      <p:sp>
        <p:nvSpPr>
          <p:cNvPr id="3" name="TextBox 2"/>
          <p:cNvSpPr txBox="1"/>
          <p:nvPr/>
        </p:nvSpPr>
        <p:spPr>
          <a:xfrm>
            <a:off x="1243549" y="58519"/>
            <a:ext cx="6632347" cy="784830"/>
          </a:xfrm>
          <a:prstGeom prst="rect">
            <a:avLst/>
          </a:prstGeom>
          <a:solidFill>
            <a:schemeClr val="bg1"/>
          </a:solidFill>
        </p:spPr>
        <p:txBody>
          <a:bodyPr wrap="square" rtlCol="0">
            <a:spAutoFit/>
          </a:bodyPr>
          <a:lstStyle/>
          <a:p>
            <a:pPr algn="ctr"/>
            <a:r>
              <a:rPr lang="en-US" sz="3600" b="1" dirty="0" smtClean="0"/>
              <a:t>Short-Range Planning</a:t>
            </a:r>
          </a:p>
          <a:p>
            <a:pPr algn="ctr"/>
            <a:endParaRPr lang="en-US" sz="900" b="1" dirty="0" smtClean="0">
              <a:solidFill>
                <a:srgbClr val="0000FF"/>
              </a:solidFill>
            </a:endParaRPr>
          </a:p>
        </p:txBody>
      </p:sp>
      <p:sp>
        <p:nvSpPr>
          <p:cNvPr id="5" name="Rounded Rectangle 4"/>
          <p:cNvSpPr/>
          <p:nvPr/>
        </p:nvSpPr>
        <p:spPr>
          <a:xfrm>
            <a:off x="2438400" y="1222484"/>
            <a:ext cx="1524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itchFamily="34" charset="0"/>
                <a:cs typeface="Arial" pitchFamily="34" charset="0"/>
              </a:rPr>
              <a:t>Unit Training and Leader </a:t>
            </a:r>
          </a:p>
          <a:p>
            <a:pPr algn="ctr"/>
            <a:r>
              <a:rPr lang="en-US" sz="800" b="1" dirty="0" smtClean="0">
                <a:solidFill>
                  <a:schemeClr val="tx1"/>
                </a:solidFill>
                <a:latin typeface="Arial" pitchFamily="34" charset="0"/>
                <a:cs typeface="Arial" pitchFamily="34" charset="0"/>
              </a:rPr>
              <a:t>Development Schedules</a:t>
            </a:r>
            <a:endParaRPr lang="en-US" sz="800" b="1" dirty="0">
              <a:solidFill>
                <a:schemeClr val="tx1"/>
              </a:solidFill>
              <a:latin typeface="Arial" pitchFamily="34" charset="0"/>
              <a:cs typeface="Arial" pitchFamily="34" charset="0"/>
            </a:endParaRPr>
          </a:p>
        </p:txBody>
      </p:sp>
      <p:sp>
        <p:nvSpPr>
          <p:cNvPr id="6" name="Right Arrow 5"/>
          <p:cNvSpPr/>
          <p:nvPr/>
        </p:nvSpPr>
        <p:spPr>
          <a:xfrm rot="12879324">
            <a:off x="3106869" y="1696357"/>
            <a:ext cx="1752600" cy="764863"/>
          </a:xfrm>
          <a:prstGeom prst="rightArrow">
            <a:avLst>
              <a:gd name="adj1" fmla="val 55547"/>
              <a:gd name="adj2" fmla="val 5247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63596">
            <a:off x="3506298" y="1981913"/>
            <a:ext cx="1156022" cy="307777"/>
          </a:xfrm>
          <a:prstGeom prst="rect">
            <a:avLst/>
          </a:prstGeom>
          <a:noFill/>
        </p:spPr>
        <p:txBody>
          <a:bodyPr wrap="none" rtlCol="0">
            <a:spAutoFit/>
          </a:bodyPr>
          <a:lstStyle/>
          <a:p>
            <a:r>
              <a:rPr lang="en-US" sz="1400" b="1" dirty="0" smtClean="0">
                <a:solidFill>
                  <a:srgbClr val="0000FF"/>
                </a:solidFill>
              </a:rPr>
              <a:t>1 Week Out</a:t>
            </a:r>
            <a:endParaRPr lang="en-US" sz="1400" b="1" dirty="0">
              <a:solidFill>
                <a:srgbClr val="0000FF"/>
              </a:solidFill>
            </a:endParaRPr>
          </a:p>
        </p:txBody>
      </p:sp>
      <p:cxnSp>
        <p:nvCxnSpPr>
          <p:cNvPr id="9" name="Straight Connector 8"/>
          <p:cNvCxnSpPr/>
          <p:nvPr/>
        </p:nvCxnSpPr>
        <p:spPr>
          <a:xfrm>
            <a:off x="4892566" y="2959830"/>
            <a:ext cx="1066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1"/>
          <p:cNvGrpSpPr/>
          <p:nvPr/>
        </p:nvGrpSpPr>
        <p:grpSpPr>
          <a:xfrm>
            <a:off x="6412880" y="2409366"/>
            <a:ext cx="2518639" cy="3686813"/>
            <a:chOff x="6412880" y="2390316"/>
            <a:chExt cx="2518639" cy="3686813"/>
          </a:xfrm>
        </p:grpSpPr>
        <p:sp>
          <p:nvSpPr>
            <p:cNvPr id="11" name="Curved Left Arrow 10"/>
            <p:cNvSpPr/>
            <p:nvPr/>
          </p:nvSpPr>
          <p:spPr>
            <a:xfrm rot="20264526" flipV="1">
              <a:off x="6530482" y="2390316"/>
              <a:ext cx="1303414" cy="3355234"/>
            </a:xfrm>
            <a:prstGeom prst="curvedLeftArrow">
              <a:avLst>
                <a:gd name="adj1" fmla="val 0"/>
                <a:gd name="adj2" fmla="val 19566"/>
                <a:gd name="adj3" fmla="val 221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412880" y="4876800"/>
              <a:ext cx="2518639" cy="1200329"/>
            </a:xfrm>
            <a:prstGeom prst="rect">
              <a:avLst/>
            </a:prstGeom>
            <a:solidFill>
              <a:schemeClr val="bg1"/>
            </a:solidFill>
            <a:ln>
              <a:solidFill>
                <a:srgbClr val="FF0000"/>
              </a:solidFill>
            </a:ln>
          </p:spPr>
          <p:txBody>
            <a:bodyPr wrap="none" rtlCol="0">
              <a:spAutoFit/>
            </a:bodyPr>
            <a:lstStyle/>
            <a:p>
              <a:pPr algn="ctr"/>
              <a:r>
                <a:rPr lang="en-US" b="1" dirty="0" smtClean="0">
                  <a:solidFill>
                    <a:srgbClr val="0000FF"/>
                  </a:solidFill>
                </a:rPr>
                <a:t>Unit Training </a:t>
              </a:r>
            </a:p>
            <a:p>
              <a:pPr algn="ctr"/>
              <a:r>
                <a:rPr lang="en-US" b="1" dirty="0" smtClean="0">
                  <a:solidFill>
                    <a:srgbClr val="0000FF"/>
                  </a:solidFill>
                </a:rPr>
                <a:t>and </a:t>
              </a:r>
            </a:p>
            <a:p>
              <a:pPr algn="ctr"/>
              <a:r>
                <a:rPr lang="en-US" b="1" dirty="0" smtClean="0">
                  <a:solidFill>
                    <a:srgbClr val="0000FF"/>
                  </a:solidFill>
                </a:rPr>
                <a:t>Leader Development </a:t>
              </a:r>
            </a:p>
            <a:p>
              <a:pPr algn="ctr"/>
              <a:r>
                <a:rPr lang="en-US" b="1" dirty="0" smtClean="0">
                  <a:solidFill>
                    <a:srgbClr val="0000FF"/>
                  </a:solidFill>
                </a:rPr>
                <a:t>Schedules</a:t>
              </a:r>
              <a:endParaRPr lang="en-US" b="1" dirty="0">
                <a:solidFill>
                  <a:srgbClr val="0000FF"/>
                </a:solidFill>
              </a:endParaRPr>
            </a:p>
          </p:txBody>
        </p:sp>
      </p:grpSp>
      <p:sp>
        <p:nvSpPr>
          <p:cNvPr id="13" name="Oval 12"/>
          <p:cNvSpPr/>
          <p:nvPr/>
        </p:nvSpPr>
        <p:spPr>
          <a:xfrm rot="2135568">
            <a:off x="3370818" y="1860250"/>
            <a:ext cx="1401825" cy="54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1"/>
            <a:endCxn id="7" idx="0"/>
          </p:cNvCxnSpPr>
          <p:nvPr/>
        </p:nvCxnSpPr>
        <p:spPr>
          <a:xfrm rot="10800000" flipV="1">
            <a:off x="4171237" y="1042300"/>
            <a:ext cx="906869" cy="966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78105" y="688358"/>
            <a:ext cx="3962400" cy="707886"/>
          </a:xfrm>
          <a:prstGeom prst="rect">
            <a:avLst/>
          </a:prstGeom>
          <a:solidFill>
            <a:schemeClr val="bg1"/>
          </a:solidFill>
          <a:ln>
            <a:solidFill>
              <a:srgbClr val="FF0000"/>
            </a:solidFill>
          </a:ln>
        </p:spPr>
        <p:txBody>
          <a:bodyPr wrap="square" rtlCol="0">
            <a:spAutoFit/>
          </a:bodyPr>
          <a:lstStyle/>
          <a:p>
            <a:pPr>
              <a:lnSpc>
                <a:spcPts val="1600"/>
              </a:lnSpc>
            </a:pPr>
            <a:r>
              <a:rPr lang="en-US" sz="1400" dirty="0" smtClean="0"/>
              <a:t>Commanders determine how far in advance </a:t>
            </a:r>
            <a:r>
              <a:rPr lang="en-US" sz="1400" i="1" dirty="0" smtClean="0">
                <a:solidFill>
                  <a:srgbClr val="0000FF"/>
                </a:solidFill>
              </a:rPr>
              <a:t>Training and Leader Development Schedules</a:t>
            </a:r>
            <a:r>
              <a:rPr lang="en-US" sz="1400" dirty="0" smtClean="0">
                <a:solidFill>
                  <a:srgbClr val="0000FF"/>
                </a:solidFill>
              </a:rPr>
              <a:t> </a:t>
            </a:r>
            <a:r>
              <a:rPr lang="en-US" sz="1400" dirty="0" smtClean="0"/>
              <a:t>are published and locked-in</a:t>
            </a:r>
            <a:endParaRPr lang="en-US" sz="1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5412"/>
            <a:ext cx="8229600" cy="788988"/>
          </a:xfrm>
        </p:spPr>
        <p:txBody>
          <a:bodyPr/>
          <a:lstStyle/>
          <a:p>
            <a:pPr eaLnBrk="1" hangingPunct="1"/>
            <a:r>
              <a:rPr lang="en-US" sz="3600" b="1" dirty="0" smtClean="0">
                <a:solidFill>
                  <a:schemeClr val="tx1"/>
                </a:solidFill>
                <a:latin typeface="Arial" pitchFamily="34" charset="0"/>
                <a:cs typeface="Arial" pitchFamily="34" charset="0"/>
              </a:rPr>
              <a:t>Training Meetings</a:t>
            </a:r>
          </a:p>
        </p:txBody>
      </p:sp>
      <p:sp>
        <p:nvSpPr>
          <p:cNvPr id="27651" name="Rectangle 3"/>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27652" name="Text Box 4"/>
          <p:cNvSpPr txBox="1">
            <a:spLocks noChangeArrowheads="1"/>
          </p:cNvSpPr>
          <p:nvPr/>
        </p:nvSpPr>
        <p:spPr bwMode="auto">
          <a:xfrm>
            <a:off x="3886200" y="6627167"/>
            <a:ext cx="5105400" cy="276999"/>
          </a:xfrm>
          <a:prstGeom prst="rect">
            <a:avLst/>
          </a:prstGeom>
          <a:noFill/>
          <a:ln w="9525">
            <a:noFill/>
            <a:miter lim="800000"/>
            <a:headEnd/>
            <a:tailEnd/>
          </a:ln>
        </p:spPr>
        <p:txBody>
          <a:bodyPr wrap="square">
            <a:spAutoFit/>
          </a:bodyPr>
          <a:lstStyle/>
          <a:p>
            <a:pPr>
              <a:spcBef>
                <a:spcPct val="50000"/>
              </a:spcBef>
              <a:tabLst>
                <a:tab pos="571500" algn="l"/>
              </a:tabLst>
            </a:pPr>
            <a:r>
              <a:rPr lang="en-US" sz="1200" b="1" dirty="0">
                <a:solidFill>
                  <a:srgbClr val="FF0000"/>
                </a:solidFill>
                <a:latin typeface="Calibri" pitchFamily="34" charset="0"/>
              </a:rPr>
              <a:t>FM 7-0, </a:t>
            </a:r>
            <a:r>
              <a:rPr lang="en-US" sz="1200" b="1" i="1" dirty="0">
                <a:solidFill>
                  <a:srgbClr val="FF0000"/>
                </a:solidFill>
                <a:latin typeface="Calibri" pitchFamily="34" charset="0"/>
              </a:rPr>
              <a:t>Training for Full Spectrum Operations, </a:t>
            </a:r>
            <a:r>
              <a:rPr lang="en-US" sz="1200" b="1" dirty="0">
                <a:solidFill>
                  <a:srgbClr val="FF0000"/>
                </a:solidFill>
                <a:latin typeface="Calibri" pitchFamily="34" charset="0"/>
              </a:rPr>
              <a:t>Dec 08,</a:t>
            </a:r>
            <a:r>
              <a:rPr lang="en-US" sz="1200" b="1" i="1" dirty="0">
                <a:solidFill>
                  <a:srgbClr val="FF0000"/>
                </a:solidFill>
                <a:latin typeface="Calibri" pitchFamily="34" charset="0"/>
              </a:rPr>
              <a:t> </a:t>
            </a:r>
            <a:r>
              <a:rPr lang="en-US" sz="1200" b="1" dirty="0" err="1" smtClean="0">
                <a:solidFill>
                  <a:srgbClr val="FF0000"/>
                </a:solidFill>
                <a:latin typeface="Calibri" pitchFamily="34" charset="0"/>
              </a:rPr>
              <a:t>paras</a:t>
            </a:r>
            <a:r>
              <a:rPr lang="en-US" sz="1200" b="1" dirty="0" smtClean="0">
                <a:solidFill>
                  <a:srgbClr val="FF0000"/>
                </a:solidFill>
                <a:latin typeface="Calibri" pitchFamily="34" charset="0"/>
              </a:rPr>
              <a:t> 4-126 thru 130</a:t>
            </a:r>
            <a:endParaRPr lang="en-US" sz="1200" b="1" dirty="0">
              <a:solidFill>
                <a:srgbClr val="FF0000"/>
              </a:solidFill>
              <a:latin typeface="Calibri" pitchFamily="34" charset="0"/>
            </a:endParaRPr>
          </a:p>
        </p:txBody>
      </p:sp>
      <p:sp>
        <p:nvSpPr>
          <p:cNvPr id="27654" name="Rectangle 6"/>
          <p:cNvSpPr>
            <a:spLocks noChangeArrowheads="1"/>
          </p:cNvSpPr>
          <p:nvPr/>
        </p:nvSpPr>
        <p:spPr bwMode="auto">
          <a:xfrm>
            <a:off x="374650" y="836613"/>
            <a:ext cx="8388350" cy="5106987"/>
          </a:xfrm>
          <a:prstGeom prst="rect">
            <a:avLst/>
          </a:prstGeom>
          <a:noFill/>
          <a:ln w="9525">
            <a:noFill/>
            <a:miter lim="800000"/>
            <a:headEnd/>
            <a:tailEnd/>
          </a:ln>
        </p:spPr>
        <p:txBody>
          <a:bodyPr/>
          <a:lstStyle/>
          <a:p>
            <a:pPr marL="228600" indent="-228600">
              <a:spcBef>
                <a:spcPct val="20000"/>
              </a:spcBef>
              <a:buClr>
                <a:srgbClr val="0000FF"/>
              </a:buClr>
              <a:buFont typeface="Arial" pitchFamily="34" charset="0"/>
              <a:buChar char="•"/>
              <a:tabLst>
                <a:tab pos="177800" algn="l"/>
              </a:tabLst>
            </a:pPr>
            <a:endParaRPr lang="en-US" sz="2200" b="1" dirty="0">
              <a:cs typeface="Arial" pitchFamily="34" charset="0"/>
            </a:endParaRPr>
          </a:p>
        </p:txBody>
      </p:sp>
      <p:pic>
        <p:nvPicPr>
          <p:cNvPr id="126978" name="Picture 2"/>
          <p:cNvPicPr>
            <a:picLocks noChangeAspect="1" noChangeArrowheads="1"/>
          </p:cNvPicPr>
          <p:nvPr/>
        </p:nvPicPr>
        <p:blipFill>
          <a:blip r:embed="rId3" cstate="print"/>
          <a:srcRect/>
          <a:stretch>
            <a:fillRect/>
          </a:stretch>
        </p:blipFill>
        <p:spPr bwMode="auto">
          <a:xfrm>
            <a:off x="5334000" y="1295400"/>
            <a:ext cx="3533613" cy="3048000"/>
          </a:xfrm>
          <a:prstGeom prst="rect">
            <a:avLst/>
          </a:prstGeom>
          <a:noFill/>
          <a:ln w="9525">
            <a:noFill/>
            <a:miter lim="800000"/>
            <a:headEnd/>
            <a:tailEnd/>
          </a:ln>
        </p:spPr>
      </p:pic>
      <p:sp>
        <p:nvSpPr>
          <p:cNvPr id="7" name="TextBox 6"/>
          <p:cNvSpPr txBox="1"/>
          <p:nvPr/>
        </p:nvSpPr>
        <p:spPr>
          <a:xfrm>
            <a:off x="228600" y="1371600"/>
            <a:ext cx="6640279" cy="5740033"/>
          </a:xfrm>
          <a:prstGeom prst="rect">
            <a:avLst/>
          </a:prstGeom>
          <a:noFill/>
        </p:spPr>
        <p:txBody>
          <a:bodyPr wrap="none" rtlCol="0">
            <a:spAutoFit/>
          </a:bodyPr>
          <a:lstStyle/>
          <a:p>
            <a:pPr>
              <a:spcBef>
                <a:spcPts val="1200"/>
              </a:spcBef>
            </a:pPr>
            <a:r>
              <a:rPr lang="en-US" sz="2800" b="1" dirty="0" smtClean="0"/>
              <a:t>Successful Training Meetings:</a:t>
            </a:r>
          </a:p>
          <a:p>
            <a:pPr marL="284163" indent="-284163">
              <a:spcBef>
                <a:spcPts val="1200"/>
              </a:spcBef>
              <a:buClr>
                <a:srgbClr val="0000FF"/>
              </a:buClr>
              <a:buSzPct val="140000"/>
              <a:buFont typeface="Arial" pitchFamily="34" charset="0"/>
              <a:buChar char="•"/>
            </a:pPr>
            <a:r>
              <a:rPr lang="en-US" sz="2400" b="1" dirty="0" smtClean="0"/>
              <a:t>Validate tasks to train for future</a:t>
            </a:r>
          </a:p>
          <a:p>
            <a:pPr marL="284163" indent="-47625">
              <a:spcBef>
                <a:spcPts val="0"/>
              </a:spcBef>
              <a:buClr>
                <a:srgbClr val="0000FF"/>
              </a:buClr>
              <a:buSzPct val="140000"/>
            </a:pPr>
            <a:r>
              <a:rPr lang="en-US" sz="2400" b="1" dirty="0" smtClean="0"/>
              <a:t> events </a:t>
            </a:r>
          </a:p>
          <a:p>
            <a:pPr marL="284163" indent="-284163">
              <a:spcBef>
                <a:spcPts val="1200"/>
              </a:spcBef>
              <a:buClr>
                <a:srgbClr val="0000FF"/>
              </a:buClr>
              <a:buSzPct val="140000"/>
              <a:buFont typeface="Arial" pitchFamily="34" charset="0"/>
              <a:buChar char="•"/>
            </a:pPr>
            <a:r>
              <a:rPr lang="en-US" sz="2400" b="1" dirty="0" smtClean="0"/>
              <a:t>Synchronize FSO METL with </a:t>
            </a:r>
          </a:p>
          <a:p>
            <a:pPr marL="284163">
              <a:spcBef>
                <a:spcPts val="0"/>
              </a:spcBef>
              <a:buClr>
                <a:srgbClr val="0000FF"/>
              </a:buClr>
              <a:buSzPct val="140000"/>
            </a:pPr>
            <a:r>
              <a:rPr lang="en-US" sz="2400" b="1" dirty="0" smtClean="0"/>
              <a:t>events</a:t>
            </a:r>
          </a:p>
          <a:p>
            <a:pPr marL="284163" indent="-284163">
              <a:spcBef>
                <a:spcPts val="1200"/>
              </a:spcBef>
              <a:buClr>
                <a:srgbClr val="0000FF"/>
              </a:buClr>
              <a:buSzPct val="140000"/>
              <a:buFont typeface="Arial" pitchFamily="34" charset="0"/>
              <a:buChar char="•"/>
            </a:pPr>
            <a:r>
              <a:rPr lang="en-US" sz="2400" b="1" dirty="0" smtClean="0"/>
              <a:t>Delegate responsibilities critical </a:t>
            </a:r>
          </a:p>
          <a:p>
            <a:pPr marL="284163">
              <a:spcBef>
                <a:spcPts val="0"/>
              </a:spcBef>
              <a:buClr>
                <a:srgbClr val="0000FF"/>
              </a:buClr>
              <a:buSzPct val="140000"/>
            </a:pPr>
            <a:r>
              <a:rPr lang="en-US" sz="2400" b="1" dirty="0" smtClean="0"/>
              <a:t>to executing events</a:t>
            </a:r>
          </a:p>
          <a:p>
            <a:pPr marL="284163" indent="-284163">
              <a:spcBef>
                <a:spcPts val="1200"/>
              </a:spcBef>
              <a:buClr>
                <a:srgbClr val="0000FF"/>
              </a:buClr>
              <a:buSzPct val="140000"/>
              <a:buFont typeface="Arial" pitchFamily="34" charset="0"/>
              <a:buChar char="•"/>
            </a:pPr>
            <a:r>
              <a:rPr lang="en-US" sz="2400" b="1" dirty="0" smtClean="0"/>
              <a:t>Review resource requirements</a:t>
            </a:r>
          </a:p>
          <a:p>
            <a:pPr marL="284163" indent="-284163">
              <a:spcBef>
                <a:spcPts val="1200"/>
              </a:spcBef>
              <a:buClr>
                <a:srgbClr val="0000FF"/>
              </a:buClr>
              <a:buSzPct val="140000"/>
              <a:buFont typeface="Arial" pitchFamily="34" charset="0"/>
              <a:buChar char="•"/>
            </a:pPr>
            <a:r>
              <a:rPr lang="en-US" sz="2400" b="1" dirty="0" smtClean="0"/>
              <a:t>Ensure cross communication between </a:t>
            </a:r>
          </a:p>
          <a:p>
            <a:pPr marL="284163" indent="-284163">
              <a:spcBef>
                <a:spcPts val="0"/>
              </a:spcBef>
              <a:buClr>
                <a:srgbClr val="0000FF"/>
              </a:buClr>
              <a:buSzPct val="140000"/>
            </a:pPr>
            <a:r>
              <a:rPr lang="en-US" sz="2400" b="1" dirty="0" smtClean="0"/>
              <a:t>	leaders</a:t>
            </a:r>
          </a:p>
          <a:p>
            <a:pPr marL="284163" indent="-284163">
              <a:spcBef>
                <a:spcPts val="1200"/>
              </a:spcBef>
              <a:buClr>
                <a:srgbClr val="0000FF"/>
              </a:buClr>
              <a:buSzPct val="140000"/>
              <a:buFont typeface="Arial" pitchFamily="34" charset="0"/>
              <a:buChar char="•"/>
            </a:pPr>
            <a:r>
              <a:rPr lang="en-US" sz="2400" b="1" dirty="0" smtClean="0"/>
              <a:t>Refine training focus for upcoming events</a:t>
            </a:r>
          </a:p>
          <a:p>
            <a:pPr marL="284163" indent="-284163">
              <a:spcBef>
                <a:spcPts val="600"/>
              </a:spcBef>
            </a:pPr>
            <a:endParaRPr lang="en-US" sz="2400" dirty="0"/>
          </a:p>
        </p:txBody>
      </p:sp>
      <p:pic>
        <p:nvPicPr>
          <p:cNvPr id="126979" name="Picture 3"/>
          <p:cNvPicPr>
            <a:picLocks noChangeAspect="1" noChangeArrowheads="1"/>
          </p:cNvPicPr>
          <p:nvPr/>
        </p:nvPicPr>
        <p:blipFill>
          <a:blip r:embed="rId4" cstate="print"/>
          <a:srcRect/>
          <a:stretch>
            <a:fillRect/>
          </a:stretch>
        </p:blipFill>
        <p:spPr bwMode="auto">
          <a:xfrm>
            <a:off x="6858000" y="4038600"/>
            <a:ext cx="1828800" cy="254360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914400" y="990600"/>
            <a:ext cx="6953250" cy="5156997"/>
            <a:chOff x="533400" y="609600"/>
            <a:chExt cx="8020050" cy="6074027"/>
          </a:xfrm>
        </p:grpSpPr>
        <p:pic>
          <p:nvPicPr>
            <p:cNvPr id="124930" name="Picture 2"/>
            <p:cNvPicPr>
              <a:picLocks noChangeAspect="1" noChangeArrowheads="1"/>
            </p:cNvPicPr>
            <p:nvPr/>
          </p:nvPicPr>
          <p:blipFill>
            <a:blip r:embed="rId2" cstate="print"/>
            <a:srcRect/>
            <a:stretch>
              <a:fillRect/>
            </a:stretch>
          </p:blipFill>
          <p:spPr bwMode="auto">
            <a:xfrm>
              <a:off x="533400" y="685800"/>
              <a:ext cx="8020050" cy="5997827"/>
            </a:xfrm>
            <a:prstGeom prst="rect">
              <a:avLst/>
            </a:prstGeom>
            <a:noFill/>
            <a:ln w="9525">
              <a:noFill/>
              <a:miter lim="800000"/>
              <a:headEnd/>
              <a:tailEnd/>
            </a:ln>
          </p:spPr>
        </p:pic>
        <p:sp>
          <p:nvSpPr>
            <p:cNvPr id="4" name="Rectangle 3"/>
            <p:cNvSpPr/>
            <p:nvPr/>
          </p:nvSpPr>
          <p:spPr>
            <a:xfrm>
              <a:off x="1371600" y="609600"/>
              <a:ext cx="2819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2"/>
          <p:cNvSpPr txBox="1">
            <a:spLocks noChangeArrowheads="1"/>
          </p:cNvSpPr>
          <p:nvPr/>
        </p:nvSpPr>
        <p:spPr bwMode="auto">
          <a:xfrm>
            <a:off x="1539766" y="44668"/>
            <a:ext cx="6019800" cy="762000"/>
          </a:xfrm>
          <a:prstGeom prst="rect">
            <a:avLst/>
          </a:prstGeom>
          <a:noFill/>
          <a:ln w="9525">
            <a:noFill/>
            <a:miter lim="800000"/>
            <a:headEnd/>
            <a:tailEnd/>
          </a:ln>
        </p:spPr>
        <p:txBody>
          <a:bodyPr/>
          <a:lstStyle/>
          <a:p>
            <a:pPr algn="ctr"/>
            <a:r>
              <a:rPr lang="en-US" sz="3600" b="1" dirty="0" smtClean="0"/>
              <a:t>Prepare and Execute</a:t>
            </a:r>
            <a:endParaRPr lang="en-US" sz="3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ChangeArrowheads="1"/>
          </p:cNvSpPr>
          <p:nvPr/>
        </p:nvSpPr>
        <p:spPr bwMode="auto">
          <a:xfrm>
            <a:off x="8782050" y="6543675"/>
            <a:ext cx="381000" cy="476250"/>
          </a:xfrm>
          <a:prstGeom prst="rect">
            <a:avLst/>
          </a:prstGeom>
          <a:noFill/>
          <a:ln w="9525">
            <a:noFill/>
            <a:miter lim="800000"/>
            <a:headEnd/>
            <a:tailEnd/>
          </a:ln>
        </p:spPr>
        <p:txBody>
          <a:bodyPr/>
          <a:lstStyle/>
          <a:p>
            <a:pPr algn="ctr"/>
            <a:fld id="{6A637907-D0F5-4832-8355-FACCE24E7DC2}" type="slidenum">
              <a:rPr lang="en-US" sz="1400"/>
              <a:pPr algn="ctr"/>
              <a:t>33</a:t>
            </a:fld>
            <a:endParaRPr lang="en-US" sz="1400"/>
          </a:p>
        </p:txBody>
      </p:sp>
      <p:sp>
        <p:nvSpPr>
          <p:cNvPr id="30724" name="Rectangle 2"/>
          <p:cNvSpPr txBox="1">
            <a:spLocks noChangeArrowheads="1"/>
          </p:cNvSpPr>
          <p:nvPr/>
        </p:nvSpPr>
        <p:spPr bwMode="auto">
          <a:xfrm>
            <a:off x="76200" y="228600"/>
            <a:ext cx="8991600" cy="762000"/>
          </a:xfrm>
          <a:prstGeom prst="rect">
            <a:avLst/>
          </a:prstGeom>
          <a:noFill/>
          <a:ln w="9525">
            <a:noFill/>
            <a:miter lim="800000"/>
            <a:headEnd/>
            <a:tailEnd/>
          </a:ln>
        </p:spPr>
        <p:txBody>
          <a:bodyPr/>
          <a:lstStyle/>
          <a:p>
            <a:pPr algn="ctr"/>
            <a:r>
              <a:rPr lang="en-US" sz="3600" b="1" dirty="0"/>
              <a:t>Prepare</a:t>
            </a:r>
          </a:p>
        </p:txBody>
      </p:sp>
      <p:sp>
        <p:nvSpPr>
          <p:cNvPr id="30725" name="Rectangle 3"/>
          <p:cNvSpPr>
            <a:spLocks noGrp="1" noChangeArrowheads="1"/>
          </p:cNvSpPr>
          <p:nvPr>
            <p:ph type="body" idx="4294967295"/>
          </p:nvPr>
        </p:nvSpPr>
        <p:spPr>
          <a:xfrm>
            <a:off x="0" y="1600200"/>
            <a:ext cx="8763000" cy="4819650"/>
          </a:xfrm>
        </p:spPr>
        <p:txBody>
          <a:bodyPr/>
          <a:lstStyle/>
          <a:p>
            <a:pPr marL="228600" indent="-171450" eaLnBrk="1" hangingPunct="1">
              <a:buClr>
                <a:srgbClr val="0000FF"/>
              </a:buClr>
              <a:buSzPct val="140000"/>
              <a:tabLst>
                <a:tab pos="7142163" algn="r"/>
              </a:tabLst>
            </a:pPr>
            <a:r>
              <a:rPr lang="en-US" sz="2000" dirty="0" smtClean="0">
                <a:latin typeface="Arial" pitchFamily="34" charset="0"/>
                <a:cs typeface="Arial" pitchFamily="34" charset="0"/>
              </a:rPr>
              <a:t> Heart of training management</a:t>
            </a:r>
          </a:p>
          <a:p>
            <a:pPr marL="284163" indent="-227013" eaLnBrk="1" hangingPunct="1">
              <a:buClr>
                <a:srgbClr val="0000FF"/>
              </a:buClr>
              <a:buSzPct val="140000"/>
              <a:tabLst>
                <a:tab pos="7142163" algn="r"/>
              </a:tabLst>
            </a:pPr>
            <a:r>
              <a:rPr lang="en-US" sz="2000" dirty="0" smtClean="0">
                <a:latin typeface="Arial" pitchFamily="34" charset="0"/>
                <a:cs typeface="Arial" pitchFamily="34" charset="0"/>
              </a:rPr>
              <a:t>Starts during planning and continues through the completion  of each training event</a:t>
            </a:r>
          </a:p>
          <a:p>
            <a:pPr marL="228600" indent="-171450" eaLnBrk="1" hangingPunct="1">
              <a:buClr>
                <a:srgbClr val="0000FF"/>
              </a:buClr>
              <a:buSzPct val="140000"/>
              <a:tabLst>
                <a:tab pos="7142163" algn="r"/>
              </a:tabLst>
            </a:pPr>
            <a:r>
              <a:rPr lang="en-US" sz="2000" dirty="0" smtClean="0">
                <a:latin typeface="Arial" pitchFamily="34" charset="0"/>
                <a:cs typeface="Arial" pitchFamily="34" charset="0"/>
              </a:rPr>
              <a:t> Preparation includes items such as:</a:t>
            </a:r>
          </a:p>
          <a:p>
            <a:pPr marL="400050" lvl="1" indent="0" eaLnBrk="1" hangingPunct="1">
              <a:buClr>
                <a:srgbClr val="0000FF"/>
              </a:buClr>
              <a:buSzPct val="140000"/>
              <a:tabLst>
                <a:tab pos="7142163" algn="r"/>
              </a:tabLst>
            </a:pPr>
            <a:r>
              <a:rPr lang="en-US" sz="2000" dirty="0" smtClean="0">
                <a:latin typeface="Arial" pitchFamily="34" charset="0"/>
                <a:cs typeface="Arial" pitchFamily="34" charset="0"/>
              </a:rPr>
              <a:t> Training the trainers.</a:t>
            </a:r>
          </a:p>
          <a:p>
            <a:pPr marL="400050" lvl="1" indent="0" eaLnBrk="1" hangingPunct="1">
              <a:buClr>
                <a:srgbClr val="0000FF"/>
              </a:buClr>
              <a:buSzPct val="140000"/>
              <a:tabLst>
                <a:tab pos="7142163" algn="r"/>
              </a:tabLst>
            </a:pPr>
            <a:r>
              <a:rPr lang="en-US" sz="2000" dirty="0" smtClean="0">
                <a:latin typeface="Arial" pitchFamily="34" charset="0"/>
                <a:cs typeface="Arial" pitchFamily="34" charset="0"/>
              </a:rPr>
              <a:t> Site reconnaissance.</a:t>
            </a:r>
          </a:p>
          <a:p>
            <a:pPr marL="400050" lvl="1" indent="0" eaLnBrk="1" hangingPunct="1">
              <a:buClr>
                <a:srgbClr val="0000FF"/>
              </a:buClr>
              <a:buSzPct val="140000"/>
              <a:tabLst>
                <a:tab pos="7142163" algn="r"/>
              </a:tabLst>
            </a:pPr>
            <a:r>
              <a:rPr lang="en-US" sz="2000" dirty="0" smtClean="0">
                <a:latin typeface="Arial" pitchFamily="34" charset="0"/>
                <a:cs typeface="Arial" pitchFamily="34" charset="0"/>
              </a:rPr>
              <a:t> Performing rehearsals and pre-execution checks, etc.</a:t>
            </a:r>
          </a:p>
          <a:p>
            <a:pPr marL="228600" indent="-171450" eaLnBrk="1" hangingPunct="1">
              <a:buClr>
                <a:srgbClr val="0000FF"/>
              </a:buClr>
              <a:buSzPct val="140000"/>
              <a:tabLst>
                <a:tab pos="7142163" algn="r"/>
              </a:tabLst>
            </a:pPr>
            <a:r>
              <a:rPr lang="en-US" sz="2000" dirty="0" smtClean="0">
                <a:latin typeface="Arial" pitchFamily="34" charset="0"/>
                <a:cs typeface="Arial" pitchFamily="34" charset="0"/>
              </a:rPr>
              <a:t> Selecting and preparing trainers includes:</a:t>
            </a:r>
          </a:p>
          <a:p>
            <a:pPr marL="400050" lvl="1" indent="0" eaLnBrk="1" hangingPunct="1">
              <a:buClr>
                <a:srgbClr val="0000FF"/>
              </a:buClr>
              <a:buSzPct val="140000"/>
              <a:tabLst>
                <a:tab pos="7142163" algn="r"/>
              </a:tabLst>
            </a:pPr>
            <a:r>
              <a:rPr lang="en-US" sz="2000" dirty="0" smtClean="0">
                <a:latin typeface="Arial" pitchFamily="34" charset="0"/>
                <a:cs typeface="Arial" pitchFamily="34" charset="0"/>
              </a:rPr>
              <a:t> Select, train to standard and rehearse all trainers.</a:t>
            </a:r>
          </a:p>
          <a:p>
            <a:pPr marL="400050" lvl="1" indent="0" eaLnBrk="1" hangingPunct="1">
              <a:buClr>
                <a:srgbClr val="0000FF"/>
              </a:buClr>
              <a:buSzPct val="140000"/>
              <a:tabLst>
                <a:tab pos="7142163" algn="r"/>
              </a:tabLst>
            </a:pPr>
            <a:r>
              <a:rPr lang="en-US" sz="2000" dirty="0" smtClean="0">
                <a:latin typeface="Arial" pitchFamily="34" charset="0"/>
                <a:cs typeface="Arial" pitchFamily="34" charset="0"/>
              </a:rPr>
              <a:t> Ensure that all trainers and evaluators are tactically and technically proficient. </a:t>
            </a:r>
          </a:p>
          <a:p>
            <a:pPr marL="284163" lvl="1" indent="-220663" eaLnBrk="1" hangingPunct="1">
              <a:buClr>
                <a:srgbClr val="0000FF"/>
              </a:buClr>
              <a:buSzPct val="140000"/>
              <a:buFont typeface="Arial" pitchFamily="34" charset="0"/>
              <a:buChar char="•"/>
              <a:tabLst>
                <a:tab pos="7142163" algn="r"/>
              </a:tabLst>
            </a:pPr>
            <a:r>
              <a:rPr lang="en-US" sz="2000" dirty="0" smtClean="0">
                <a:latin typeface="Arial" pitchFamily="34" charset="0"/>
                <a:cs typeface="Arial" pitchFamily="34" charset="0"/>
              </a:rPr>
              <a:t>Creates the conditions for successful execution</a:t>
            </a:r>
          </a:p>
          <a:p>
            <a:pPr marL="284163" lvl="1" indent="-220663" eaLnBrk="1" hangingPunct="1">
              <a:buClr>
                <a:srgbClr val="0000FF"/>
              </a:buClr>
              <a:buSzPct val="140000"/>
              <a:buFont typeface="Arial" pitchFamily="34" charset="0"/>
              <a:buChar char="•"/>
              <a:tabLst>
                <a:tab pos="7142163" algn="r"/>
              </a:tabLst>
            </a:pPr>
            <a:r>
              <a:rPr lang="en-US" sz="2000" dirty="0" smtClean="0">
                <a:latin typeface="Arial" pitchFamily="34" charset="0"/>
                <a:cs typeface="Arial" pitchFamily="34" charset="0"/>
              </a:rPr>
              <a:t>Commanders drive preparation through mission command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838200" y="914400"/>
            <a:ext cx="7478993" cy="5658234"/>
          </a:xfrm>
          <a:prstGeom prst="rect">
            <a:avLst/>
          </a:prstGeom>
          <a:noFill/>
          <a:ln w="9525">
            <a:noFill/>
            <a:miter lim="800000"/>
            <a:headEnd/>
            <a:tailEnd/>
          </a:ln>
        </p:spPr>
      </p:pic>
      <p:sp>
        <p:nvSpPr>
          <p:cNvPr id="3" name="TextBox 2"/>
          <p:cNvSpPr txBox="1"/>
          <p:nvPr/>
        </p:nvSpPr>
        <p:spPr>
          <a:xfrm>
            <a:off x="867102" y="15767"/>
            <a:ext cx="7562904" cy="646331"/>
          </a:xfrm>
          <a:prstGeom prst="rect">
            <a:avLst/>
          </a:prstGeom>
          <a:solidFill>
            <a:schemeClr val="bg1"/>
          </a:solidFill>
        </p:spPr>
        <p:txBody>
          <a:bodyPr wrap="square" rtlCol="0">
            <a:spAutoFit/>
          </a:bodyPr>
          <a:lstStyle/>
          <a:p>
            <a:r>
              <a:rPr lang="en-US" sz="3600" b="1" dirty="0" smtClean="0"/>
              <a:t>The Army’s 8 Step Training Model</a:t>
            </a:r>
            <a:endParaRPr lang="en-US" sz="36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8782050" y="6543675"/>
            <a:ext cx="381000" cy="476250"/>
          </a:xfrm>
          <a:prstGeom prst="rect">
            <a:avLst/>
          </a:prstGeom>
          <a:noFill/>
          <a:ln w="9525">
            <a:noFill/>
            <a:miter lim="800000"/>
            <a:headEnd/>
            <a:tailEnd/>
          </a:ln>
        </p:spPr>
        <p:txBody>
          <a:bodyPr/>
          <a:lstStyle/>
          <a:p>
            <a:pPr algn="ctr"/>
            <a:fld id="{CE47F688-E19F-4AAA-8F5E-040A7E27EBCC}" type="slidenum">
              <a:rPr lang="en-US" sz="1400"/>
              <a:pPr algn="ctr"/>
              <a:t>35</a:t>
            </a:fld>
            <a:endParaRPr lang="en-US" sz="1400"/>
          </a:p>
        </p:txBody>
      </p:sp>
      <p:sp>
        <p:nvSpPr>
          <p:cNvPr id="31748" name="Rectangle 2"/>
          <p:cNvSpPr txBox="1">
            <a:spLocks noChangeArrowheads="1"/>
          </p:cNvSpPr>
          <p:nvPr/>
        </p:nvSpPr>
        <p:spPr bwMode="auto">
          <a:xfrm>
            <a:off x="76200" y="152400"/>
            <a:ext cx="8991600" cy="609600"/>
          </a:xfrm>
          <a:prstGeom prst="rect">
            <a:avLst/>
          </a:prstGeom>
          <a:noFill/>
          <a:ln w="9525">
            <a:noFill/>
            <a:miter lim="800000"/>
            <a:headEnd/>
            <a:tailEnd/>
          </a:ln>
        </p:spPr>
        <p:txBody>
          <a:bodyPr/>
          <a:lstStyle/>
          <a:p>
            <a:pPr algn="ctr"/>
            <a:r>
              <a:rPr lang="en-US" sz="3600" b="1" dirty="0" smtClean="0"/>
              <a:t>Execute</a:t>
            </a:r>
            <a:endParaRPr lang="en-US" sz="3600" b="1" dirty="0"/>
          </a:p>
        </p:txBody>
      </p:sp>
      <p:sp>
        <p:nvSpPr>
          <p:cNvPr id="31749" name="Rectangle 3"/>
          <p:cNvSpPr>
            <a:spLocks noGrp="1" noChangeArrowheads="1"/>
          </p:cNvSpPr>
          <p:nvPr>
            <p:ph type="body" idx="4294967295"/>
          </p:nvPr>
        </p:nvSpPr>
        <p:spPr>
          <a:xfrm>
            <a:off x="228600" y="1524000"/>
            <a:ext cx="8610600" cy="4362450"/>
          </a:xfrm>
        </p:spPr>
        <p:txBody>
          <a:bodyPr>
            <a:normAutofit lnSpcReduction="10000"/>
          </a:bodyPr>
          <a:lstStyle/>
          <a:p>
            <a:pPr marL="285750" indent="-285750" eaLnBrk="1" hangingPunct="1">
              <a:spcBef>
                <a:spcPts val="0"/>
              </a:spcBef>
              <a:buClr>
                <a:srgbClr val="0000FF"/>
              </a:buClr>
              <a:buSzPct val="140000"/>
              <a:tabLst>
                <a:tab pos="7142163" algn="r"/>
              </a:tabLst>
            </a:pPr>
            <a:r>
              <a:rPr lang="en-US" sz="2000" b="1" i="1" u="sng" dirty="0" smtClean="0">
                <a:solidFill>
                  <a:srgbClr val="FF0000"/>
                </a:solidFill>
                <a:latin typeface="Arial" pitchFamily="34" charset="0"/>
                <a:cs typeface="Arial" pitchFamily="34" charset="0"/>
              </a:rPr>
              <a:t>Eliminates</a:t>
            </a:r>
            <a:r>
              <a:rPr lang="en-US" sz="2000" b="1" i="1" dirty="0" smtClean="0">
                <a:solidFill>
                  <a:srgbClr val="FF0000"/>
                </a:solidFill>
                <a:latin typeface="Arial" pitchFamily="34" charset="0"/>
                <a:cs typeface="Arial" pitchFamily="34" charset="0"/>
              </a:rPr>
              <a:t> term “Crawl, Walk and Run” </a:t>
            </a:r>
            <a:r>
              <a:rPr lang="en-US" sz="2000" b="1" i="1" dirty="0" smtClean="0">
                <a:latin typeface="Arial" pitchFamily="34" charset="0"/>
                <a:cs typeface="Arial" pitchFamily="34" charset="0"/>
              </a:rPr>
              <a:t>and establishes Progressive Training!</a:t>
            </a:r>
            <a:endParaRPr lang="en-US" sz="2000" b="1" dirty="0" smtClean="0">
              <a:latin typeface="Arial" pitchFamily="34" charset="0"/>
              <a:cs typeface="Arial" pitchFamily="34" charset="0"/>
            </a:endParaRPr>
          </a:p>
          <a:p>
            <a:pPr marL="285750" indent="-285750" eaLnBrk="1" hangingPunct="1">
              <a:spcBef>
                <a:spcPts val="0"/>
              </a:spcBef>
              <a:buClr>
                <a:srgbClr val="0000FF"/>
              </a:buClr>
              <a:buSzPct val="140000"/>
              <a:tabLst>
                <a:tab pos="7142163" algn="r"/>
              </a:tabLst>
            </a:pPr>
            <a:r>
              <a:rPr lang="en-US" sz="2000" b="1" dirty="0" smtClean="0">
                <a:latin typeface="Arial" pitchFamily="34" charset="0"/>
                <a:cs typeface="Arial" pitchFamily="34" charset="0"/>
              </a:rPr>
              <a:t>Characteristics of effective training:</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Realism</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Safety </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Standards-based </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Well-structured </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Efficient </a:t>
            </a:r>
          </a:p>
          <a:p>
            <a:pPr indent="-57150" eaLnBrk="1" hangingPunct="1">
              <a:spcBef>
                <a:spcPts val="0"/>
              </a:spcBef>
              <a:buClr>
                <a:srgbClr val="0000FF"/>
              </a:buClr>
              <a:buSzPct val="100000"/>
              <a:buFont typeface="Arial" pitchFamily="34" charset="0"/>
              <a:buChar char="―"/>
              <a:tabLst>
                <a:tab pos="7142163" algn="r"/>
              </a:tabLst>
            </a:pPr>
            <a:r>
              <a:rPr lang="en-US" sz="2000" dirty="0" smtClean="0">
                <a:latin typeface="Arial" pitchFamily="34" charset="0"/>
                <a:cs typeface="Arial" pitchFamily="34" charset="0"/>
              </a:rPr>
              <a:t>Challenging</a:t>
            </a:r>
          </a:p>
          <a:p>
            <a:pPr marL="0" indent="0" eaLnBrk="1" hangingPunct="1">
              <a:spcBef>
                <a:spcPts val="0"/>
              </a:spcBef>
              <a:buClr>
                <a:srgbClr val="0000FF"/>
              </a:buClr>
              <a:buSzPct val="140000"/>
              <a:tabLst>
                <a:tab pos="114300" algn="l"/>
                <a:tab pos="7142163" algn="r"/>
              </a:tabLst>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Recovery from training includes:</a:t>
            </a:r>
          </a:p>
          <a:p>
            <a:pPr marL="285750" indent="0" eaLnBrk="1" hangingPunct="1">
              <a:spcBef>
                <a:spcPts val="0"/>
              </a:spcBef>
              <a:buClr>
                <a:srgbClr val="0000FF"/>
              </a:buClr>
              <a:buSzPct val="100000"/>
              <a:buFont typeface="Arial" pitchFamily="34" charset="0"/>
              <a:buChar char="―"/>
              <a:tabLst>
                <a:tab pos="571500" algn="l"/>
                <a:tab pos="628650" algn="l"/>
                <a:tab pos="7142163" algn="r"/>
              </a:tabLst>
            </a:pPr>
            <a:r>
              <a:rPr lang="en-US" sz="2000" dirty="0" smtClean="0">
                <a:latin typeface="Arial" pitchFamily="34" charset="0"/>
                <a:cs typeface="Arial" pitchFamily="34" charset="0"/>
              </a:rPr>
              <a:t>Performing maintenance training.</a:t>
            </a:r>
          </a:p>
          <a:p>
            <a:pPr marL="285750" indent="0" eaLnBrk="1" hangingPunct="1">
              <a:spcBef>
                <a:spcPts val="0"/>
              </a:spcBef>
              <a:buClr>
                <a:srgbClr val="0000FF"/>
              </a:buClr>
              <a:buFont typeface="Arial" pitchFamily="34" charset="0"/>
              <a:buChar char="―"/>
              <a:tabLst>
                <a:tab pos="571500" algn="l"/>
                <a:tab pos="628650" algn="l"/>
                <a:tab pos="7142163" algn="r"/>
              </a:tabLst>
            </a:pPr>
            <a:r>
              <a:rPr lang="en-US" sz="2000" dirty="0" smtClean="0">
                <a:latin typeface="Arial" pitchFamily="34" charset="0"/>
                <a:cs typeface="Arial" pitchFamily="34" charset="0"/>
              </a:rPr>
              <a:t> Cleaning and accounting for equipment.</a:t>
            </a:r>
          </a:p>
          <a:p>
            <a:pPr marL="285750" indent="0" eaLnBrk="1" hangingPunct="1">
              <a:spcBef>
                <a:spcPts val="0"/>
              </a:spcBef>
              <a:buClr>
                <a:srgbClr val="0000FF"/>
              </a:buClr>
              <a:buFont typeface="Arial" pitchFamily="34" charset="0"/>
              <a:buChar char="―"/>
              <a:tabLst>
                <a:tab pos="571500" algn="l"/>
                <a:tab pos="628650" algn="l"/>
                <a:tab pos="7142163" algn="r"/>
              </a:tabLst>
            </a:pPr>
            <a:r>
              <a:rPr lang="en-US" sz="2000" dirty="0" smtClean="0">
                <a:latin typeface="Arial" pitchFamily="34" charset="0"/>
                <a:cs typeface="Arial" pitchFamily="34" charset="0"/>
              </a:rPr>
              <a:t> Turning in training support items and ammo</a:t>
            </a:r>
          </a:p>
          <a:p>
            <a:pPr marL="285750" indent="0" eaLnBrk="1" hangingPunct="1">
              <a:spcBef>
                <a:spcPts val="0"/>
              </a:spcBef>
              <a:buClr>
                <a:srgbClr val="0000FF"/>
              </a:buClr>
              <a:buFont typeface="Arial" pitchFamily="34" charset="0"/>
              <a:buChar char="―"/>
              <a:tabLst>
                <a:tab pos="571500" algn="l"/>
                <a:tab pos="628650" algn="l"/>
                <a:tab pos="7142163" algn="r"/>
              </a:tabLst>
            </a:pPr>
            <a:r>
              <a:rPr lang="en-US" sz="2000" dirty="0" smtClean="0">
                <a:latin typeface="Arial" pitchFamily="34" charset="0"/>
                <a:cs typeface="Arial" pitchFamily="34" charset="0"/>
              </a:rPr>
              <a:t> Performing final AARs.</a:t>
            </a:r>
          </a:p>
          <a:p>
            <a:pPr marL="285750" indent="0" eaLnBrk="1" hangingPunct="1">
              <a:spcBef>
                <a:spcPts val="0"/>
              </a:spcBef>
              <a:buClr>
                <a:srgbClr val="0000FF"/>
              </a:buClr>
              <a:buFont typeface="Arial" pitchFamily="34" charset="0"/>
              <a:buChar char="―"/>
              <a:tabLst>
                <a:tab pos="571500" algn="l"/>
                <a:tab pos="628650" algn="l"/>
                <a:tab pos="7142163" algn="r"/>
              </a:tabLst>
            </a:pPr>
            <a:r>
              <a:rPr lang="en-US" sz="2000" dirty="0" smtClean="0">
                <a:latin typeface="Arial" pitchFamily="34" charset="0"/>
                <a:cs typeface="Arial" pitchFamily="34" charset="0"/>
              </a:rPr>
              <a:t> Performing final inspections.</a:t>
            </a:r>
          </a:p>
          <a:p>
            <a:pPr marL="285750" indent="-285750" eaLnBrk="1" hangingPunct="1">
              <a:spcBef>
                <a:spcPts val="0"/>
              </a:spcBef>
              <a:tabLst>
                <a:tab pos="7142163" algn="r"/>
              </a:tabLst>
            </a:pPr>
            <a:endParaRPr lang="en-US" sz="20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1219200"/>
          <a:ext cx="6553200" cy="5181600"/>
        </p:xfrm>
        <a:graphic>
          <a:graphicData uri="http://schemas.openxmlformats.org/drawingml/2006/table">
            <a:tbl>
              <a:tblPr/>
              <a:tblGrid>
                <a:gridCol w="2184400"/>
                <a:gridCol w="2184400"/>
                <a:gridCol w="2184400"/>
              </a:tblGrid>
              <a:tr h="294142">
                <a:tc>
                  <a:txBody>
                    <a:bodyPr/>
                    <a:lstStyle/>
                    <a:p>
                      <a:endParaRPr lang="en-US" sz="1400" dirty="0">
                        <a:latin typeface="Arial" pitchFamily="34" charset="0"/>
                        <a:cs typeface="Arial" pitchFamily="34" charset="0"/>
                      </a:endParaRPr>
                    </a:p>
                  </a:txBody>
                  <a:tcPr marL="51443" marR="51443" marT="25722" marB="2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latin typeface="Arial" pitchFamily="34" charset="0"/>
                        <a:cs typeface="Arial" pitchFamily="34" charset="0"/>
                      </a:endParaRPr>
                    </a:p>
                  </a:txBody>
                  <a:tcPr marL="51443" marR="51443" marT="25722" marB="25722">
                    <a:lnL w="12700" cap="flat" cmpd="sng" algn="ctr">
                      <a:solidFill>
                        <a:schemeClr val="tx1"/>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tc>
                  <a:txBody>
                    <a:bodyPr/>
                    <a:lstStyle/>
                    <a:p>
                      <a:endParaRPr lang="en-US" sz="1400">
                        <a:latin typeface="Arial" pitchFamily="34" charset="0"/>
                        <a:cs typeface="Arial" pitchFamily="34" charset="0"/>
                      </a:endParaRPr>
                    </a:p>
                  </a:txBody>
                  <a:tcPr marL="51443" marR="51443" marT="25722" marB="25722">
                    <a:lnB w="12700" cap="flat" cmpd="sng" algn="ctr">
                      <a:solidFill>
                        <a:srgbClr val="000000"/>
                      </a:solidFill>
                      <a:prstDash val="solid"/>
                      <a:round/>
                      <a:headEnd type="none" w="med" len="med"/>
                      <a:tailEnd type="none" w="med" len="med"/>
                    </a:lnB>
                    <a:noFill/>
                  </a:tcPr>
                </a:tc>
              </a:tr>
              <a:tr h="229566">
                <a:tc>
                  <a:txBody>
                    <a:bodyPr/>
                    <a:lstStyle/>
                    <a:p>
                      <a:pPr algn="ctr">
                        <a:spcAft>
                          <a:spcPts val="0"/>
                        </a:spcAft>
                      </a:pPr>
                      <a:r>
                        <a:rPr lang="en-US" sz="1400" b="1" dirty="0">
                          <a:solidFill>
                            <a:srgbClr val="0000FF"/>
                          </a:solidFill>
                          <a:latin typeface="Arial" pitchFamily="34" charset="0"/>
                          <a:cs typeface="Arial" pitchFamily="34" charset="0"/>
                        </a:rPr>
                        <a:t>Initial</a:t>
                      </a:r>
                      <a:endParaRPr lang="en-US" sz="1400" dirty="0">
                        <a:solidFill>
                          <a:srgbClr val="0000FF"/>
                        </a:solidFill>
                        <a:latin typeface="Arial" pitchFamily="34" charset="0"/>
                        <a:cs typeface="Arial" pitchFamily="34" charset="0"/>
                      </a:endParaRP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b="1" dirty="0">
                          <a:solidFill>
                            <a:srgbClr val="0000FF"/>
                          </a:solidFill>
                          <a:latin typeface="Arial" pitchFamily="34" charset="0"/>
                          <a:cs typeface="Arial" pitchFamily="34" charset="0"/>
                        </a:rPr>
                        <a:t>Intermediate </a:t>
                      </a:r>
                      <a:endParaRPr lang="en-US" sz="1400" dirty="0">
                        <a:solidFill>
                          <a:srgbClr val="0000FF"/>
                        </a:solidFill>
                        <a:latin typeface="Arial" pitchFamily="34" charset="0"/>
                        <a:cs typeface="Arial" pitchFamily="34" charset="0"/>
                      </a:endParaRP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400" b="1" dirty="0">
                          <a:solidFill>
                            <a:srgbClr val="0000FF"/>
                          </a:solidFill>
                          <a:latin typeface="Arial" pitchFamily="34" charset="0"/>
                          <a:cs typeface="Arial" pitchFamily="34" charset="0"/>
                        </a:rPr>
                        <a:t>Advanced </a:t>
                      </a:r>
                      <a:endParaRPr lang="en-US" sz="1400" dirty="0">
                        <a:solidFill>
                          <a:srgbClr val="0000FF"/>
                        </a:solidFill>
                        <a:latin typeface="Arial" pitchFamily="34" charset="0"/>
                        <a:cs typeface="Arial" pitchFamily="34" charset="0"/>
                      </a:endParaRP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45721">
                <a:tc>
                  <a:txBody>
                    <a:bodyPr/>
                    <a:lstStyle/>
                    <a:p>
                      <a:pPr>
                        <a:spcAft>
                          <a:spcPts val="0"/>
                        </a:spcAft>
                      </a:pPr>
                      <a:r>
                        <a:rPr lang="en-US" sz="1400" b="1" dirty="0">
                          <a:latin typeface="Arial" pitchFamily="34" charset="0"/>
                          <a:cs typeface="Arial" pitchFamily="34" charset="0"/>
                        </a:rPr>
                        <a:t>Soldiers </a:t>
                      </a:r>
                      <a:endParaRPr lang="en-US" sz="1400" dirty="0">
                        <a:latin typeface="Arial" pitchFamily="34" charset="0"/>
                        <a:cs typeface="Arial" pitchFamily="34" charset="0"/>
                      </a:endParaRPr>
                    </a:p>
                    <a:p>
                      <a:r>
                        <a:rPr lang="en-US" sz="1400" dirty="0">
                          <a:latin typeface="Arial" pitchFamily="34" charset="0"/>
                          <a:cs typeface="Arial" pitchFamily="34" charset="0"/>
                        </a:rPr>
                        <a:t>- Train each task step.</a:t>
                      </a:r>
                    </a:p>
                    <a:p>
                      <a:r>
                        <a:rPr lang="en-US" sz="1400" dirty="0">
                          <a:latin typeface="Arial" pitchFamily="34" charset="0"/>
                          <a:cs typeface="Arial" pitchFamily="34" charset="0"/>
                        </a:rPr>
                        <a:t>- Train task steps in sequence.</a:t>
                      </a:r>
                    </a:p>
                    <a:p>
                      <a:r>
                        <a:rPr lang="en-US" sz="1400" dirty="0">
                          <a:latin typeface="Arial" pitchFamily="34" charset="0"/>
                          <a:cs typeface="Arial" pitchFamily="34" charset="0"/>
                        </a:rPr>
                        <a:t>- Train complete task until done correctly.</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1" dirty="0">
                          <a:latin typeface="Arial" pitchFamily="34" charset="0"/>
                          <a:cs typeface="Arial" pitchFamily="34" charset="0"/>
                        </a:rPr>
                        <a:t>Soldiers </a:t>
                      </a:r>
                      <a:endParaRPr lang="en-US" sz="1400" dirty="0">
                        <a:latin typeface="Arial" pitchFamily="34" charset="0"/>
                        <a:cs typeface="Arial" pitchFamily="34" charset="0"/>
                      </a:endParaRPr>
                    </a:p>
                    <a:p>
                      <a:r>
                        <a:rPr lang="en-US" sz="1400" dirty="0">
                          <a:latin typeface="Arial" pitchFamily="34" charset="0"/>
                          <a:cs typeface="Arial" pitchFamily="34" charset="0"/>
                        </a:rPr>
                        <a:t>- Train to training objective standard.</a:t>
                      </a:r>
                    </a:p>
                    <a:p>
                      <a:r>
                        <a:rPr lang="en-US" sz="1400" dirty="0">
                          <a:latin typeface="Arial" pitchFamily="34" charset="0"/>
                          <a:cs typeface="Arial" pitchFamily="34" charset="0"/>
                        </a:rPr>
                        <a:t>- Train with more realism.</a:t>
                      </a:r>
                    </a:p>
                    <a:p>
                      <a:r>
                        <a:rPr lang="en-US" sz="1400" dirty="0">
                          <a:latin typeface="Arial" pitchFamily="34" charset="0"/>
                          <a:cs typeface="Arial" pitchFamily="34" charset="0"/>
                        </a:rPr>
                        <a:t>- Learn transfer skills that link other tasks.</a:t>
                      </a:r>
                    </a:p>
                    <a:p>
                      <a:r>
                        <a:rPr lang="en-US" sz="1400" dirty="0">
                          <a:latin typeface="Arial" pitchFamily="34" charset="0"/>
                          <a:cs typeface="Arial" pitchFamily="34" charset="0"/>
                        </a:rPr>
                        <a:t>- Work as crews or small units.</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1">
                          <a:latin typeface="Arial" pitchFamily="34" charset="0"/>
                          <a:cs typeface="Arial" pitchFamily="34" charset="0"/>
                        </a:rPr>
                        <a:t>Soldiers </a:t>
                      </a:r>
                      <a:endParaRPr lang="en-US" sz="1400">
                        <a:latin typeface="Arial" pitchFamily="34" charset="0"/>
                        <a:cs typeface="Arial" pitchFamily="34" charset="0"/>
                      </a:endParaRPr>
                    </a:p>
                    <a:p>
                      <a:r>
                        <a:rPr lang="en-US" sz="1400">
                          <a:latin typeface="Arial" pitchFamily="34" charset="0"/>
                          <a:cs typeface="Arial" pitchFamily="34" charset="0"/>
                        </a:rPr>
                        <a:t>- Train collectively to achieve and sustain proficiency.</a:t>
                      </a:r>
                    </a:p>
                    <a:p>
                      <a:r>
                        <a:rPr lang="en-US" sz="1400">
                          <a:latin typeface="Arial" pitchFamily="34" charset="0"/>
                          <a:cs typeface="Arial" pitchFamily="34" charset="0"/>
                        </a:rPr>
                        <a:t>- Train under conditions that simulate actual combat.</a:t>
                      </a:r>
                    </a:p>
                    <a:p>
                      <a:r>
                        <a:rPr lang="en-US" sz="1400">
                          <a:latin typeface="Arial" pitchFamily="34" charset="0"/>
                          <a:cs typeface="Arial" pitchFamily="34" charset="0"/>
                        </a:rPr>
                        <a:t>- Develop effective team relationships.</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2171">
                <a:tc>
                  <a:txBody>
                    <a:bodyPr/>
                    <a:lstStyle/>
                    <a:p>
                      <a:pPr>
                        <a:spcAft>
                          <a:spcPts val="0"/>
                        </a:spcAft>
                      </a:pPr>
                      <a:r>
                        <a:rPr lang="en-US" sz="1400" b="1" dirty="0">
                          <a:latin typeface="Arial" pitchFamily="34" charset="0"/>
                          <a:cs typeface="Arial" pitchFamily="34" charset="0"/>
                        </a:rPr>
                        <a:t>Leaders/Trainer </a:t>
                      </a:r>
                      <a:endParaRPr lang="en-US" sz="1400" dirty="0">
                        <a:latin typeface="Arial" pitchFamily="34" charset="0"/>
                        <a:cs typeface="Arial" pitchFamily="34" charset="0"/>
                      </a:endParaRPr>
                    </a:p>
                    <a:p>
                      <a:r>
                        <a:rPr lang="en-US" sz="1400" dirty="0">
                          <a:latin typeface="Arial" pitchFamily="34" charset="0"/>
                          <a:cs typeface="Arial" pitchFamily="34" charset="0"/>
                        </a:rPr>
                        <a:t>- Talk through and demonstrate each task.</a:t>
                      </a:r>
                    </a:p>
                    <a:p>
                      <a:r>
                        <a:rPr lang="en-US" sz="1400" dirty="0">
                          <a:latin typeface="Arial" pitchFamily="34" charset="0"/>
                          <a:cs typeface="Arial" pitchFamily="34" charset="0"/>
                        </a:rPr>
                        <a:t>- Supervise step-by-step practice.</a:t>
                      </a:r>
                    </a:p>
                    <a:p>
                      <a:r>
                        <a:rPr lang="en-US" sz="1400" dirty="0">
                          <a:latin typeface="Arial" pitchFamily="34" charset="0"/>
                          <a:cs typeface="Arial" pitchFamily="34" charset="0"/>
                        </a:rPr>
                        <a:t>- Coach frequently.</a:t>
                      </a:r>
                    </a:p>
                    <a:p>
                      <a:r>
                        <a:rPr lang="en-US" sz="1400" dirty="0">
                          <a:latin typeface="Arial" pitchFamily="34" charset="0"/>
                          <a:cs typeface="Arial" pitchFamily="34" charset="0"/>
                        </a:rPr>
                        <a:t>- Control the environment.</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1" dirty="0">
                          <a:latin typeface="Arial" pitchFamily="34" charset="0"/>
                          <a:cs typeface="Arial" pitchFamily="34" charset="0"/>
                        </a:rPr>
                        <a:t>Leaders/Trainer </a:t>
                      </a:r>
                      <a:endParaRPr lang="en-US" sz="1400" dirty="0">
                        <a:latin typeface="Arial" pitchFamily="34" charset="0"/>
                        <a:cs typeface="Arial" pitchFamily="34" charset="0"/>
                      </a:endParaRPr>
                    </a:p>
                    <a:p>
                      <a:r>
                        <a:rPr lang="en-US" sz="1400" dirty="0">
                          <a:latin typeface="Arial" pitchFamily="34" charset="0"/>
                          <a:cs typeface="Arial" pitchFamily="34" charset="0"/>
                        </a:rPr>
                        <a:t>- Walk through task using more realism.</a:t>
                      </a:r>
                    </a:p>
                    <a:p>
                      <a:r>
                        <a:rPr lang="en-US" sz="1400" dirty="0">
                          <a:latin typeface="Arial" pitchFamily="34" charset="0"/>
                          <a:cs typeface="Arial" pitchFamily="34" charset="0"/>
                        </a:rPr>
                        <a:t>- Increase complexity.</a:t>
                      </a:r>
                    </a:p>
                    <a:p>
                      <a:r>
                        <a:rPr lang="en-US" sz="1400" dirty="0">
                          <a:latin typeface="Arial" pitchFamily="34" charset="0"/>
                          <a:cs typeface="Arial" pitchFamily="34" charset="0"/>
                        </a:rPr>
                        <a:t>- Demonstrate authorized field expedients.</a:t>
                      </a:r>
                    </a:p>
                    <a:p>
                      <a:r>
                        <a:rPr lang="en-US" sz="1400" dirty="0">
                          <a:latin typeface="Arial" pitchFamily="34" charset="0"/>
                          <a:cs typeface="Arial" pitchFamily="34" charset="0"/>
                        </a:rPr>
                        <a:t>- Participate as leader of crew or small units.</a:t>
                      </a:r>
                    </a:p>
                    <a:p>
                      <a:r>
                        <a:rPr lang="en-US" sz="1400" dirty="0">
                          <a:latin typeface="Arial" pitchFamily="34" charset="0"/>
                          <a:cs typeface="Arial" pitchFamily="34" charset="0"/>
                        </a:rPr>
                        <a:t>- Observe, coach, and review.</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US" sz="1400" b="1" dirty="0">
                          <a:latin typeface="Arial" pitchFamily="34" charset="0"/>
                          <a:cs typeface="Arial" pitchFamily="34" charset="0"/>
                        </a:rPr>
                        <a:t>Leaders/Trainer </a:t>
                      </a:r>
                      <a:endParaRPr lang="en-US" sz="1400" dirty="0">
                        <a:latin typeface="Arial" pitchFamily="34" charset="0"/>
                        <a:cs typeface="Arial" pitchFamily="34" charset="0"/>
                      </a:endParaRPr>
                    </a:p>
                    <a:p>
                      <a:r>
                        <a:rPr lang="en-US" sz="1400" dirty="0">
                          <a:latin typeface="Arial" pitchFamily="34" charset="0"/>
                          <a:cs typeface="Arial" pitchFamily="34" charset="0"/>
                        </a:rPr>
                        <a:t>- Add realism and complexity.</a:t>
                      </a:r>
                    </a:p>
                    <a:p>
                      <a:r>
                        <a:rPr lang="en-US" sz="1400" dirty="0">
                          <a:latin typeface="Arial" pitchFamily="34" charset="0"/>
                          <a:cs typeface="Arial" pitchFamily="34" charset="0"/>
                        </a:rPr>
                        <a:t>- Combine tasks.</a:t>
                      </a:r>
                    </a:p>
                    <a:p>
                      <a:r>
                        <a:rPr lang="en-US" sz="1400" dirty="0">
                          <a:latin typeface="Arial" pitchFamily="34" charset="0"/>
                          <a:cs typeface="Arial" pitchFamily="34" charset="0"/>
                        </a:rPr>
                        <a:t>- Review soldier and collective performance.</a:t>
                      </a:r>
                    </a:p>
                    <a:p>
                      <a:r>
                        <a:rPr lang="en-US" sz="1400" dirty="0">
                          <a:latin typeface="Arial" pitchFamily="34" charset="0"/>
                          <a:cs typeface="Arial" pitchFamily="34" charset="0"/>
                        </a:rPr>
                        <a:t>- Practice leader tasks.</a:t>
                      </a:r>
                    </a:p>
                    <a:p>
                      <a:r>
                        <a:rPr lang="en-US" sz="1400" dirty="0">
                          <a:latin typeface="Arial" pitchFamily="34" charset="0"/>
                          <a:cs typeface="Arial" pitchFamily="34" charset="0"/>
                        </a:rPr>
                        <a:t>- Work with soldiers as a team.</a:t>
                      </a:r>
                    </a:p>
                    <a:p>
                      <a:r>
                        <a:rPr lang="en-US" sz="1400" dirty="0">
                          <a:latin typeface="Arial" pitchFamily="34" charset="0"/>
                          <a:cs typeface="Arial" pitchFamily="34" charset="0"/>
                        </a:rPr>
                        <a:t>- Coach and teach subordinate leaders.</a:t>
                      </a:r>
                    </a:p>
                  </a:txBody>
                  <a:tcPr marL="38582" marR="3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2183989" y="457200"/>
            <a:ext cx="4750211" cy="646331"/>
          </a:xfrm>
          <a:prstGeom prst="rect">
            <a:avLst/>
          </a:prstGeom>
          <a:noFill/>
        </p:spPr>
        <p:txBody>
          <a:bodyPr wrap="none" rtlCol="0">
            <a:spAutoFit/>
          </a:bodyPr>
          <a:lstStyle/>
          <a:p>
            <a:r>
              <a:rPr lang="en-US" sz="3600" b="1" dirty="0" smtClean="0"/>
              <a:t>Progressive Training</a:t>
            </a:r>
            <a:endParaRPr lang="en-US" sz="3600" b="1" dirty="0"/>
          </a:p>
        </p:txBody>
      </p:sp>
      <p:sp>
        <p:nvSpPr>
          <p:cNvPr id="7" name="TextBox 6"/>
          <p:cNvSpPr txBox="1"/>
          <p:nvPr/>
        </p:nvSpPr>
        <p:spPr>
          <a:xfrm>
            <a:off x="152400" y="6172200"/>
            <a:ext cx="8704306" cy="369332"/>
          </a:xfrm>
          <a:prstGeom prst="rect">
            <a:avLst/>
          </a:prstGeom>
          <a:solidFill>
            <a:srgbClr val="FFFF00"/>
          </a:solidFill>
          <a:ln>
            <a:solidFill>
              <a:schemeClr val="tx1"/>
            </a:solidFill>
          </a:ln>
        </p:spPr>
        <p:txBody>
          <a:bodyPr wrap="none" rtlCol="0">
            <a:spAutoFit/>
          </a:bodyPr>
          <a:lstStyle/>
          <a:p>
            <a:r>
              <a:rPr lang="en-US" b="1" i="1" u="sng" dirty="0" smtClean="0"/>
              <a:t>Eliminates</a:t>
            </a:r>
            <a:r>
              <a:rPr lang="en-US" b="1" i="1" dirty="0" smtClean="0"/>
              <a:t> term </a:t>
            </a:r>
            <a:r>
              <a:rPr lang="en-US" b="1" i="1" dirty="0" smtClean="0">
                <a:solidFill>
                  <a:srgbClr val="FF0000"/>
                </a:solidFill>
              </a:rPr>
              <a:t>“Crawl, Walk and Run” and establishes Progressive Training!</a:t>
            </a:r>
            <a:endParaRPr lang="en-US" i="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noFill/>
        </p:spPr>
        <p:txBody>
          <a:bodyPr anchor="t"/>
          <a:lstStyle/>
          <a:p>
            <a:pPr eaLnBrk="1" hangingPunct="1"/>
            <a:r>
              <a:rPr lang="en-US" sz="3600" b="1" dirty="0" smtClean="0">
                <a:solidFill>
                  <a:schemeClr val="tx1"/>
                </a:solidFill>
                <a:latin typeface="Arial" pitchFamily="34" charset="0"/>
                <a:cs typeface="Arial" pitchFamily="34" charset="0"/>
              </a:rPr>
              <a:t>Assess</a:t>
            </a:r>
          </a:p>
        </p:txBody>
      </p:sp>
      <p:sp>
        <p:nvSpPr>
          <p:cNvPr id="33796" name="Rectangle 3"/>
          <p:cNvSpPr>
            <a:spLocks noGrp="1" noChangeArrowheads="1"/>
          </p:cNvSpPr>
          <p:nvPr>
            <p:ph idx="1"/>
          </p:nvPr>
        </p:nvSpPr>
        <p:spPr>
          <a:xfrm>
            <a:off x="304800" y="960437"/>
            <a:ext cx="8534400" cy="3611563"/>
          </a:xfrm>
        </p:spPr>
        <p:txBody>
          <a:bodyPr>
            <a:normAutofit fontScale="85000" lnSpcReduction="10000"/>
          </a:bodyPr>
          <a:lstStyle/>
          <a:p>
            <a:pPr marL="285750" indent="-285750" eaLnBrk="1" hangingPunct="1">
              <a:lnSpc>
                <a:spcPct val="150000"/>
              </a:lnSpc>
              <a:spcBef>
                <a:spcPts val="0"/>
              </a:spcBef>
              <a:buClr>
                <a:srgbClr val="0000FF"/>
              </a:buClr>
              <a:buSzPct val="140000"/>
            </a:pPr>
            <a:r>
              <a:rPr lang="en-US" sz="2400" dirty="0" smtClean="0">
                <a:latin typeface="Arial" pitchFamily="34" charset="0"/>
                <a:cs typeface="Arial" pitchFamily="34" charset="0"/>
              </a:rPr>
              <a:t>Assessment is the leader’s judgment of the unit’s ability to performs METL tasks and its ability to accomplish its doctrinal or directed mission.</a:t>
            </a:r>
          </a:p>
          <a:p>
            <a:pPr marL="285750" indent="-285750" eaLnBrk="1" hangingPunct="1">
              <a:lnSpc>
                <a:spcPct val="150000"/>
              </a:lnSpc>
              <a:spcBef>
                <a:spcPts val="0"/>
              </a:spcBef>
              <a:buClr>
                <a:srgbClr val="0000FF"/>
              </a:buClr>
              <a:buSzPct val="140000"/>
            </a:pPr>
            <a:endParaRPr lang="en-US" sz="1200" dirty="0" smtClean="0">
              <a:latin typeface="Arial" pitchFamily="34" charset="0"/>
              <a:cs typeface="Arial" pitchFamily="34" charset="0"/>
            </a:endParaRPr>
          </a:p>
          <a:p>
            <a:pPr marL="285750" indent="-285750" eaLnBrk="1" hangingPunct="1">
              <a:lnSpc>
                <a:spcPct val="150000"/>
              </a:lnSpc>
              <a:spcBef>
                <a:spcPts val="0"/>
              </a:spcBef>
              <a:buClr>
                <a:srgbClr val="0000FF"/>
              </a:buClr>
              <a:buSzPct val="140000"/>
            </a:pPr>
            <a:r>
              <a:rPr lang="en-US" sz="2400" dirty="0" err="1" smtClean="0">
                <a:latin typeface="Arial" pitchFamily="34" charset="0"/>
                <a:cs typeface="Arial" pitchFamily="34" charset="0"/>
              </a:rPr>
              <a:t>Bn</a:t>
            </a:r>
            <a:r>
              <a:rPr lang="en-US" sz="2400" dirty="0" smtClean="0">
                <a:latin typeface="Arial" pitchFamily="34" charset="0"/>
                <a:cs typeface="Arial" pitchFamily="34" charset="0"/>
              </a:rPr>
              <a:t> and higher CDRs are concerned with overall unit readiness.  They perform unit assessments that aggregate numerous evaluations.</a:t>
            </a:r>
          </a:p>
          <a:p>
            <a:pPr marL="285750" indent="-285750" eaLnBrk="1" hangingPunct="1">
              <a:lnSpc>
                <a:spcPct val="150000"/>
              </a:lnSpc>
              <a:spcBef>
                <a:spcPts val="0"/>
              </a:spcBef>
              <a:buClr>
                <a:srgbClr val="0000FF"/>
              </a:buClr>
              <a:buSzPct val="140000"/>
            </a:pPr>
            <a:endParaRPr lang="en-US" sz="1200" dirty="0" smtClean="0">
              <a:latin typeface="Arial" pitchFamily="34" charset="0"/>
              <a:cs typeface="Arial" pitchFamily="34" charset="0"/>
            </a:endParaRPr>
          </a:p>
          <a:p>
            <a:pPr marL="285750" indent="-285750" eaLnBrk="1" hangingPunct="1">
              <a:lnSpc>
                <a:spcPct val="150000"/>
              </a:lnSpc>
              <a:spcBef>
                <a:spcPts val="0"/>
              </a:spcBef>
              <a:buClr>
                <a:srgbClr val="0000FF"/>
              </a:buClr>
              <a:buSzPct val="140000"/>
            </a:pPr>
            <a:r>
              <a:rPr lang="en-US" sz="2400" dirty="0" smtClean="0">
                <a:latin typeface="Arial" pitchFamily="34" charset="0"/>
                <a:cs typeface="Arial" pitchFamily="34" charset="0"/>
              </a:rPr>
              <a:t>Feedback is verbal or written information about a process or task to units or individuals. Can be evaluative or corrective.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5"/>
          <p:cNvSpPr txBox="1">
            <a:spLocks noChangeArrowheads="1"/>
          </p:cNvSpPr>
          <p:nvPr/>
        </p:nvSpPr>
        <p:spPr bwMode="auto">
          <a:xfrm>
            <a:off x="152400" y="1600200"/>
            <a:ext cx="8991600" cy="4893647"/>
          </a:xfrm>
          <a:prstGeom prst="rect">
            <a:avLst/>
          </a:prstGeom>
          <a:noFill/>
          <a:ln w="12700" cap="sq">
            <a:noFill/>
            <a:miter lim="800000"/>
            <a:headEnd type="none" w="sm" len="sm"/>
            <a:tailEnd type="none" w="sm" len="sm"/>
          </a:ln>
        </p:spPr>
        <p:txBody>
          <a:bodyPr wrap="square">
            <a:spAutoFit/>
          </a:bodyPr>
          <a:lstStyle/>
          <a:p>
            <a:pPr marL="284163" lvl="2" indent="-284163">
              <a:lnSpc>
                <a:spcPct val="95000"/>
              </a:lnSpc>
              <a:buSzPct val="108000"/>
              <a:buFont typeface="Arial" pitchFamily="34" charset="0"/>
              <a:buChar char="•"/>
              <a:tabLst>
                <a:tab pos="342900" algn="l"/>
              </a:tabLst>
            </a:pPr>
            <a:r>
              <a:rPr lang="en-US" sz="1600" b="1" dirty="0">
                <a:solidFill>
                  <a:srgbClr val="111111"/>
                </a:solidFill>
                <a:cs typeface="Arial" pitchFamily="34" charset="0"/>
              </a:rPr>
              <a:t> </a:t>
            </a:r>
            <a:r>
              <a:rPr lang="en-US" sz="1600" b="1" dirty="0">
                <a:cs typeface="Arial" pitchFamily="34" charset="0"/>
              </a:rPr>
              <a:t>Command Training </a:t>
            </a:r>
            <a:r>
              <a:rPr lang="en-US" sz="1600" b="1" dirty="0" smtClean="0">
                <a:cs typeface="Arial" pitchFamily="34" charset="0"/>
              </a:rPr>
              <a:t>and Leader Development Guidance</a:t>
            </a:r>
            <a:endParaRPr lang="en-US" sz="1600" b="1" dirty="0">
              <a:cs typeface="Arial" pitchFamily="34" charset="0"/>
            </a:endParaRPr>
          </a:p>
          <a:p>
            <a:pPr marL="284163" lvl="2" indent="-284163">
              <a:lnSpc>
                <a:spcPct val="95000"/>
              </a:lnSpc>
              <a:buSzPct val="108000"/>
              <a:tabLst>
                <a:tab pos="342900" algn="l"/>
              </a:tabLst>
            </a:pPr>
            <a:r>
              <a:rPr lang="en-US" sz="1600" dirty="0">
                <a:cs typeface="Arial" pitchFamily="34" charset="0"/>
              </a:rPr>
              <a:t>		Previous:		Specific Timeframes</a:t>
            </a:r>
          </a:p>
          <a:p>
            <a:pPr marL="284163" lvl="2" indent="-284163">
              <a:lnSpc>
                <a:spcPct val="95000"/>
              </a:lnSpc>
              <a:buSzPct val="108000"/>
              <a:tabLst>
                <a:tab pos="342900" algn="l"/>
              </a:tabLst>
            </a:pPr>
            <a:r>
              <a:rPr lang="en-US" sz="1600" dirty="0">
                <a:cs typeface="Arial" pitchFamily="34" charset="0"/>
              </a:rPr>
              <a:t>		</a:t>
            </a:r>
            <a:r>
              <a:rPr lang="en-US" sz="1600" dirty="0">
                <a:solidFill>
                  <a:srgbClr val="000099"/>
                </a:solidFill>
                <a:cs typeface="Arial" pitchFamily="34" charset="0"/>
              </a:rPr>
              <a:t>Now: 		Published as appropriate</a:t>
            </a:r>
          </a:p>
          <a:p>
            <a:pPr marL="284163" lvl="2" indent="-284163">
              <a:lnSpc>
                <a:spcPct val="95000"/>
              </a:lnSpc>
              <a:buSzPct val="108000"/>
              <a:tabLst>
                <a:tab pos="342900" algn="l"/>
              </a:tabLst>
            </a:pPr>
            <a:endParaRPr lang="en-US" sz="1600" b="1" dirty="0">
              <a:cs typeface="Arial" pitchFamily="34" charset="0"/>
            </a:endParaRPr>
          </a:p>
          <a:p>
            <a:pPr marL="284163" lvl="2" indent="-284163">
              <a:lnSpc>
                <a:spcPct val="95000"/>
              </a:lnSpc>
              <a:buSzPct val="108000"/>
              <a:buFont typeface="Arial" pitchFamily="34" charset="0"/>
              <a:buChar char="•"/>
              <a:tabLst>
                <a:tab pos="342900" algn="l"/>
              </a:tabLst>
            </a:pPr>
            <a:r>
              <a:rPr lang="en-US" sz="1600" b="1" dirty="0">
                <a:cs typeface="Arial" pitchFamily="34" charset="0"/>
              </a:rPr>
              <a:t>Training </a:t>
            </a:r>
            <a:r>
              <a:rPr lang="en-US" sz="1600" b="1" dirty="0" smtClean="0">
                <a:cs typeface="Arial" pitchFamily="34" charset="0"/>
              </a:rPr>
              <a:t>Meetings </a:t>
            </a:r>
            <a:r>
              <a:rPr lang="en-US" sz="1600" dirty="0" smtClean="0">
                <a:cs typeface="Arial" pitchFamily="34" charset="0"/>
              </a:rPr>
              <a:t>(used to manage Short Range Planning)</a:t>
            </a:r>
            <a:endParaRPr lang="en-US" sz="1600" dirty="0">
              <a:cs typeface="Arial" pitchFamily="34" charset="0"/>
            </a:endParaRPr>
          </a:p>
          <a:p>
            <a:pPr marL="284163" lvl="2" indent="-284163">
              <a:lnSpc>
                <a:spcPct val="95000"/>
              </a:lnSpc>
              <a:buSzPct val="108000"/>
              <a:tabLst>
                <a:tab pos="342900" algn="l"/>
              </a:tabLst>
            </a:pPr>
            <a:r>
              <a:rPr lang="en-US" sz="1600" dirty="0">
                <a:cs typeface="Arial" pitchFamily="34" charset="0"/>
              </a:rPr>
              <a:t>		Previous:		Weekly</a:t>
            </a:r>
          </a:p>
          <a:p>
            <a:pPr marL="284163" lvl="2" indent="-284163">
              <a:lnSpc>
                <a:spcPct val="95000"/>
              </a:lnSpc>
              <a:buSzPct val="108000"/>
              <a:tabLst>
                <a:tab pos="342900" algn="l"/>
              </a:tabLst>
            </a:pPr>
            <a:r>
              <a:rPr lang="en-US" sz="1600" dirty="0">
                <a:cs typeface="Arial" pitchFamily="34" charset="0"/>
              </a:rPr>
              <a:t>		</a:t>
            </a:r>
            <a:r>
              <a:rPr lang="en-US" sz="1600" dirty="0">
                <a:solidFill>
                  <a:srgbClr val="000099"/>
                </a:solidFill>
                <a:cs typeface="Arial" pitchFamily="34" charset="0"/>
              </a:rPr>
              <a:t>Now:		</a:t>
            </a:r>
            <a:r>
              <a:rPr lang="en-US" sz="1600" dirty="0" smtClean="0">
                <a:solidFill>
                  <a:srgbClr val="000099"/>
                </a:solidFill>
                <a:cs typeface="Arial" pitchFamily="34" charset="0"/>
              </a:rPr>
              <a:t>Weekly (PLT – BN); BDE (as determined by 					  commander)</a:t>
            </a:r>
            <a:endParaRPr lang="en-US" sz="1600" dirty="0">
              <a:solidFill>
                <a:srgbClr val="000099"/>
              </a:solidFill>
              <a:cs typeface="Arial" pitchFamily="34" charset="0"/>
            </a:endParaRPr>
          </a:p>
          <a:p>
            <a:pPr marL="284163" lvl="2" indent="-284163">
              <a:lnSpc>
                <a:spcPct val="95000"/>
              </a:lnSpc>
              <a:buSzPct val="108000"/>
              <a:tabLst>
                <a:tab pos="342900" algn="l"/>
              </a:tabLst>
            </a:pPr>
            <a:endParaRPr lang="en-US" sz="1600" dirty="0">
              <a:cs typeface="Arial" pitchFamily="34" charset="0"/>
            </a:endParaRPr>
          </a:p>
          <a:p>
            <a:pPr marL="284163" lvl="2" indent="-284163">
              <a:lnSpc>
                <a:spcPct val="95000"/>
              </a:lnSpc>
              <a:buSzPct val="108000"/>
              <a:buFont typeface="Arial" pitchFamily="34" charset="0"/>
              <a:buChar char="•"/>
              <a:tabLst>
                <a:tab pos="342900" algn="l"/>
              </a:tabLst>
            </a:pPr>
            <a:r>
              <a:rPr lang="en-US" sz="1600" b="1" dirty="0">
                <a:cs typeface="Arial" pitchFamily="34" charset="0"/>
              </a:rPr>
              <a:t>Training Briefings</a:t>
            </a:r>
          </a:p>
          <a:p>
            <a:pPr marL="284163" lvl="2" indent="-284163">
              <a:lnSpc>
                <a:spcPct val="95000"/>
              </a:lnSpc>
              <a:buSzPct val="108000"/>
              <a:tabLst>
                <a:tab pos="342900" algn="l"/>
              </a:tabLst>
            </a:pPr>
            <a:r>
              <a:rPr lang="en-US" sz="1600" dirty="0">
                <a:cs typeface="Arial" pitchFamily="34" charset="0"/>
              </a:rPr>
              <a:t>		Previous:		Quarterly/Yearly</a:t>
            </a:r>
          </a:p>
          <a:p>
            <a:pPr marL="284163" lvl="2" indent="-284163">
              <a:lnSpc>
                <a:spcPct val="95000"/>
              </a:lnSpc>
              <a:buSzPct val="108000"/>
              <a:tabLst>
                <a:tab pos="342900" algn="l"/>
              </a:tabLst>
            </a:pPr>
            <a:r>
              <a:rPr lang="en-US" sz="1600" dirty="0">
                <a:cs typeface="Arial" pitchFamily="34" charset="0"/>
              </a:rPr>
              <a:t>		</a:t>
            </a:r>
            <a:r>
              <a:rPr lang="en-US" sz="1600" dirty="0">
                <a:solidFill>
                  <a:srgbClr val="000099"/>
                </a:solidFill>
                <a:cs typeface="Arial" pitchFamily="34" charset="0"/>
              </a:rPr>
              <a:t>Now:		As required by the Commander</a:t>
            </a:r>
          </a:p>
          <a:p>
            <a:pPr marL="284163" lvl="2" indent="-284163">
              <a:lnSpc>
                <a:spcPct val="95000"/>
              </a:lnSpc>
              <a:buSzPct val="108000"/>
              <a:tabLst>
                <a:tab pos="342900" algn="l"/>
              </a:tabLst>
            </a:pPr>
            <a:endParaRPr lang="en-US" sz="1600" dirty="0">
              <a:cs typeface="Arial" pitchFamily="34" charset="0"/>
            </a:endParaRPr>
          </a:p>
          <a:p>
            <a:pPr marL="284163" lvl="2" indent="-284163">
              <a:lnSpc>
                <a:spcPct val="95000"/>
              </a:lnSpc>
              <a:buSzPct val="108000"/>
              <a:buFont typeface="Arial" pitchFamily="34" charset="0"/>
              <a:buChar char="•"/>
              <a:tabLst>
                <a:tab pos="342900" algn="l"/>
              </a:tabLst>
            </a:pPr>
            <a:r>
              <a:rPr lang="en-US" sz="1600" b="1" dirty="0">
                <a:cs typeface="Arial" pitchFamily="34" charset="0"/>
              </a:rPr>
              <a:t>Time Management </a:t>
            </a:r>
            <a:r>
              <a:rPr lang="en-US" sz="1600" b="1" dirty="0" smtClean="0">
                <a:cs typeface="Arial" pitchFamily="34" charset="0"/>
              </a:rPr>
              <a:t>Cycle </a:t>
            </a:r>
            <a:r>
              <a:rPr lang="en-US" sz="1600" dirty="0" smtClean="0">
                <a:cs typeface="Arial" pitchFamily="34" charset="0"/>
              </a:rPr>
              <a:t>(Training and Support Cycle)</a:t>
            </a:r>
            <a:endParaRPr lang="en-US" sz="1600" dirty="0">
              <a:cs typeface="Arial" pitchFamily="34" charset="0"/>
            </a:endParaRPr>
          </a:p>
          <a:p>
            <a:pPr marL="284163" lvl="2" indent="-284163">
              <a:lnSpc>
                <a:spcPct val="95000"/>
              </a:lnSpc>
              <a:buSzPct val="108000"/>
              <a:tabLst>
                <a:tab pos="342900" algn="l"/>
              </a:tabLst>
            </a:pPr>
            <a:r>
              <a:rPr lang="en-US" sz="1600" dirty="0">
                <a:cs typeface="Arial" pitchFamily="34" charset="0"/>
              </a:rPr>
              <a:t>		Previous:		Red/Amber/Green  Mission/Training/Support</a:t>
            </a:r>
          </a:p>
          <a:p>
            <a:pPr marL="284163" lvl="2" indent="-284163">
              <a:lnSpc>
                <a:spcPct val="95000"/>
              </a:lnSpc>
              <a:buSzPct val="108000"/>
              <a:tabLst>
                <a:tab pos="342900" algn="l"/>
              </a:tabLst>
            </a:pPr>
            <a:r>
              <a:rPr lang="en-US" sz="1600" dirty="0">
                <a:cs typeface="Arial" pitchFamily="34" charset="0"/>
              </a:rPr>
              <a:t>		</a:t>
            </a:r>
            <a:r>
              <a:rPr lang="en-US" sz="1600" dirty="0">
                <a:solidFill>
                  <a:srgbClr val="000099"/>
                </a:solidFill>
                <a:cs typeface="Arial" pitchFamily="34" charset="0"/>
              </a:rPr>
              <a:t>Now	:		Installation specific</a:t>
            </a:r>
          </a:p>
          <a:p>
            <a:pPr marL="284163" lvl="2" indent="-284163">
              <a:lnSpc>
                <a:spcPct val="95000"/>
              </a:lnSpc>
              <a:spcBef>
                <a:spcPct val="50000"/>
              </a:spcBef>
              <a:buSzPct val="108000"/>
              <a:buFont typeface="Arial" pitchFamily="34" charset="0"/>
              <a:buChar char="•"/>
              <a:tabLst>
                <a:tab pos="342900" algn="l"/>
              </a:tabLst>
            </a:pPr>
            <a:r>
              <a:rPr lang="en-US" sz="1600" b="1" dirty="0" smtClean="0">
                <a:cs typeface="Arial" pitchFamily="34" charset="0"/>
              </a:rPr>
              <a:t>Training Schedules and Lock-In</a:t>
            </a:r>
          </a:p>
          <a:p>
            <a:pPr marL="284163" lvl="2" indent="-284163">
              <a:lnSpc>
                <a:spcPct val="95000"/>
              </a:lnSpc>
              <a:buSzPct val="108000"/>
              <a:tabLst>
                <a:tab pos="342900" algn="l"/>
              </a:tabLst>
            </a:pPr>
            <a:r>
              <a:rPr lang="en-US" sz="1600" dirty="0" smtClean="0">
                <a:cs typeface="Arial" pitchFamily="34" charset="0"/>
              </a:rPr>
              <a:t>	Previous:		Covered 6 - 8 Weeks</a:t>
            </a:r>
          </a:p>
          <a:p>
            <a:pPr marL="284163" lvl="2" indent="-284163">
              <a:lnSpc>
                <a:spcPct val="95000"/>
              </a:lnSpc>
              <a:buSzPct val="108000"/>
              <a:tabLst>
                <a:tab pos="342900" algn="l"/>
              </a:tabLst>
            </a:pPr>
            <a:r>
              <a:rPr lang="en-US" sz="1600" dirty="0" smtClean="0">
                <a:cs typeface="Arial" pitchFamily="34" charset="0"/>
              </a:rPr>
              <a:t>	</a:t>
            </a:r>
            <a:r>
              <a:rPr lang="en-US" sz="1600" dirty="0" smtClean="0">
                <a:solidFill>
                  <a:srgbClr val="000099"/>
                </a:solidFill>
                <a:cs typeface="Arial" pitchFamily="34" charset="0"/>
              </a:rPr>
              <a:t>Now:			Covers 1 Week (Commanders determine how far in 				  advance to publish and lock-In training)	</a:t>
            </a:r>
          </a:p>
        </p:txBody>
      </p:sp>
      <p:sp>
        <p:nvSpPr>
          <p:cNvPr id="5" name="Rectangle 2"/>
          <p:cNvSpPr txBox="1">
            <a:spLocks noChangeArrowheads="1"/>
          </p:cNvSpPr>
          <p:nvPr/>
        </p:nvSpPr>
        <p:spPr>
          <a:xfrm>
            <a:off x="457200" y="142012"/>
            <a:ext cx="8229600" cy="788988"/>
          </a:xfrm>
          <a:prstGeom prst="rect">
            <a:avLst/>
          </a:prstGeom>
          <a:noFill/>
          <a:ln>
            <a:noFill/>
          </a:ln>
        </p:spPr>
        <p:txBody>
          <a:bodyPr>
            <a:normAutofit fontScale="97500"/>
          </a:bodyPr>
          <a:lstStyle/>
          <a:p>
            <a:pPr algn="ctr" fontAlgn="auto">
              <a:spcAft>
                <a:spcPts val="0"/>
              </a:spcAft>
              <a:defRPr/>
            </a:pPr>
            <a:r>
              <a:rPr lang="en-US" sz="3600" b="1" dirty="0">
                <a:ea typeface="+mj-ea"/>
                <a:cs typeface="Arial" pitchFamily="34" charset="0"/>
              </a:rPr>
              <a:t>Flexibility for Commanders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3"/>
          <p:cNvGrpSpPr>
            <a:grpSpLocks/>
          </p:cNvGrpSpPr>
          <p:nvPr/>
        </p:nvGrpSpPr>
        <p:grpSpPr bwMode="auto">
          <a:xfrm>
            <a:off x="482600" y="3810000"/>
            <a:ext cx="3251200" cy="2438400"/>
            <a:chOff x="482600" y="3810000"/>
            <a:chExt cx="3251200" cy="2438400"/>
          </a:xfrm>
        </p:grpSpPr>
        <p:pic>
          <p:nvPicPr>
            <p:cNvPr id="36793" name="Picture 14" descr="ATN Laptop jpg"/>
            <p:cNvPicPr>
              <a:picLocks noChangeAspect="1" noChangeArrowheads="1"/>
            </p:cNvPicPr>
            <p:nvPr/>
          </p:nvPicPr>
          <p:blipFill>
            <a:blip r:embed="rId3" cstate="print"/>
            <a:srcRect/>
            <a:stretch>
              <a:fillRect/>
            </a:stretch>
          </p:blipFill>
          <p:spPr bwMode="auto">
            <a:xfrm>
              <a:off x="482600" y="3810000"/>
              <a:ext cx="3251200" cy="2438400"/>
            </a:xfrm>
            <a:prstGeom prst="rect">
              <a:avLst/>
            </a:prstGeom>
            <a:noFill/>
            <a:ln w="9525">
              <a:noFill/>
              <a:miter lim="800000"/>
              <a:headEnd/>
              <a:tailEnd/>
            </a:ln>
          </p:spPr>
        </p:pic>
        <p:pic>
          <p:nvPicPr>
            <p:cNvPr id="36794" name="Picture 5"/>
            <p:cNvPicPr>
              <a:picLocks noChangeAspect="1" noChangeArrowheads="1"/>
            </p:cNvPicPr>
            <p:nvPr/>
          </p:nvPicPr>
          <p:blipFill>
            <a:blip r:embed="rId4" cstate="print"/>
            <a:srcRect t="11458" r="2344" b="6250"/>
            <a:stretch>
              <a:fillRect/>
            </a:stretch>
          </p:blipFill>
          <p:spPr bwMode="auto">
            <a:xfrm>
              <a:off x="962024" y="3933824"/>
              <a:ext cx="2286000" cy="1523999"/>
            </a:xfrm>
            <a:prstGeom prst="rect">
              <a:avLst/>
            </a:prstGeom>
            <a:noFill/>
            <a:ln w="9525">
              <a:solidFill>
                <a:schemeClr val="tx1"/>
              </a:solidFill>
              <a:miter lim="800000"/>
              <a:headEnd/>
              <a:tailEnd/>
            </a:ln>
          </p:spPr>
        </p:pic>
      </p:grpSp>
      <p:sp>
        <p:nvSpPr>
          <p:cNvPr id="35843" name="AutoShape 4"/>
          <p:cNvSpPr>
            <a:spLocks noChangeArrowheads="1"/>
          </p:cNvSpPr>
          <p:nvPr/>
        </p:nvSpPr>
        <p:spPr bwMode="auto">
          <a:xfrm>
            <a:off x="104775" y="1647825"/>
            <a:ext cx="733425" cy="3381375"/>
          </a:xfrm>
          <a:prstGeom prst="curvedRightArrow">
            <a:avLst>
              <a:gd name="adj1" fmla="val 15283"/>
              <a:gd name="adj2" fmla="val 197222"/>
              <a:gd name="adj3" fmla="val 33333"/>
            </a:avLst>
          </a:prstGeom>
          <a:solidFill>
            <a:schemeClr val="tx1"/>
          </a:solidFill>
          <a:ln w="9525">
            <a:solidFill>
              <a:schemeClr val="tx1"/>
            </a:solidFill>
            <a:miter lim="800000"/>
            <a:headEnd/>
            <a:tailEnd/>
          </a:ln>
        </p:spPr>
        <p:txBody>
          <a:bodyPr wrap="none" anchor="ctr"/>
          <a:lstStyle/>
          <a:p>
            <a:endParaRPr lang="en-US"/>
          </a:p>
        </p:txBody>
      </p:sp>
      <p:sp>
        <p:nvSpPr>
          <p:cNvPr id="35844" name="Text Box 3"/>
          <p:cNvSpPr txBox="1">
            <a:spLocks noChangeArrowheads="1"/>
          </p:cNvSpPr>
          <p:nvPr/>
        </p:nvSpPr>
        <p:spPr bwMode="auto">
          <a:xfrm>
            <a:off x="3124200" y="885825"/>
            <a:ext cx="6057900" cy="5663089"/>
          </a:xfrm>
          <a:prstGeom prst="rect">
            <a:avLst/>
          </a:prstGeom>
          <a:noFill/>
          <a:ln w="9525">
            <a:noFill/>
            <a:miter lim="800000"/>
            <a:headEnd/>
            <a:tailEnd/>
          </a:ln>
        </p:spPr>
        <p:txBody>
          <a:bodyPr>
            <a:spAutoFit/>
          </a:bodyPr>
          <a:lstStyle/>
          <a:p>
            <a:pPr>
              <a:buFontTx/>
              <a:buChar char="•"/>
              <a:tabLst>
                <a:tab pos="171450" algn="l"/>
                <a:tab pos="571500" algn="l"/>
              </a:tabLst>
            </a:pPr>
            <a:r>
              <a:rPr lang="en-US" sz="2000" b="1" dirty="0"/>
              <a:t> Complements FM 7-0, the “</a:t>
            </a:r>
            <a:r>
              <a:rPr lang="en-US" sz="2000" b="1" i="1" dirty="0"/>
              <a:t>What</a:t>
            </a:r>
            <a:r>
              <a:rPr lang="en-US" sz="2000" b="1" dirty="0"/>
              <a:t>” of</a:t>
            </a:r>
          </a:p>
          <a:p>
            <a:pPr>
              <a:tabLst>
                <a:tab pos="171450" algn="l"/>
                <a:tab pos="571500" algn="l"/>
              </a:tabLst>
            </a:pPr>
            <a:r>
              <a:rPr lang="en-US" sz="2000" b="1" dirty="0"/>
              <a:t>  Army training management</a:t>
            </a:r>
          </a:p>
          <a:p>
            <a:pPr>
              <a:tabLst>
                <a:tab pos="171450" algn="l"/>
                <a:tab pos="571500" algn="l"/>
              </a:tabLst>
            </a:pPr>
            <a:endParaRPr lang="en-US" sz="2000" b="1" dirty="0"/>
          </a:p>
          <a:p>
            <a:pPr>
              <a:buFontTx/>
              <a:buChar char="•"/>
              <a:tabLst>
                <a:tab pos="171450" algn="l"/>
                <a:tab pos="571500" algn="l"/>
              </a:tabLst>
            </a:pPr>
            <a:r>
              <a:rPr lang="en-US" sz="2000" b="1" dirty="0"/>
              <a:t> ATN is about </a:t>
            </a:r>
            <a:r>
              <a:rPr lang="en-US" sz="2000" b="1" u="sng" dirty="0"/>
              <a:t>COLLABORATION</a:t>
            </a:r>
            <a:r>
              <a:rPr lang="en-US" sz="2000" b="1" dirty="0"/>
              <a:t> - </a:t>
            </a:r>
            <a:r>
              <a:rPr lang="en-US" sz="2000" b="1" dirty="0" smtClean="0"/>
              <a:t>blogs</a:t>
            </a:r>
            <a:r>
              <a:rPr lang="en-US" sz="2000" b="1" dirty="0"/>
              <a:t>, </a:t>
            </a:r>
            <a:r>
              <a:rPr lang="en-US" sz="2000" b="1" dirty="0" smtClean="0"/>
              <a:t>forums, </a:t>
            </a:r>
            <a:r>
              <a:rPr lang="en-US" sz="2000" b="1" dirty="0"/>
              <a:t>and communication with the ATN team</a:t>
            </a:r>
          </a:p>
          <a:p>
            <a:pPr>
              <a:tabLst>
                <a:tab pos="171450" algn="l"/>
                <a:tab pos="571500" algn="l"/>
              </a:tabLst>
            </a:pPr>
            <a:endParaRPr lang="en-US" sz="1100" b="1" dirty="0"/>
          </a:p>
          <a:p>
            <a:pPr>
              <a:buFontTx/>
              <a:buChar char="•"/>
              <a:tabLst>
                <a:tab pos="171450" algn="l"/>
                <a:tab pos="571500" algn="l"/>
              </a:tabLst>
            </a:pPr>
            <a:r>
              <a:rPr lang="en-US" sz="2000" b="1" dirty="0"/>
              <a:t> ATN serves as the “How to” of Army</a:t>
            </a:r>
          </a:p>
          <a:p>
            <a:pPr>
              <a:tabLst>
                <a:tab pos="171450" algn="l"/>
                <a:tab pos="571500" algn="l"/>
              </a:tabLst>
            </a:pPr>
            <a:r>
              <a:rPr lang="en-US" sz="2000" b="1" dirty="0"/>
              <a:t>  training management</a:t>
            </a:r>
          </a:p>
          <a:p>
            <a:pPr>
              <a:tabLst>
                <a:tab pos="171450" algn="l"/>
                <a:tab pos="571500" algn="l"/>
              </a:tabLst>
            </a:pPr>
            <a:endParaRPr lang="en-US" sz="1100" b="1" dirty="0"/>
          </a:p>
          <a:p>
            <a:pPr>
              <a:buFontTx/>
              <a:buChar char="•"/>
              <a:tabLst>
                <a:tab pos="171450" algn="l"/>
                <a:tab pos="571500" algn="l"/>
              </a:tabLst>
            </a:pPr>
            <a:r>
              <a:rPr lang="en-US" sz="2000" b="1" dirty="0"/>
              <a:t> Includes </a:t>
            </a:r>
            <a:r>
              <a:rPr lang="en-US" sz="2000" b="1" dirty="0" smtClean="0"/>
              <a:t>new content</a:t>
            </a:r>
            <a:endParaRPr lang="en-US" sz="2400" b="1" dirty="0"/>
          </a:p>
          <a:p>
            <a:pPr marL="1143000" lvl="2" indent="-228600">
              <a:buFont typeface="Arial" pitchFamily="34" charset="0"/>
              <a:buChar char="–"/>
              <a:tabLst>
                <a:tab pos="171450" algn="l"/>
                <a:tab pos="571500" algn="l"/>
              </a:tabLst>
            </a:pPr>
            <a:r>
              <a:rPr lang="en-US" dirty="0"/>
              <a:t>FM 7.0 Training </a:t>
            </a:r>
            <a:r>
              <a:rPr lang="en-US" dirty="0" smtClean="0"/>
              <a:t>Units and Leader Development for </a:t>
            </a:r>
            <a:r>
              <a:rPr lang="en-US" dirty="0"/>
              <a:t>FSO</a:t>
            </a:r>
          </a:p>
          <a:p>
            <a:pPr marL="1143000" lvl="2" indent="-228600">
              <a:buFont typeface="Arial" pitchFamily="34" charset="0"/>
              <a:buChar char="–"/>
              <a:tabLst>
                <a:tab pos="171450" algn="l"/>
                <a:tab pos="571500" algn="l"/>
              </a:tabLst>
            </a:pPr>
            <a:r>
              <a:rPr lang="en-US" dirty="0"/>
              <a:t>Provides </a:t>
            </a:r>
            <a:r>
              <a:rPr lang="en-US" dirty="0" smtClean="0"/>
              <a:t>training solutions</a:t>
            </a:r>
            <a:endParaRPr lang="en-US" dirty="0"/>
          </a:p>
          <a:p>
            <a:pPr marL="1143000" lvl="2" indent="-228600">
              <a:buFont typeface="Arial" pitchFamily="34" charset="0"/>
              <a:buChar char="–"/>
              <a:tabLst>
                <a:tab pos="171450" algn="l"/>
                <a:tab pos="571500" algn="l"/>
              </a:tabLst>
            </a:pPr>
            <a:r>
              <a:rPr lang="en-US" dirty="0"/>
              <a:t>Training </a:t>
            </a:r>
            <a:r>
              <a:rPr lang="en-US" dirty="0" smtClean="0"/>
              <a:t>Management (TM) best practices</a:t>
            </a:r>
            <a:endParaRPr lang="en-US" dirty="0"/>
          </a:p>
          <a:p>
            <a:pPr marL="1143000" lvl="2" indent="-228600">
              <a:buFont typeface="Arial" pitchFamily="34" charset="0"/>
              <a:buChar char="–"/>
              <a:tabLst>
                <a:tab pos="171450" algn="l"/>
                <a:tab pos="571500" algn="l"/>
              </a:tabLst>
            </a:pPr>
            <a:r>
              <a:rPr lang="en-US" dirty="0"/>
              <a:t>Product used in the field</a:t>
            </a:r>
          </a:p>
          <a:p>
            <a:pPr marL="1143000" lvl="2" indent="-228600">
              <a:buFont typeface="Arial" pitchFamily="34" charset="0"/>
              <a:buChar char="–"/>
              <a:tabLst>
                <a:tab pos="171450" algn="l"/>
                <a:tab pos="571500" algn="l"/>
              </a:tabLst>
            </a:pPr>
            <a:r>
              <a:rPr lang="en-US" dirty="0"/>
              <a:t>Commanders’ </a:t>
            </a:r>
            <a:r>
              <a:rPr lang="en-US" dirty="0" smtClean="0"/>
              <a:t>Dialogue</a:t>
            </a:r>
            <a:endParaRPr lang="en-US" dirty="0"/>
          </a:p>
          <a:p>
            <a:pPr marL="1143000" lvl="2" indent="-228600">
              <a:buFont typeface="Arial" pitchFamily="34" charset="0"/>
              <a:buChar char="–"/>
              <a:tabLst>
                <a:tab pos="171450" algn="l"/>
                <a:tab pos="571500" algn="l"/>
              </a:tabLst>
            </a:pPr>
            <a:r>
              <a:rPr lang="en-US" dirty="0"/>
              <a:t>DTMS </a:t>
            </a:r>
            <a:r>
              <a:rPr lang="en-US" dirty="0" smtClean="0"/>
              <a:t>tutorials</a:t>
            </a:r>
            <a:endParaRPr lang="en-US" dirty="0"/>
          </a:p>
          <a:p>
            <a:pPr marL="1143000" lvl="2" indent="-228600">
              <a:buFont typeface="Arial" pitchFamily="34" charset="0"/>
              <a:buChar char="–"/>
              <a:tabLst>
                <a:tab pos="171450" algn="l"/>
                <a:tab pos="571500" algn="l"/>
              </a:tabLst>
            </a:pPr>
            <a:r>
              <a:rPr lang="en-US" dirty="0"/>
              <a:t>Embedded navigational links</a:t>
            </a:r>
          </a:p>
          <a:p>
            <a:pPr marL="1143000" lvl="2" indent="-228600">
              <a:buFont typeface="Arial" pitchFamily="34" charset="0"/>
              <a:buChar char="–"/>
              <a:tabLst>
                <a:tab pos="171450" algn="l"/>
                <a:tab pos="571500" algn="l"/>
              </a:tabLst>
            </a:pPr>
            <a:r>
              <a:rPr lang="en-US" dirty="0"/>
              <a:t>Available 24x7</a:t>
            </a:r>
          </a:p>
          <a:p>
            <a:pPr marL="1143000" lvl="2" indent="-228600">
              <a:buFont typeface="Arial" pitchFamily="34" charset="0"/>
              <a:buChar char="–"/>
              <a:tabLst>
                <a:tab pos="171450" algn="l"/>
                <a:tab pos="571500" algn="l"/>
              </a:tabLst>
            </a:pPr>
            <a:endParaRPr lang="en-US" b="1" dirty="0"/>
          </a:p>
        </p:txBody>
      </p:sp>
      <p:grpSp>
        <p:nvGrpSpPr>
          <p:cNvPr id="3" name="Group 11"/>
          <p:cNvGrpSpPr>
            <a:grpSpLocks/>
          </p:cNvGrpSpPr>
          <p:nvPr/>
        </p:nvGrpSpPr>
        <p:grpSpPr bwMode="auto">
          <a:xfrm>
            <a:off x="685800" y="1600200"/>
            <a:ext cx="1295400" cy="1600200"/>
            <a:chOff x="384" y="672"/>
            <a:chExt cx="618" cy="816"/>
          </a:xfrm>
        </p:grpSpPr>
        <p:grpSp>
          <p:nvGrpSpPr>
            <p:cNvPr id="4" name="Group 12"/>
            <p:cNvGrpSpPr>
              <a:grpSpLocks/>
            </p:cNvGrpSpPr>
            <p:nvPr/>
          </p:nvGrpSpPr>
          <p:grpSpPr bwMode="auto">
            <a:xfrm>
              <a:off x="384" y="672"/>
              <a:ext cx="618" cy="816"/>
              <a:chOff x="384" y="672"/>
              <a:chExt cx="618" cy="816"/>
            </a:xfrm>
          </p:grpSpPr>
          <p:sp>
            <p:nvSpPr>
              <p:cNvPr id="35849" name="AutoShape 13"/>
              <p:cNvSpPr>
                <a:spLocks noChangeAspect="1" noChangeArrowheads="1" noTextEdit="1"/>
              </p:cNvSpPr>
              <p:nvPr/>
            </p:nvSpPr>
            <p:spPr bwMode="auto">
              <a:xfrm>
                <a:off x="384" y="672"/>
                <a:ext cx="546" cy="816"/>
              </a:xfrm>
              <a:prstGeom prst="rect">
                <a:avLst/>
              </a:prstGeom>
              <a:noFill/>
              <a:ln w="9525">
                <a:noFill/>
                <a:miter lim="800000"/>
                <a:headEnd/>
                <a:tailEnd/>
              </a:ln>
            </p:spPr>
            <p:txBody>
              <a:bodyPr/>
              <a:lstStyle/>
              <a:p>
                <a:endParaRPr lang="en-US"/>
              </a:p>
            </p:txBody>
          </p:sp>
          <p:grpSp>
            <p:nvGrpSpPr>
              <p:cNvPr id="5" name="Group 14"/>
              <p:cNvGrpSpPr>
                <a:grpSpLocks/>
              </p:cNvGrpSpPr>
              <p:nvPr/>
            </p:nvGrpSpPr>
            <p:grpSpPr bwMode="auto">
              <a:xfrm>
                <a:off x="387" y="677"/>
                <a:ext cx="539" cy="806"/>
                <a:chOff x="1098" y="1609"/>
                <a:chExt cx="1188" cy="1489"/>
              </a:xfrm>
            </p:grpSpPr>
            <p:sp>
              <p:nvSpPr>
                <p:cNvPr id="36593" name="Rectangle 15"/>
                <p:cNvSpPr>
                  <a:spLocks noChangeArrowheads="1"/>
                </p:cNvSpPr>
                <p:nvPr/>
              </p:nvSpPr>
              <p:spPr bwMode="auto">
                <a:xfrm>
                  <a:off x="1102" y="1609"/>
                  <a:ext cx="1184" cy="1489"/>
                </a:xfrm>
                <a:prstGeom prst="rect">
                  <a:avLst/>
                </a:prstGeom>
                <a:solidFill>
                  <a:srgbClr val="FFFFFF"/>
                </a:solidFill>
                <a:ln w="9525">
                  <a:noFill/>
                  <a:miter lim="800000"/>
                  <a:headEnd/>
                  <a:tailEnd/>
                </a:ln>
              </p:spPr>
              <p:txBody>
                <a:bodyPr/>
                <a:lstStyle/>
                <a:p>
                  <a:endParaRPr lang="en-US"/>
                </a:p>
              </p:txBody>
            </p:sp>
            <p:sp>
              <p:nvSpPr>
                <p:cNvPr id="36594" name="Rectangle 16"/>
                <p:cNvSpPr>
                  <a:spLocks noChangeArrowheads="1"/>
                </p:cNvSpPr>
                <p:nvPr/>
              </p:nvSpPr>
              <p:spPr bwMode="auto">
                <a:xfrm>
                  <a:off x="1213" y="2946"/>
                  <a:ext cx="1" cy="1"/>
                </a:xfrm>
                <a:prstGeom prst="rect">
                  <a:avLst/>
                </a:prstGeom>
                <a:solidFill>
                  <a:srgbClr val="000000"/>
                </a:solidFill>
                <a:ln w="9525">
                  <a:noFill/>
                  <a:miter lim="800000"/>
                  <a:headEnd/>
                  <a:tailEnd/>
                </a:ln>
              </p:spPr>
              <p:txBody>
                <a:bodyPr/>
                <a:lstStyle/>
                <a:p>
                  <a:endParaRPr lang="en-US"/>
                </a:p>
              </p:txBody>
            </p:sp>
            <p:sp>
              <p:nvSpPr>
                <p:cNvPr id="36595" name="Rectangle 17"/>
                <p:cNvSpPr>
                  <a:spLocks noChangeArrowheads="1"/>
                </p:cNvSpPr>
                <p:nvPr/>
              </p:nvSpPr>
              <p:spPr bwMode="auto">
                <a:xfrm>
                  <a:off x="1211" y="2946"/>
                  <a:ext cx="2" cy="1"/>
                </a:xfrm>
                <a:prstGeom prst="rect">
                  <a:avLst/>
                </a:prstGeom>
                <a:solidFill>
                  <a:srgbClr val="000000"/>
                </a:solidFill>
                <a:ln w="9525">
                  <a:noFill/>
                  <a:miter lim="800000"/>
                  <a:headEnd/>
                  <a:tailEnd/>
                </a:ln>
              </p:spPr>
              <p:txBody>
                <a:bodyPr/>
                <a:lstStyle/>
                <a:p>
                  <a:endParaRPr lang="en-US"/>
                </a:p>
              </p:txBody>
            </p:sp>
            <p:sp>
              <p:nvSpPr>
                <p:cNvPr id="36596" name="Rectangle 18"/>
                <p:cNvSpPr>
                  <a:spLocks noChangeArrowheads="1"/>
                </p:cNvSpPr>
                <p:nvPr/>
              </p:nvSpPr>
              <p:spPr bwMode="auto">
                <a:xfrm>
                  <a:off x="1135" y="3008"/>
                  <a:ext cx="1" cy="1"/>
                </a:xfrm>
                <a:prstGeom prst="rect">
                  <a:avLst/>
                </a:prstGeom>
                <a:solidFill>
                  <a:srgbClr val="000000"/>
                </a:solidFill>
                <a:ln w="9525">
                  <a:noFill/>
                  <a:miter lim="800000"/>
                  <a:headEnd/>
                  <a:tailEnd/>
                </a:ln>
              </p:spPr>
              <p:txBody>
                <a:bodyPr/>
                <a:lstStyle/>
                <a:p>
                  <a:endParaRPr lang="en-US"/>
                </a:p>
              </p:txBody>
            </p:sp>
            <p:sp>
              <p:nvSpPr>
                <p:cNvPr id="36597" name="Rectangle 19"/>
                <p:cNvSpPr>
                  <a:spLocks noChangeArrowheads="1"/>
                </p:cNvSpPr>
                <p:nvPr/>
              </p:nvSpPr>
              <p:spPr bwMode="auto">
                <a:xfrm>
                  <a:off x="1108" y="2598"/>
                  <a:ext cx="1" cy="5"/>
                </a:xfrm>
                <a:prstGeom prst="rect">
                  <a:avLst/>
                </a:prstGeom>
                <a:solidFill>
                  <a:srgbClr val="000000"/>
                </a:solidFill>
                <a:ln w="9525">
                  <a:noFill/>
                  <a:miter lim="800000"/>
                  <a:headEnd/>
                  <a:tailEnd/>
                </a:ln>
              </p:spPr>
              <p:txBody>
                <a:bodyPr/>
                <a:lstStyle/>
                <a:p>
                  <a:endParaRPr lang="en-US"/>
                </a:p>
              </p:txBody>
            </p:sp>
            <p:sp>
              <p:nvSpPr>
                <p:cNvPr id="36598" name="Rectangle 20"/>
                <p:cNvSpPr>
                  <a:spLocks noChangeArrowheads="1"/>
                </p:cNvSpPr>
                <p:nvPr/>
              </p:nvSpPr>
              <p:spPr bwMode="auto">
                <a:xfrm>
                  <a:off x="1494" y="2431"/>
                  <a:ext cx="1" cy="1"/>
                </a:xfrm>
                <a:prstGeom prst="rect">
                  <a:avLst/>
                </a:prstGeom>
                <a:solidFill>
                  <a:srgbClr val="000000"/>
                </a:solidFill>
                <a:ln w="9525">
                  <a:noFill/>
                  <a:miter lim="800000"/>
                  <a:headEnd/>
                  <a:tailEnd/>
                </a:ln>
              </p:spPr>
              <p:txBody>
                <a:bodyPr/>
                <a:lstStyle/>
                <a:p>
                  <a:endParaRPr lang="en-US"/>
                </a:p>
              </p:txBody>
            </p:sp>
            <p:sp>
              <p:nvSpPr>
                <p:cNvPr id="36599" name="Rectangle 21"/>
                <p:cNvSpPr>
                  <a:spLocks noChangeArrowheads="1"/>
                </p:cNvSpPr>
                <p:nvPr/>
              </p:nvSpPr>
              <p:spPr bwMode="auto">
                <a:xfrm>
                  <a:off x="1526" y="2438"/>
                  <a:ext cx="1" cy="1"/>
                </a:xfrm>
                <a:prstGeom prst="rect">
                  <a:avLst/>
                </a:prstGeom>
                <a:solidFill>
                  <a:srgbClr val="000000"/>
                </a:solidFill>
                <a:ln w="9525">
                  <a:noFill/>
                  <a:miter lim="800000"/>
                  <a:headEnd/>
                  <a:tailEnd/>
                </a:ln>
              </p:spPr>
              <p:txBody>
                <a:bodyPr/>
                <a:lstStyle/>
                <a:p>
                  <a:endParaRPr lang="en-US"/>
                </a:p>
              </p:txBody>
            </p:sp>
            <p:sp>
              <p:nvSpPr>
                <p:cNvPr id="36600" name="Rectangle 22"/>
                <p:cNvSpPr>
                  <a:spLocks noChangeArrowheads="1"/>
                </p:cNvSpPr>
                <p:nvPr/>
              </p:nvSpPr>
              <p:spPr bwMode="auto">
                <a:xfrm>
                  <a:off x="1149" y="1754"/>
                  <a:ext cx="1" cy="1"/>
                </a:xfrm>
                <a:prstGeom prst="rect">
                  <a:avLst/>
                </a:prstGeom>
                <a:solidFill>
                  <a:srgbClr val="000000"/>
                </a:solidFill>
                <a:ln w="9525">
                  <a:noFill/>
                  <a:miter lim="800000"/>
                  <a:headEnd/>
                  <a:tailEnd/>
                </a:ln>
              </p:spPr>
              <p:txBody>
                <a:bodyPr/>
                <a:lstStyle/>
                <a:p>
                  <a:endParaRPr lang="en-US"/>
                </a:p>
              </p:txBody>
            </p:sp>
            <p:sp>
              <p:nvSpPr>
                <p:cNvPr id="36601" name="Rectangle 23"/>
                <p:cNvSpPr>
                  <a:spLocks noChangeArrowheads="1"/>
                </p:cNvSpPr>
                <p:nvPr/>
              </p:nvSpPr>
              <p:spPr bwMode="auto">
                <a:xfrm>
                  <a:off x="1168" y="1798"/>
                  <a:ext cx="1" cy="1"/>
                </a:xfrm>
                <a:prstGeom prst="rect">
                  <a:avLst/>
                </a:prstGeom>
                <a:solidFill>
                  <a:srgbClr val="000000"/>
                </a:solidFill>
                <a:ln w="9525">
                  <a:noFill/>
                  <a:miter lim="800000"/>
                  <a:headEnd/>
                  <a:tailEnd/>
                </a:ln>
              </p:spPr>
              <p:txBody>
                <a:bodyPr/>
                <a:lstStyle/>
                <a:p>
                  <a:endParaRPr lang="en-US"/>
                </a:p>
              </p:txBody>
            </p:sp>
            <p:sp>
              <p:nvSpPr>
                <p:cNvPr id="36602" name="Rectangle 24"/>
                <p:cNvSpPr>
                  <a:spLocks noChangeArrowheads="1"/>
                </p:cNvSpPr>
                <p:nvPr/>
              </p:nvSpPr>
              <p:spPr bwMode="auto">
                <a:xfrm>
                  <a:off x="1589" y="1609"/>
                  <a:ext cx="3" cy="1489"/>
                </a:xfrm>
                <a:prstGeom prst="rect">
                  <a:avLst/>
                </a:prstGeom>
                <a:solidFill>
                  <a:srgbClr val="000000"/>
                </a:solidFill>
                <a:ln w="9525">
                  <a:noFill/>
                  <a:miter lim="800000"/>
                  <a:headEnd/>
                  <a:tailEnd/>
                </a:ln>
              </p:spPr>
              <p:txBody>
                <a:bodyPr/>
                <a:lstStyle/>
                <a:p>
                  <a:endParaRPr lang="en-US"/>
                </a:p>
              </p:txBody>
            </p:sp>
            <p:sp>
              <p:nvSpPr>
                <p:cNvPr id="36603" name="Rectangle 25"/>
                <p:cNvSpPr>
                  <a:spLocks noChangeArrowheads="1"/>
                </p:cNvSpPr>
                <p:nvPr/>
              </p:nvSpPr>
              <p:spPr bwMode="auto">
                <a:xfrm>
                  <a:off x="1211" y="2946"/>
                  <a:ext cx="1" cy="1"/>
                </a:xfrm>
                <a:prstGeom prst="rect">
                  <a:avLst/>
                </a:prstGeom>
                <a:solidFill>
                  <a:srgbClr val="000000"/>
                </a:solidFill>
                <a:ln w="9525">
                  <a:noFill/>
                  <a:miter lim="800000"/>
                  <a:headEnd/>
                  <a:tailEnd/>
                </a:ln>
              </p:spPr>
              <p:txBody>
                <a:bodyPr/>
                <a:lstStyle/>
                <a:p>
                  <a:endParaRPr lang="en-US"/>
                </a:p>
              </p:txBody>
            </p:sp>
            <p:sp>
              <p:nvSpPr>
                <p:cNvPr id="36604" name="Freeform 26"/>
                <p:cNvSpPr>
                  <a:spLocks/>
                </p:cNvSpPr>
                <p:nvPr/>
              </p:nvSpPr>
              <p:spPr bwMode="auto">
                <a:xfrm>
                  <a:off x="1218" y="2928"/>
                  <a:ext cx="25" cy="18"/>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6605" name="Freeform 27"/>
                <p:cNvSpPr>
                  <a:spLocks/>
                </p:cNvSpPr>
                <p:nvPr/>
              </p:nvSpPr>
              <p:spPr bwMode="auto">
                <a:xfrm>
                  <a:off x="1213" y="2944"/>
                  <a:ext cx="5" cy="2"/>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6606" name="Rectangle 28"/>
                <p:cNvSpPr>
                  <a:spLocks noChangeArrowheads="1"/>
                </p:cNvSpPr>
                <p:nvPr/>
              </p:nvSpPr>
              <p:spPr bwMode="auto">
                <a:xfrm>
                  <a:off x="1213" y="2946"/>
                  <a:ext cx="1" cy="1"/>
                </a:xfrm>
                <a:prstGeom prst="rect">
                  <a:avLst/>
                </a:prstGeom>
                <a:solidFill>
                  <a:srgbClr val="000000"/>
                </a:solidFill>
                <a:ln w="9525">
                  <a:noFill/>
                  <a:miter lim="800000"/>
                  <a:headEnd/>
                  <a:tailEnd/>
                </a:ln>
              </p:spPr>
              <p:txBody>
                <a:bodyPr/>
                <a:lstStyle/>
                <a:p>
                  <a:endParaRPr lang="en-US"/>
                </a:p>
              </p:txBody>
            </p:sp>
            <p:sp>
              <p:nvSpPr>
                <p:cNvPr id="36607" name="Freeform 29"/>
                <p:cNvSpPr>
                  <a:spLocks/>
                </p:cNvSpPr>
                <p:nvPr/>
              </p:nvSpPr>
              <p:spPr bwMode="auto">
                <a:xfrm>
                  <a:off x="1151" y="2946"/>
                  <a:ext cx="60" cy="100"/>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6608" name="Freeform 30"/>
                <p:cNvSpPr>
                  <a:spLocks/>
                </p:cNvSpPr>
                <p:nvPr/>
              </p:nvSpPr>
              <p:spPr bwMode="auto">
                <a:xfrm>
                  <a:off x="1135" y="3008"/>
                  <a:ext cx="53" cy="41"/>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6609" name="Freeform 31"/>
                <p:cNvSpPr>
                  <a:spLocks/>
                </p:cNvSpPr>
                <p:nvPr/>
              </p:nvSpPr>
              <p:spPr bwMode="auto">
                <a:xfrm>
                  <a:off x="1184" y="3046"/>
                  <a:ext cx="4" cy="3"/>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6610" name="Freeform 32"/>
                <p:cNvSpPr>
                  <a:spLocks/>
                </p:cNvSpPr>
                <p:nvPr/>
              </p:nvSpPr>
              <p:spPr bwMode="auto">
                <a:xfrm>
                  <a:off x="1122" y="3006"/>
                  <a:ext cx="13" cy="92"/>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6611" name="Freeform 33"/>
                <p:cNvSpPr>
                  <a:spLocks/>
                </p:cNvSpPr>
                <p:nvPr/>
              </p:nvSpPr>
              <p:spPr bwMode="auto">
                <a:xfrm>
                  <a:off x="1098" y="2562"/>
                  <a:ext cx="40" cy="41"/>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6612" name="Freeform 34"/>
                <p:cNvSpPr>
                  <a:spLocks/>
                </p:cNvSpPr>
                <p:nvPr/>
              </p:nvSpPr>
              <p:spPr bwMode="auto">
                <a:xfrm>
                  <a:off x="1098" y="2598"/>
                  <a:ext cx="10" cy="5"/>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6613" name="Freeform 35"/>
                <p:cNvSpPr>
                  <a:spLocks/>
                </p:cNvSpPr>
                <p:nvPr/>
              </p:nvSpPr>
              <p:spPr bwMode="auto">
                <a:xfrm>
                  <a:off x="1108" y="2598"/>
                  <a:ext cx="30" cy="5"/>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6614" name="Freeform 36"/>
                <p:cNvSpPr>
                  <a:spLocks/>
                </p:cNvSpPr>
                <p:nvPr/>
              </p:nvSpPr>
              <p:spPr bwMode="auto">
                <a:xfrm>
                  <a:off x="1135" y="2598"/>
                  <a:ext cx="3" cy="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6615" name="Freeform 37"/>
                <p:cNvSpPr>
                  <a:spLocks/>
                </p:cNvSpPr>
                <p:nvPr/>
              </p:nvSpPr>
              <p:spPr bwMode="auto">
                <a:xfrm>
                  <a:off x="1098" y="2558"/>
                  <a:ext cx="40" cy="45"/>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6616" name="Freeform 38"/>
                <p:cNvSpPr>
                  <a:spLocks/>
                </p:cNvSpPr>
                <p:nvPr/>
              </p:nvSpPr>
              <p:spPr bwMode="auto">
                <a:xfrm>
                  <a:off x="1135" y="2598"/>
                  <a:ext cx="3" cy="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6617" name="Rectangle 39"/>
                <p:cNvSpPr>
                  <a:spLocks noChangeArrowheads="1"/>
                </p:cNvSpPr>
                <p:nvPr/>
              </p:nvSpPr>
              <p:spPr bwMode="auto">
                <a:xfrm>
                  <a:off x="1575" y="1609"/>
                  <a:ext cx="14" cy="1489"/>
                </a:xfrm>
                <a:prstGeom prst="rect">
                  <a:avLst/>
                </a:prstGeom>
                <a:solidFill>
                  <a:srgbClr val="000000"/>
                </a:solidFill>
                <a:ln w="9525">
                  <a:noFill/>
                  <a:miter lim="800000"/>
                  <a:headEnd/>
                  <a:tailEnd/>
                </a:ln>
              </p:spPr>
              <p:txBody>
                <a:bodyPr/>
                <a:lstStyle/>
                <a:p>
                  <a:endParaRPr lang="en-US"/>
                </a:p>
              </p:txBody>
            </p:sp>
            <p:sp>
              <p:nvSpPr>
                <p:cNvPr id="36618" name="Rectangle 40"/>
                <p:cNvSpPr>
                  <a:spLocks noChangeArrowheads="1"/>
                </p:cNvSpPr>
                <p:nvPr/>
              </p:nvSpPr>
              <p:spPr bwMode="auto">
                <a:xfrm>
                  <a:off x="1575" y="1609"/>
                  <a:ext cx="14" cy="2"/>
                </a:xfrm>
                <a:prstGeom prst="rect">
                  <a:avLst/>
                </a:prstGeom>
                <a:solidFill>
                  <a:srgbClr val="000000"/>
                </a:solidFill>
                <a:ln w="9525">
                  <a:noFill/>
                  <a:miter lim="800000"/>
                  <a:headEnd/>
                  <a:tailEnd/>
                </a:ln>
              </p:spPr>
              <p:txBody>
                <a:bodyPr/>
                <a:lstStyle/>
                <a:p>
                  <a:endParaRPr lang="en-US"/>
                </a:p>
              </p:txBody>
            </p:sp>
            <p:sp>
              <p:nvSpPr>
                <p:cNvPr id="36619" name="Freeform 41"/>
                <p:cNvSpPr>
                  <a:spLocks/>
                </p:cNvSpPr>
                <p:nvPr/>
              </p:nvSpPr>
              <p:spPr bwMode="auto">
                <a:xfrm>
                  <a:off x="1589" y="1609"/>
                  <a:ext cx="3" cy="2"/>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6620" name="Rectangle 42"/>
                <p:cNvSpPr>
                  <a:spLocks noChangeArrowheads="1"/>
                </p:cNvSpPr>
                <p:nvPr/>
              </p:nvSpPr>
              <p:spPr bwMode="auto">
                <a:xfrm>
                  <a:off x="1575" y="3095"/>
                  <a:ext cx="14" cy="3"/>
                </a:xfrm>
                <a:prstGeom prst="rect">
                  <a:avLst/>
                </a:prstGeom>
                <a:solidFill>
                  <a:srgbClr val="000000"/>
                </a:solidFill>
                <a:ln w="9525">
                  <a:noFill/>
                  <a:miter lim="800000"/>
                  <a:headEnd/>
                  <a:tailEnd/>
                </a:ln>
              </p:spPr>
              <p:txBody>
                <a:bodyPr/>
                <a:lstStyle/>
                <a:p>
                  <a:endParaRPr lang="en-US"/>
                </a:p>
              </p:txBody>
            </p:sp>
            <p:sp>
              <p:nvSpPr>
                <p:cNvPr id="36621" name="Freeform 43"/>
                <p:cNvSpPr>
                  <a:spLocks/>
                </p:cNvSpPr>
                <p:nvPr/>
              </p:nvSpPr>
              <p:spPr bwMode="auto">
                <a:xfrm>
                  <a:off x="1589" y="3095"/>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8"/>
                      </a:moveTo>
                      <a:lnTo>
                        <a:pt x="11" y="8"/>
                      </a:lnTo>
                      <a:lnTo>
                        <a:pt x="0" y="8"/>
                      </a:lnTo>
                      <a:lnTo>
                        <a:pt x="0" y="0"/>
                      </a:lnTo>
                      <a:lnTo>
                        <a:pt x="0" y="8"/>
                      </a:lnTo>
                      <a:lnTo>
                        <a:pt x="11" y="8"/>
                      </a:lnTo>
                      <a:close/>
                    </a:path>
                  </a:pathLst>
                </a:custGeom>
                <a:solidFill>
                  <a:srgbClr val="000000"/>
                </a:solidFill>
                <a:ln w="9525">
                  <a:noFill/>
                  <a:round/>
                  <a:headEnd/>
                  <a:tailEnd/>
                </a:ln>
              </p:spPr>
              <p:txBody>
                <a:bodyPr/>
                <a:lstStyle/>
                <a:p>
                  <a:endParaRPr lang="en-US"/>
                </a:p>
              </p:txBody>
            </p:sp>
            <p:sp>
              <p:nvSpPr>
                <p:cNvPr id="36622" name="Rectangle 44"/>
                <p:cNvSpPr>
                  <a:spLocks noChangeArrowheads="1"/>
                </p:cNvSpPr>
                <p:nvPr/>
              </p:nvSpPr>
              <p:spPr bwMode="auto">
                <a:xfrm>
                  <a:off x="1573" y="1609"/>
                  <a:ext cx="2" cy="1489"/>
                </a:xfrm>
                <a:prstGeom prst="rect">
                  <a:avLst/>
                </a:prstGeom>
                <a:solidFill>
                  <a:srgbClr val="000000"/>
                </a:solidFill>
                <a:ln w="9525">
                  <a:noFill/>
                  <a:miter lim="800000"/>
                  <a:headEnd/>
                  <a:tailEnd/>
                </a:ln>
              </p:spPr>
              <p:txBody>
                <a:bodyPr/>
                <a:lstStyle/>
                <a:p>
                  <a:endParaRPr lang="en-US"/>
                </a:p>
              </p:txBody>
            </p:sp>
            <p:sp>
              <p:nvSpPr>
                <p:cNvPr id="36623" name="Freeform 45"/>
                <p:cNvSpPr>
                  <a:spLocks/>
                </p:cNvSpPr>
                <p:nvPr/>
              </p:nvSpPr>
              <p:spPr bwMode="auto">
                <a:xfrm>
                  <a:off x="1573" y="3095"/>
                  <a:ext cx="2" cy="3"/>
                </a:xfrm>
                <a:custGeom>
                  <a:avLst/>
                  <a:gdLst>
                    <a:gd name="T0" fmla="*/ 0 w 7"/>
                    <a:gd name="T1" fmla="*/ 0 h 8"/>
                    <a:gd name="T2" fmla="*/ 0 w 7"/>
                    <a:gd name="T3" fmla="*/ 0 h 8"/>
                    <a:gd name="T4" fmla="*/ 0 w 7"/>
                    <a:gd name="T5" fmla="*/ 0 h 8"/>
                    <a:gd name="T6" fmla="*/ 0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0" y="8"/>
                      </a:lnTo>
                      <a:lnTo>
                        <a:pt x="7" y="8"/>
                      </a:lnTo>
                      <a:lnTo>
                        <a:pt x="7" y="0"/>
                      </a:lnTo>
                      <a:lnTo>
                        <a:pt x="7" y="8"/>
                      </a:lnTo>
                      <a:close/>
                    </a:path>
                  </a:pathLst>
                </a:custGeom>
                <a:solidFill>
                  <a:srgbClr val="000000"/>
                </a:solidFill>
                <a:ln w="9525">
                  <a:noFill/>
                  <a:round/>
                  <a:headEnd/>
                  <a:tailEnd/>
                </a:ln>
              </p:spPr>
              <p:txBody>
                <a:bodyPr/>
                <a:lstStyle/>
                <a:p>
                  <a:endParaRPr lang="en-US"/>
                </a:p>
              </p:txBody>
            </p:sp>
            <p:sp>
              <p:nvSpPr>
                <p:cNvPr id="36624" name="Freeform 46"/>
                <p:cNvSpPr>
                  <a:spLocks/>
                </p:cNvSpPr>
                <p:nvPr/>
              </p:nvSpPr>
              <p:spPr bwMode="auto">
                <a:xfrm>
                  <a:off x="1573" y="1609"/>
                  <a:ext cx="2" cy="2"/>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6625" name="Freeform 47"/>
                <p:cNvSpPr>
                  <a:spLocks/>
                </p:cNvSpPr>
                <p:nvPr/>
              </p:nvSpPr>
              <p:spPr bwMode="auto">
                <a:xfrm>
                  <a:off x="1532" y="1972"/>
                  <a:ext cx="53" cy="96"/>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6626" name="Freeform 48"/>
                <p:cNvSpPr>
                  <a:spLocks/>
                </p:cNvSpPr>
                <p:nvPr/>
              </p:nvSpPr>
              <p:spPr bwMode="auto">
                <a:xfrm>
                  <a:off x="1543" y="2057"/>
                  <a:ext cx="39" cy="5"/>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627" name="Freeform 49"/>
                <p:cNvSpPr>
                  <a:spLocks/>
                </p:cNvSpPr>
                <p:nvPr/>
              </p:nvSpPr>
              <p:spPr bwMode="auto">
                <a:xfrm>
                  <a:off x="1532" y="2062"/>
                  <a:ext cx="14" cy="6"/>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628" name="Freeform 50"/>
                <p:cNvSpPr>
                  <a:spLocks/>
                </p:cNvSpPr>
                <p:nvPr/>
              </p:nvSpPr>
              <p:spPr bwMode="auto">
                <a:xfrm>
                  <a:off x="1532" y="2015"/>
                  <a:ext cx="28" cy="53"/>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629" name="Freeform 51"/>
                <p:cNvSpPr>
                  <a:spLocks/>
                </p:cNvSpPr>
                <p:nvPr/>
              </p:nvSpPr>
              <p:spPr bwMode="auto">
                <a:xfrm>
                  <a:off x="1539" y="1972"/>
                  <a:ext cx="27" cy="43"/>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630" name="Freeform 52"/>
                <p:cNvSpPr>
                  <a:spLocks/>
                </p:cNvSpPr>
                <p:nvPr/>
              </p:nvSpPr>
              <p:spPr bwMode="auto">
                <a:xfrm>
                  <a:off x="1566" y="1975"/>
                  <a:ext cx="19" cy="12"/>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631" name="Rectangle 53"/>
                <p:cNvSpPr>
                  <a:spLocks noChangeArrowheads="1"/>
                </p:cNvSpPr>
                <p:nvPr/>
              </p:nvSpPr>
              <p:spPr bwMode="auto">
                <a:xfrm>
                  <a:off x="1566" y="1975"/>
                  <a:ext cx="1" cy="3"/>
                </a:xfrm>
                <a:prstGeom prst="rect">
                  <a:avLst/>
                </a:prstGeom>
                <a:solidFill>
                  <a:srgbClr val="000000"/>
                </a:solidFill>
                <a:ln w="9525">
                  <a:noFill/>
                  <a:miter lim="800000"/>
                  <a:headEnd/>
                  <a:tailEnd/>
                </a:ln>
              </p:spPr>
              <p:txBody>
                <a:bodyPr/>
                <a:lstStyle/>
                <a:p>
                  <a:endParaRPr lang="en-US"/>
                </a:p>
              </p:txBody>
            </p:sp>
            <p:sp>
              <p:nvSpPr>
                <p:cNvPr id="36632" name="Freeform 54"/>
                <p:cNvSpPr>
                  <a:spLocks/>
                </p:cNvSpPr>
                <p:nvPr/>
              </p:nvSpPr>
              <p:spPr bwMode="auto">
                <a:xfrm>
                  <a:off x="1098" y="1609"/>
                  <a:ext cx="1188" cy="1489"/>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633" name="Rectangle 55"/>
                <p:cNvSpPr>
                  <a:spLocks noChangeArrowheads="1"/>
                </p:cNvSpPr>
                <p:nvPr/>
              </p:nvSpPr>
              <p:spPr bwMode="auto">
                <a:xfrm>
                  <a:off x="1102" y="1609"/>
                  <a:ext cx="483" cy="1489"/>
                </a:xfrm>
                <a:prstGeom prst="rect">
                  <a:avLst/>
                </a:prstGeom>
                <a:solidFill>
                  <a:srgbClr val="9CB06E"/>
                </a:solidFill>
                <a:ln w="9525">
                  <a:noFill/>
                  <a:miter lim="800000"/>
                  <a:headEnd/>
                  <a:tailEnd/>
                </a:ln>
              </p:spPr>
              <p:txBody>
                <a:bodyPr/>
                <a:lstStyle/>
                <a:p>
                  <a:endParaRPr lang="en-US"/>
                </a:p>
              </p:txBody>
            </p:sp>
            <p:sp>
              <p:nvSpPr>
                <p:cNvPr id="36634" name="Freeform 56"/>
                <p:cNvSpPr>
                  <a:spLocks/>
                </p:cNvSpPr>
                <p:nvPr/>
              </p:nvSpPr>
              <p:spPr bwMode="auto">
                <a:xfrm>
                  <a:off x="1586" y="1887"/>
                  <a:ext cx="700" cy="237"/>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635" name="Freeform 57"/>
                <p:cNvSpPr>
                  <a:spLocks/>
                </p:cNvSpPr>
                <p:nvPr/>
              </p:nvSpPr>
              <p:spPr bwMode="auto">
                <a:xfrm>
                  <a:off x="1098" y="1609"/>
                  <a:ext cx="306" cy="412"/>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6636" name="Freeform 58"/>
                <p:cNvSpPr>
                  <a:spLocks/>
                </p:cNvSpPr>
                <p:nvPr/>
              </p:nvSpPr>
              <p:spPr bwMode="auto">
                <a:xfrm>
                  <a:off x="1098" y="2099"/>
                  <a:ext cx="329" cy="413"/>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637" name="Freeform 59"/>
                <p:cNvSpPr>
                  <a:spLocks/>
                </p:cNvSpPr>
                <p:nvPr/>
              </p:nvSpPr>
              <p:spPr bwMode="auto">
                <a:xfrm>
                  <a:off x="1562" y="2955"/>
                  <a:ext cx="23" cy="103"/>
                </a:xfrm>
                <a:custGeom>
                  <a:avLst/>
                  <a:gdLst>
                    <a:gd name="T0" fmla="*/ 0 w 69"/>
                    <a:gd name="T1" fmla="*/ 0 h 308"/>
                    <a:gd name="T2" fmla="*/ 0 w 69"/>
                    <a:gd name="T3" fmla="*/ 0 h 308"/>
                    <a:gd name="T4" fmla="*/ 0 w 69"/>
                    <a:gd name="T5" fmla="*/ 0 h 308"/>
                    <a:gd name="T6" fmla="*/ 0 w 69"/>
                    <a:gd name="T7" fmla="*/ 0 h 308"/>
                    <a:gd name="T8" fmla="*/ 0 w 69"/>
                    <a:gd name="T9" fmla="*/ 0 h 308"/>
                    <a:gd name="T10" fmla="*/ 0 w 69"/>
                    <a:gd name="T11" fmla="*/ 0 h 308"/>
                    <a:gd name="T12" fmla="*/ 0 w 69"/>
                    <a:gd name="T13" fmla="*/ 0 h 308"/>
                    <a:gd name="T14" fmla="*/ 0 w 69"/>
                    <a:gd name="T15" fmla="*/ 0 h 308"/>
                    <a:gd name="T16" fmla="*/ 0 w 69"/>
                    <a:gd name="T17" fmla="*/ 0 h 308"/>
                    <a:gd name="T18" fmla="*/ 0 w 69"/>
                    <a:gd name="T19" fmla="*/ 0 h 308"/>
                    <a:gd name="T20" fmla="*/ 0 w 69"/>
                    <a:gd name="T21" fmla="*/ 0 h 308"/>
                    <a:gd name="T22" fmla="*/ 0 w 69"/>
                    <a:gd name="T23" fmla="*/ 0 h 308"/>
                    <a:gd name="T24" fmla="*/ 0 w 69"/>
                    <a:gd name="T25" fmla="*/ 0 h 308"/>
                    <a:gd name="T26" fmla="*/ 0 w 69"/>
                    <a:gd name="T27" fmla="*/ 0 h 308"/>
                    <a:gd name="T28" fmla="*/ 0 w 69"/>
                    <a:gd name="T29" fmla="*/ 0 h 308"/>
                    <a:gd name="T30" fmla="*/ 0 w 69"/>
                    <a:gd name="T31" fmla="*/ 0 h 308"/>
                    <a:gd name="T32" fmla="*/ 0 w 69"/>
                    <a:gd name="T33" fmla="*/ 0 h 308"/>
                    <a:gd name="T34" fmla="*/ 0 w 69"/>
                    <a:gd name="T35" fmla="*/ 0 h 308"/>
                    <a:gd name="T36" fmla="*/ 0 w 69"/>
                    <a:gd name="T37" fmla="*/ 0 h 308"/>
                    <a:gd name="T38" fmla="*/ 0 w 69"/>
                    <a:gd name="T39" fmla="*/ 0 h 308"/>
                    <a:gd name="T40" fmla="*/ 0 w 69"/>
                    <a:gd name="T41" fmla="*/ 0 h 308"/>
                    <a:gd name="T42" fmla="*/ 0 w 69"/>
                    <a:gd name="T43" fmla="*/ 0 h 308"/>
                    <a:gd name="T44" fmla="*/ 0 w 69"/>
                    <a:gd name="T45" fmla="*/ 0 h 308"/>
                    <a:gd name="T46" fmla="*/ 0 w 69"/>
                    <a:gd name="T47" fmla="*/ 0 h 308"/>
                    <a:gd name="T48" fmla="*/ 0 w 69"/>
                    <a:gd name="T49" fmla="*/ 0 h 308"/>
                    <a:gd name="T50" fmla="*/ 0 w 69"/>
                    <a:gd name="T51" fmla="*/ 0 h 308"/>
                    <a:gd name="T52" fmla="*/ 0 w 69"/>
                    <a:gd name="T53" fmla="*/ 0 h 308"/>
                    <a:gd name="T54" fmla="*/ 0 w 69"/>
                    <a:gd name="T55" fmla="*/ 0 h 308"/>
                    <a:gd name="T56" fmla="*/ 0 w 69"/>
                    <a:gd name="T57" fmla="*/ 0 h 308"/>
                    <a:gd name="T58" fmla="*/ 0 w 69"/>
                    <a:gd name="T59" fmla="*/ 0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308"/>
                    <a:gd name="T92" fmla="*/ 69 w 69"/>
                    <a:gd name="T93" fmla="*/ 308 h 3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308">
                      <a:moveTo>
                        <a:pt x="69" y="308"/>
                      </a:moveTo>
                      <a:lnTo>
                        <a:pt x="58" y="300"/>
                      </a:lnTo>
                      <a:lnTo>
                        <a:pt x="51" y="281"/>
                      </a:lnTo>
                      <a:lnTo>
                        <a:pt x="38" y="253"/>
                      </a:lnTo>
                      <a:lnTo>
                        <a:pt x="31" y="226"/>
                      </a:lnTo>
                      <a:lnTo>
                        <a:pt x="20" y="199"/>
                      </a:lnTo>
                      <a:lnTo>
                        <a:pt x="20" y="179"/>
                      </a:lnTo>
                      <a:lnTo>
                        <a:pt x="12" y="167"/>
                      </a:lnTo>
                      <a:lnTo>
                        <a:pt x="12" y="152"/>
                      </a:lnTo>
                      <a:lnTo>
                        <a:pt x="12" y="140"/>
                      </a:lnTo>
                      <a:lnTo>
                        <a:pt x="12" y="132"/>
                      </a:lnTo>
                      <a:lnTo>
                        <a:pt x="12" y="114"/>
                      </a:lnTo>
                      <a:lnTo>
                        <a:pt x="0" y="105"/>
                      </a:lnTo>
                      <a:lnTo>
                        <a:pt x="0" y="94"/>
                      </a:lnTo>
                      <a:lnTo>
                        <a:pt x="0" y="87"/>
                      </a:lnTo>
                      <a:lnTo>
                        <a:pt x="0" y="78"/>
                      </a:lnTo>
                      <a:lnTo>
                        <a:pt x="12" y="67"/>
                      </a:lnTo>
                      <a:lnTo>
                        <a:pt x="12" y="59"/>
                      </a:lnTo>
                      <a:lnTo>
                        <a:pt x="12" y="47"/>
                      </a:lnTo>
                      <a:lnTo>
                        <a:pt x="12" y="40"/>
                      </a:lnTo>
                      <a:lnTo>
                        <a:pt x="12" y="32"/>
                      </a:lnTo>
                      <a:lnTo>
                        <a:pt x="20" y="32"/>
                      </a:lnTo>
                      <a:lnTo>
                        <a:pt x="20" y="20"/>
                      </a:lnTo>
                      <a:lnTo>
                        <a:pt x="31" y="20"/>
                      </a:lnTo>
                      <a:lnTo>
                        <a:pt x="31" y="11"/>
                      </a:lnTo>
                      <a:lnTo>
                        <a:pt x="38" y="11"/>
                      </a:lnTo>
                      <a:lnTo>
                        <a:pt x="38" y="0"/>
                      </a:lnTo>
                      <a:lnTo>
                        <a:pt x="51" y="0"/>
                      </a:lnTo>
                      <a:lnTo>
                        <a:pt x="58" y="0"/>
                      </a:lnTo>
                      <a:lnTo>
                        <a:pt x="69" y="308"/>
                      </a:lnTo>
                      <a:close/>
                    </a:path>
                  </a:pathLst>
                </a:custGeom>
                <a:solidFill>
                  <a:srgbClr val="8FA65D"/>
                </a:solidFill>
                <a:ln w="9525">
                  <a:noFill/>
                  <a:round/>
                  <a:headEnd/>
                  <a:tailEnd/>
                </a:ln>
              </p:spPr>
              <p:txBody>
                <a:bodyPr/>
                <a:lstStyle/>
                <a:p>
                  <a:endParaRPr lang="en-US"/>
                </a:p>
              </p:txBody>
            </p:sp>
            <p:sp>
              <p:nvSpPr>
                <p:cNvPr id="36638" name="Freeform 60"/>
                <p:cNvSpPr>
                  <a:spLocks/>
                </p:cNvSpPr>
                <p:nvPr/>
              </p:nvSpPr>
              <p:spPr bwMode="auto">
                <a:xfrm>
                  <a:off x="1293" y="2757"/>
                  <a:ext cx="292" cy="341"/>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639" name="Freeform 61"/>
                <p:cNvSpPr>
                  <a:spLocks/>
                </p:cNvSpPr>
                <p:nvPr/>
              </p:nvSpPr>
              <p:spPr bwMode="auto">
                <a:xfrm>
                  <a:off x="1098" y="2034"/>
                  <a:ext cx="487" cy="569"/>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640" name="Freeform 62"/>
                <p:cNvSpPr>
                  <a:spLocks/>
                </p:cNvSpPr>
                <p:nvPr/>
              </p:nvSpPr>
              <p:spPr bwMode="auto">
                <a:xfrm>
                  <a:off x="1098" y="2636"/>
                  <a:ext cx="448" cy="419"/>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641" name="Freeform 63"/>
                <p:cNvSpPr>
                  <a:spLocks/>
                </p:cNvSpPr>
                <p:nvPr/>
              </p:nvSpPr>
              <p:spPr bwMode="auto">
                <a:xfrm>
                  <a:off x="1155" y="1611"/>
                  <a:ext cx="430" cy="470"/>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642" name="Freeform 64"/>
                <p:cNvSpPr>
                  <a:spLocks/>
                </p:cNvSpPr>
                <p:nvPr/>
              </p:nvSpPr>
              <p:spPr bwMode="auto">
                <a:xfrm>
                  <a:off x="1155" y="2931"/>
                  <a:ext cx="286" cy="167"/>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643" name="Freeform 65"/>
                <p:cNvSpPr>
                  <a:spLocks/>
                </p:cNvSpPr>
                <p:nvPr/>
              </p:nvSpPr>
              <p:spPr bwMode="auto">
                <a:xfrm>
                  <a:off x="1523" y="2409"/>
                  <a:ext cx="62" cy="187"/>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644" name="Freeform 66"/>
                <p:cNvSpPr>
                  <a:spLocks/>
                </p:cNvSpPr>
                <p:nvPr/>
              </p:nvSpPr>
              <p:spPr bwMode="auto">
                <a:xfrm>
                  <a:off x="1460" y="2338"/>
                  <a:ext cx="102" cy="137"/>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645" name="Freeform 67"/>
                <p:cNvSpPr>
                  <a:spLocks/>
                </p:cNvSpPr>
                <p:nvPr/>
              </p:nvSpPr>
              <p:spPr bwMode="auto">
                <a:xfrm>
                  <a:off x="1523" y="2409"/>
                  <a:ext cx="27" cy="29"/>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646" name="Freeform 68"/>
                <p:cNvSpPr>
                  <a:spLocks/>
                </p:cNvSpPr>
                <p:nvPr/>
              </p:nvSpPr>
              <p:spPr bwMode="auto">
                <a:xfrm>
                  <a:off x="1539" y="2393"/>
                  <a:ext cx="11" cy="20"/>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647" name="Rectangle 69"/>
                <p:cNvSpPr>
                  <a:spLocks noChangeArrowheads="1"/>
                </p:cNvSpPr>
                <p:nvPr/>
              </p:nvSpPr>
              <p:spPr bwMode="auto">
                <a:xfrm>
                  <a:off x="1550" y="2413"/>
                  <a:ext cx="1" cy="1"/>
                </a:xfrm>
                <a:prstGeom prst="rect">
                  <a:avLst/>
                </a:prstGeom>
                <a:solidFill>
                  <a:srgbClr val="000000"/>
                </a:solidFill>
                <a:ln w="9525">
                  <a:noFill/>
                  <a:miter lim="800000"/>
                  <a:headEnd/>
                  <a:tailEnd/>
                </a:ln>
              </p:spPr>
              <p:txBody>
                <a:bodyPr/>
                <a:lstStyle/>
                <a:p>
                  <a:endParaRPr lang="en-US"/>
                </a:p>
              </p:txBody>
            </p:sp>
            <p:sp>
              <p:nvSpPr>
                <p:cNvPr id="36648" name="Freeform 70"/>
                <p:cNvSpPr>
                  <a:spLocks/>
                </p:cNvSpPr>
                <p:nvPr/>
              </p:nvSpPr>
              <p:spPr bwMode="auto">
                <a:xfrm>
                  <a:off x="1539" y="2353"/>
                  <a:ext cx="23" cy="40"/>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649" name="Freeform 71"/>
                <p:cNvSpPr>
                  <a:spLocks/>
                </p:cNvSpPr>
                <p:nvPr/>
              </p:nvSpPr>
              <p:spPr bwMode="auto">
                <a:xfrm>
                  <a:off x="1503" y="2338"/>
                  <a:ext cx="57" cy="4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650" name="Rectangle 72"/>
                <p:cNvSpPr>
                  <a:spLocks noChangeArrowheads="1"/>
                </p:cNvSpPr>
                <p:nvPr/>
              </p:nvSpPr>
              <p:spPr bwMode="auto">
                <a:xfrm>
                  <a:off x="1560" y="2353"/>
                  <a:ext cx="1" cy="1"/>
                </a:xfrm>
                <a:prstGeom prst="rect">
                  <a:avLst/>
                </a:prstGeom>
                <a:solidFill>
                  <a:srgbClr val="000000"/>
                </a:solidFill>
                <a:ln w="9525">
                  <a:noFill/>
                  <a:miter lim="800000"/>
                  <a:headEnd/>
                  <a:tailEnd/>
                </a:ln>
              </p:spPr>
              <p:txBody>
                <a:bodyPr/>
                <a:lstStyle/>
                <a:p>
                  <a:endParaRPr lang="en-US"/>
                </a:p>
              </p:txBody>
            </p:sp>
            <p:sp>
              <p:nvSpPr>
                <p:cNvPr id="36651" name="Freeform 73"/>
                <p:cNvSpPr>
                  <a:spLocks/>
                </p:cNvSpPr>
                <p:nvPr/>
              </p:nvSpPr>
              <p:spPr bwMode="auto">
                <a:xfrm>
                  <a:off x="1460" y="2376"/>
                  <a:ext cx="43" cy="17"/>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652" name="Freeform 74"/>
                <p:cNvSpPr>
                  <a:spLocks/>
                </p:cNvSpPr>
                <p:nvPr/>
              </p:nvSpPr>
              <p:spPr bwMode="auto">
                <a:xfrm>
                  <a:off x="1460" y="2376"/>
                  <a:ext cx="27" cy="86"/>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653" name="Freeform 75"/>
                <p:cNvSpPr>
                  <a:spLocks/>
                </p:cNvSpPr>
                <p:nvPr/>
              </p:nvSpPr>
              <p:spPr bwMode="auto">
                <a:xfrm>
                  <a:off x="1460" y="2376"/>
                  <a:ext cx="4" cy="2"/>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654" name="Freeform 76"/>
                <p:cNvSpPr>
                  <a:spLocks/>
                </p:cNvSpPr>
                <p:nvPr/>
              </p:nvSpPr>
              <p:spPr bwMode="auto">
                <a:xfrm>
                  <a:off x="1487" y="2462"/>
                  <a:ext cx="3" cy="13"/>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655" name="Freeform 77"/>
                <p:cNvSpPr>
                  <a:spLocks/>
                </p:cNvSpPr>
                <p:nvPr/>
              </p:nvSpPr>
              <p:spPr bwMode="auto">
                <a:xfrm>
                  <a:off x="1487" y="2431"/>
                  <a:ext cx="13" cy="4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656" name="Freeform 78"/>
                <p:cNvSpPr>
                  <a:spLocks/>
                </p:cNvSpPr>
                <p:nvPr/>
              </p:nvSpPr>
              <p:spPr bwMode="auto">
                <a:xfrm>
                  <a:off x="1484" y="2407"/>
                  <a:ext cx="13" cy="24"/>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657" name="Freeform 79"/>
                <p:cNvSpPr>
                  <a:spLocks/>
                </p:cNvSpPr>
                <p:nvPr/>
              </p:nvSpPr>
              <p:spPr bwMode="auto">
                <a:xfrm>
                  <a:off x="1497" y="2409"/>
                  <a:ext cx="29" cy="29"/>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658" name="Rectangle 80"/>
                <p:cNvSpPr>
                  <a:spLocks noChangeArrowheads="1"/>
                </p:cNvSpPr>
                <p:nvPr/>
              </p:nvSpPr>
              <p:spPr bwMode="auto">
                <a:xfrm>
                  <a:off x="1497" y="2409"/>
                  <a:ext cx="1" cy="1"/>
                </a:xfrm>
                <a:prstGeom prst="rect">
                  <a:avLst/>
                </a:prstGeom>
                <a:solidFill>
                  <a:srgbClr val="000000"/>
                </a:solidFill>
                <a:ln w="9525">
                  <a:noFill/>
                  <a:miter lim="800000"/>
                  <a:headEnd/>
                  <a:tailEnd/>
                </a:ln>
              </p:spPr>
              <p:txBody>
                <a:bodyPr/>
                <a:lstStyle/>
                <a:p>
                  <a:endParaRPr lang="en-US"/>
                </a:p>
              </p:txBody>
            </p:sp>
            <p:sp>
              <p:nvSpPr>
                <p:cNvPr id="36659" name="Rectangle 81"/>
                <p:cNvSpPr>
                  <a:spLocks noChangeArrowheads="1"/>
                </p:cNvSpPr>
                <p:nvPr/>
              </p:nvSpPr>
              <p:spPr bwMode="auto">
                <a:xfrm>
                  <a:off x="1526" y="2438"/>
                  <a:ext cx="1" cy="1"/>
                </a:xfrm>
                <a:prstGeom prst="rect">
                  <a:avLst/>
                </a:prstGeom>
                <a:solidFill>
                  <a:srgbClr val="000000"/>
                </a:solidFill>
                <a:ln w="9525">
                  <a:noFill/>
                  <a:miter lim="800000"/>
                  <a:headEnd/>
                  <a:tailEnd/>
                </a:ln>
              </p:spPr>
              <p:txBody>
                <a:bodyPr/>
                <a:lstStyle/>
                <a:p>
                  <a:endParaRPr lang="en-US"/>
                </a:p>
              </p:txBody>
            </p:sp>
            <p:sp>
              <p:nvSpPr>
                <p:cNvPr id="36660" name="Rectangle 82"/>
                <p:cNvSpPr>
                  <a:spLocks noChangeArrowheads="1"/>
                </p:cNvSpPr>
                <p:nvPr/>
              </p:nvSpPr>
              <p:spPr bwMode="auto">
                <a:xfrm>
                  <a:off x="1526" y="2438"/>
                  <a:ext cx="1" cy="1"/>
                </a:xfrm>
                <a:prstGeom prst="rect">
                  <a:avLst/>
                </a:prstGeom>
                <a:solidFill>
                  <a:srgbClr val="000000"/>
                </a:solidFill>
                <a:ln w="9525">
                  <a:noFill/>
                  <a:miter lim="800000"/>
                  <a:headEnd/>
                  <a:tailEnd/>
                </a:ln>
              </p:spPr>
              <p:txBody>
                <a:bodyPr/>
                <a:lstStyle/>
                <a:p>
                  <a:endParaRPr lang="en-US"/>
                </a:p>
              </p:txBody>
            </p:sp>
            <p:sp>
              <p:nvSpPr>
                <p:cNvPr id="36661" name="Freeform 83"/>
                <p:cNvSpPr>
                  <a:spLocks/>
                </p:cNvSpPr>
                <p:nvPr/>
              </p:nvSpPr>
              <p:spPr bwMode="auto">
                <a:xfrm>
                  <a:off x="1098" y="2012"/>
                  <a:ext cx="73" cy="69"/>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662" name="Freeform 84"/>
                <p:cNvSpPr>
                  <a:spLocks/>
                </p:cNvSpPr>
                <p:nvPr/>
              </p:nvSpPr>
              <p:spPr bwMode="auto">
                <a:xfrm>
                  <a:off x="1098" y="2015"/>
                  <a:ext cx="28" cy="28"/>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663" name="Freeform 85"/>
                <p:cNvSpPr>
                  <a:spLocks/>
                </p:cNvSpPr>
                <p:nvPr/>
              </p:nvSpPr>
              <p:spPr bwMode="auto">
                <a:xfrm>
                  <a:off x="1122" y="2012"/>
                  <a:ext cx="46" cy="25"/>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664" name="Rectangle 86"/>
                <p:cNvSpPr>
                  <a:spLocks noChangeArrowheads="1"/>
                </p:cNvSpPr>
                <p:nvPr/>
              </p:nvSpPr>
              <p:spPr bwMode="auto">
                <a:xfrm>
                  <a:off x="1168" y="2034"/>
                  <a:ext cx="1" cy="3"/>
                </a:xfrm>
                <a:prstGeom prst="rect">
                  <a:avLst/>
                </a:prstGeom>
                <a:solidFill>
                  <a:srgbClr val="000000"/>
                </a:solidFill>
                <a:ln w="9525">
                  <a:noFill/>
                  <a:miter lim="800000"/>
                  <a:headEnd/>
                  <a:tailEnd/>
                </a:ln>
              </p:spPr>
              <p:txBody>
                <a:bodyPr/>
                <a:lstStyle/>
                <a:p>
                  <a:endParaRPr lang="en-US"/>
                </a:p>
              </p:txBody>
            </p:sp>
            <p:sp>
              <p:nvSpPr>
                <p:cNvPr id="36665" name="Freeform 87"/>
                <p:cNvSpPr>
                  <a:spLocks/>
                </p:cNvSpPr>
                <p:nvPr/>
              </p:nvSpPr>
              <p:spPr bwMode="auto">
                <a:xfrm>
                  <a:off x="1149" y="2034"/>
                  <a:ext cx="19" cy="12"/>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666" name="Freeform 88"/>
                <p:cNvSpPr>
                  <a:spLocks/>
                </p:cNvSpPr>
                <p:nvPr/>
              </p:nvSpPr>
              <p:spPr bwMode="auto">
                <a:xfrm>
                  <a:off x="1098" y="2043"/>
                  <a:ext cx="51" cy="38"/>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667" name="Freeform 89"/>
                <p:cNvSpPr>
                  <a:spLocks/>
                </p:cNvSpPr>
                <p:nvPr/>
              </p:nvSpPr>
              <p:spPr bwMode="auto">
                <a:xfrm>
                  <a:off x="1098" y="1693"/>
                  <a:ext cx="70" cy="123"/>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668" name="Freeform 90"/>
                <p:cNvSpPr>
                  <a:spLocks/>
                </p:cNvSpPr>
                <p:nvPr/>
              </p:nvSpPr>
              <p:spPr bwMode="auto">
                <a:xfrm>
                  <a:off x="1098" y="1749"/>
                  <a:ext cx="51" cy="33"/>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669" name="Freeform 91"/>
                <p:cNvSpPr>
                  <a:spLocks/>
                </p:cNvSpPr>
                <p:nvPr/>
              </p:nvSpPr>
              <p:spPr bwMode="auto">
                <a:xfrm>
                  <a:off x="1115" y="1754"/>
                  <a:ext cx="34" cy="62"/>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670" name="Freeform 92"/>
                <p:cNvSpPr>
                  <a:spLocks/>
                </p:cNvSpPr>
                <p:nvPr/>
              </p:nvSpPr>
              <p:spPr bwMode="auto">
                <a:xfrm>
                  <a:off x="1128" y="1798"/>
                  <a:ext cx="40" cy="2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671" name="Freeform 93"/>
                <p:cNvSpPr>
                  <a:spLocks/>
                </p:cNvSpPr>
                <p:nvPr/>
              </p:nvSpPr>
              <p:spPr bwMode="auto">
                <a:xfrm>
                  <a:off x="1162" y="1773"/>
                  <a:ext cx="6" cy="25"/>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672" name="Freeform 94"/>
                <p:cNvSpPr>
                  <a:spLocks/>
                </p:cNvSpPr>
                <p:nvPr/>
              </p:nvSpPr>
              <p:spPr bwMode="auto">
                <a:xfrm>
                  <a:off x="1164" y="1773"/>
                  <a:ext cx="4" cy="7"/>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673" name="Freeform 95"/>
                <p:cNvSpPr>
                  <a:spLocks/>
                </p:cNvSpPr>
                <p:nvPr/>
              </p:nvSpPr>
              <p:spPr bwMode="auto">
                <a:xfrm>
                  <a:off x="1098" y="1693"/>
                  <a:ext cx="70" cy="8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674" name="Freeform 96"/>
                <p:cNvSpPr>
                  <a:spLocks/>
                </p:cNvSpPr>
                <p:nvPr/>
              </p:nvSpPr>
              <p:spPr bwMode="auto">
                <a:xfrm>
                  <a:off x="1098" y="2866"/>
                  <a:ext cx="145" cy="229"/>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675" name="Freeform 97"/>
                <p:cNvSpPr>
                  <a:spLocks/>
                </p:cNvSpPr>
                <p:nvPr/>
              </p:nvSpPr>
              <p:spPr bwMode="auto">
                <a:xfrm>
                  <a:off x="1098" y="3055"/>
                  <a:ext cx="4" cy="4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676" name="Freeform 98"/>
                <p:cNvSpPr>
                  <a:spLocks/>
                </p:cNvSpPr>
                <p:nvPr/>
              </p:nvSpPr>
              <p:spPr bwMode="auto">
                <a:xfrm>
                  <a:off x="1098" y="2950"/>
                  <a:ext cx="21" cy="105"/>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677" name="Freeform 99"/>
                <p:cNvSpPr>
                  <a:spLocks/>
                </p:cNvSpPr>
                <p:nvPr/>
              </p:nvSpPr>
              <p:spPr bwMode="auto">
                <a:xfrm>
                  <a:off x="1119" y="2866"/>
                  <a:ext cx="30" cy="84"/>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678" name="Rectangle 100"/>
                <p:cNvSpPr>
                  <a:spLocks noChangeArrowheads="1"/>
                </p:cNvSpPr>
                <p:nvPr/>
              </p:nvSpPr>
              <p:spPr bwMode="auto">
                <a:xfrm>
                  <a:off x="1149" y="2866"/>
                  <a:ext cx="1" cy="2"/>
                </a:xfrm>
                <a:prstGeom prst="rect">
                  <a:avLst/>
                </a:prstGeom>
                <a:solidFill>
                  <a:srgbClr val="000000"/>
                </a:solidFill>
                <a:ln w="9525">
                  <a:noFill/>
                  <a:miter lim="800000"/>
                  <a:headEnd/>
                  <a:tailEnd/>
                </a:ln>
              </p:spPr>
              <p:txBody>
                <a:bodyPr/>
                <a:lstStyle/>
                <a:p>
                  <a:endParaRPr lang="en-US"/>
                </a:p>
              </p:txBody>
            </p:sp>
            <p:sp>
              <p:nvSpPr>
                <p:cNvPr id="36679" name="Freeform 101"/>
                <p:cNvSpPr>
                  <a:spLocks/>
                </p:cNvSpPr>
                <p:nvPr/>
              </p:nvSpPr>
              <p:spPr bwMode="auto">
                <a:xfrm>
                  <a:off x="1135" y="2866"/>
                  <a:ext cx="16" cy="58"/>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680" name="Freeform 102"/>
                <p:cNvSpPr>
                  <a:spLocks/>
                </p:cNvSpPr>
                <p:nvPr/>
              </p:nvSpPr>
              <p:spPr bwMode="auto">
                <a:xfrm>
                  <a:off x="1149" y="2866"/>
                  <a:ext cx="2" cy="2"/>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681" name="Freeform 103"/>
                <p:cNvSpPr>
                  <a:spLocks/>
                </p:cNvSpPr>
                <p:nvPr/>
              </p:nvSpPr>
              <p:spPr bwMode="auto">
                <a:xfrm>
                  <a:off x="1145" y="2897"/>
                  <a:ext cx="53" cy="31"/>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682" name="Freeform 104"/>
                <p:cNvSpPr>
                  <a:spLocks/>
                </p:cNvSpPr>
                <p:nvPr/>
              </p:nvSpPr>
              <p:spPr bwMode="auto">
                <a:xfrm>
                  <a:off x="1198" y="2894"/>
                  <a:ext cx="45" cy="34"/>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683" name="Rectangle 105"/>
                <p:cNvSpPr>
                  <a:spLocks noChangeArrowheads="1"/>
                </p:cNvSpPr>
                <p:nvPr/>
              </p:nvSpPr>
              <p:spPr bwMode="auto">
                <a:xfrm>
                  <a:off x="1618"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D</a:t>
                  </a:r>
                  <a:endParaRPr lang="en-US" sz="1600"/>
                </a:p>
              </p:txBody>
            </p:sp>
            <p:sp>
              <p:nvSpPr>
                <p:cNvPr id="36684" name="Rectangle 106"/>
                <p:cNvSpPr>
                  <a:spLocks noChangeArrowheads="1"/>
                </p:cNvSpPr>
                <p:nvPr/>
              </p:nvSpPr>
              <p:spPr bwMode="auto">
                <a:xfrm>
                  <a:off x="1628"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685" name="Rectangle 107"/>
                <p:cNvSpPr>
                  <a:spLocks noChangeArrowheads="1"/>
                </p:cNvSpPr>
                <p:nvPr/>
              </p:nvSpPr>
              <p:spPr bwMode="auto">
                <a:xfrm>
                  <a:off x="1637"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S</a:t>
                  </a:r>
                  <a:endParaRPr lang="en-US" sz="1600"/>
                </a:p>
              </p:txBody>
            </p:sp>
            <p:sp>
              <p:nvSpPr>
                <p:cNvPr id="36686" name="Rectangle 108"/>
                <p:cNvSpPr>
                  <a:spLocks noChangeArrowheads="1"/>
                </p:cNvSpPr>
                <p:nvPr/>
              </p:nvSpPr>
              <p:spPr bwMode="auto">
                <a:xfrm>
                  <a:off x="1649" y="2802"/>
                  <a:ext cx="18"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687" name="Rectangle 109"/>
                <p:cNvSpPr>
                  <a:spLocks noChangeArrowheads="1"/>
                </p:cNvSpPr>
                <p:nvPr/>
              </p:nvSpPr>
              <p:spPr bwMode="auto">
                <a:xfrm>
                  <a:off x="1660"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688" name="Rectangle 110"/>
                <p:cNvSpPr>
                  <a:spLocks noChangeArrowheads="1"/>
                </p:cNvSpPr>
                <p:nvPr/>
              </p:nvSpPr>
              <p:spPr bwMode="auto">
                <a:xfrm>
                  <a:off x="1674"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689" name="Rectangle 111"/>
                <p:cNvSpPr>
                  <a:spLocks noChangeArrowheads="1"/>
                </p:cNvSpPr>
                <p:nvPr/>
              </p:nvSpPr>
              <p:spPr bwMode="auto">
                <a:xfrm>
                  <a:off x="1684" y="2802"/>
                  <a:ext cx="20" cy="28"/>
                </a:xfrm>
                <a:prstGeom prst="rect">
                  <a:avLst/>
                </a:prstGeom>
                <a:noFill/>
                <a:ln w="9525">
                  <a:noFill/>
                  <a:miter lim="800000"/>
                  <a:headEnd/>
                  <a:tailEnd/>
                </a:ln>
              </p:spPr>
              <p:txBody>
                <a:bodyPr wrap="none" lIns="0" tIns="0" rIns="0" bIns="0">
                  <a:spAutoFit/>
                </a:bodyPr>
                <a:lstStyle/>
                <a:p>
                  <a:r>
                    <a:rPr lang="en-US" sz="200" b="1">
                      <a:solidFill>
                        <a:srgbClr val="000000"/>
                      </a:solidFill>
                    </a:rPr>
                    <a:t>B</a:t>
                  </a:r>
                  <a:endParaRPr lang="en-US" sz="1600"/>
                </a:p>
              </p:txBody>
            </p:sp>
            <p:sp>
              <p:nvSpPr>
                <p:cNvPr id="36690" name="Rectangle 112"/>
                <p:cNvSpPr>
                  <a:spLocks noChangeArrowheads="1"/>
                </p:cNvSpPr>
                <p:nvPr/>
              </p:nvSpPr>
              <p:spPr bwMode="auto">
                <a:xfrm>
                  <a:off x="1696"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U</a:t>
                  </a:r>
                  <a:endParaRPr lang="en-US" sz="1600"/>
                </a:p>
              </p:txBody>
            </p:sp>
            <p:sp>
              <p:nvSpPr>
                <p:cNvPr id="36691" name="Rectangle 113"/>
                <p:cNvSpPr>
                  <a:spLocks noChangeArrowheads="1"/>
                </p:cNvSpPr>
                <p:nvPr/>
              </p:nvSpPr>
              <p:spPr bwMode="auto">
                <a:xfrm>
                  <a:off x="1712"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692" name="Rectangle 114"/>
                <p:cNvSpPr>
                  <a:spLocks noChangeArrowheads="1"/>
                </p:cNvSpPr>
                <p:nvPr/>
              </p:nvSpPr>
              <p:spPr bwMode="auto">
                <a:xfrm>
                  <a:off x="1720"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693" name="Rectangle 115"/>
                <p:cNvSpPr>
                  <a:spLocks noChangeArrowheads="1"/>
                </p:cNvSpPr>
                <p:nvPr/>
              </p:nvSpPr>
              <p:spPr bwMode="auto">
                <a:xfrm>
                  <a:off x="1726"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694" name="Rectangle 116"/>
                <p:cNvSpPr>
                  <a:spLocks noChangeArrowheads="1"/>
                </p:cNvSpPr>
                <p:nvPr/>
              </p:nvSpPr>
              <p:spPr bwMode="auto">
                <a:xfrm>
                  <a:off x="1742"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695" name="Rectangle 117"/>
                <p:cNvSpPr>
                  <a:spLocks noChangeArrowheads="1"/>
                </p:cNvSpPr>
                <p:nvPr/>
              </p:nvSpPr>
              <p:spPr bwMode="auto">
                <a:xfrm>
                  <a:off x="1758"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696" name="Rectangle 118"/>
                <p:cNvSpPr>
                  <a:spLocks noChangeArrowheads="1"/>
                </p:cNvSpPr>
                <p:nvPr/>
              </p:nvSpPr>
              <p:spPr bwMode="auto">
                <a:xfrm>
                  <a:off x="1777"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E</a:t>
                  </a:r>
                  <a:endParaRPr lang="en-US" sz="1600"/>
                </a:p>
              </p:txBody>
            </p:sp>
            <p:sp>
              <p:nvSpPr>
                <p:cNvPr id="36697" name="Rectangle 119"/>
                <p:cNvSpPr>
                  <a:spLocks noChangeArrowheads="1"/>
                </p:cNvSpPr>
                <p:nvPr/>
              </p:nvSpPr>
              <p:spPr bwMode="auto">
                <a:xfrm>
                  <a:off x="1788" y="2800"/>
                  <a:ext cx="19" cy="29"/>
                </a:xfrm>
                <a:prstGeom prst="rect">
                  <a:avLst/>
                </a:prstGeom>
                <a:noFill/>
                <a:ln w="9525">
                  <a:noFill/>
                  <a:miter lim="800000"/>
                  <a:headEnd/>
                  <a:tailEnd/>
                </a:ln>
              </p:spPr>
              <p:txBody>
                <a:bodyPr wrap="none" lIns="0" tIns="0" rIns="0" bIns="0">
                  <a:spAutoFit/>
                </a:bodyPr>
                <a:lstStyle/>
                <a:p>
                  <a:r>
                    <a:rPr lang="en-US" sz="200" b="1">
                      <a:solidFill>
                        <a:srgbClr val="000000"/>
                      </a:solidFill>
                    </a:rPr>
                    <a:t>S</a:t>
                  </a:r>
                  <a:endParaRPr lang="en-US" sz="1600"/>
                </a:p>
              </p:txBody>
            </p:sp>
            <p:sp>
              <p:nvSpPr>
                <p:cNvPr id="36698" name="Rectangle 120"/>
                <p:cNvSpPr>
                  <a:spLocks noChangeArrowheads="1"/>
                </p:cNvSpPr>
                <p:nvPr/>
              </p:nvSpPr>
              <p:spPr bwMode="auto">
                <a:xfrm>
                  <a:off x="1804" y="2800"/>
                  <a:ext cx="17" cy="29"/>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699" name="Rectangle 121"/>
                <p:cNvSpPr>
                  <a:spLocks noChangeArrowheads="1"/>
                </p:cNvSpPr>
                <p:nvPr/>
              </p:nvSpPr>
              <p:spPr bwMode="auto">
                <a:xfrm>
                  <a:off x="1813"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700" name="Rectangle 122"/>
                <p:cNvSpPr>
                  <a:spLocks noChangeArrowheads="1"/>
                </p:cNvSpPr>
                <p:nvPr/>
              </p:nvSpPr>
              <p:spPr bwMode="auto">
                <a:xfrm>
                  <a:off x="182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701" name="Rectangle 123"/>
                <p:cNvSpPr>
                  <a:spLocks noChangeArrowheads="1"/>
                </p:cNvSpPr>
                <p:nvPr/>
              </p:nvSpPr>
              <p:spPr bwMode="auto">
                <a:xfrm>
                  <a:off x="1832"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C</a:t>
                  </a:r>
                  <a:endParaRPr lang="en-US" sz="1600"/>
                </a:p>
              </p:txBody>
            </p:sp>
            <p:sp>
              <p:nvSpPr>
                <p:cNvPr id="36702" name="Rectangle 124"/>
                <p:cNvSpPr>
                  <a:spLocks noChangeArrowheads="1"/>
                </p:cNvSpPr>
                <p:nvPr/>
              </p:nvSpPr>
              <p:spPr bwMode="auto">
                <a:xfrm>
                  <a:off x="1843" y="2802"/>
                  <a:ext cx="16"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703" name="Rectangle 125"/>
                <p:cNvSpPr>
                  <a:spLocks noChangeArrowheads="1"/>
                </p:cNvSpPr>
                <p:nvPr/>
              </p:nvSpPr>
              <p:spPr bwMode="auto">
                <a:xfrm>
                  <a:off x="185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704" name="Rectangle 126"/>
                <p:cNvSpPr>
                  <a:spLocks noChangeArrowheads="1"/>
                </p:cNvSpPr>
                <p:nvPr/>
              </p:nvSpPr>
              <p:spPr bwMode="auto">
                <a:xfrm>
                  <a:off x="1864"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705" name="Rectangle 127"/>
                <p:cNvSpPr>
                  <a:spLocks noChangeArrowheads="1"/>
                </p:cNvSpPr>
                <p:nvPr/>
              </p:nvSpPr>
              <p:spPr bwMode="auto">
                <a:xfrm>
                  <a:off x="1876"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706" name="Rectangle 128"/>
                <p:cNvSpPr>
                  <a:spLocks noChangeArrowheads="1"/>
                </p:cNvSpPr>
                <p:nvPr/>
              </p:nvSpPr>
              <p:spPr bwMode="auto">
                <a:xfrm>
                  <a:off x="1891" y="2800"/>
                  <a:ext cx="8" cy="29"/>
                </a:xfrm>
                <a:prstGeom prst="rect">
                  <a:avLst/>
                </a:prstGeom>
                <a:noFill/>
                <a:ln w="9525">
                  <a:noFill/>
                  <a:miter lim="800000"/>
                  <a:headEnd/>
                  <a:tailEnd/>
                </a:ln>
              </p:spPr>
              <p:txBody>
                <a:bodyPr wrap="none" lIns="0" tIns="0" rIns="0" bIns="0">
                  <a:spAutoFit/>
                </a:bodyPr>
                <a:lstStyle/>
                <a:p>
                  <a:r>
                    <a:rPr lang="en-US" sz="200" b="1">
                      <a:solidFill>
                        <a:srgbClr val="000000"/>
                      </a:solidFill>
                    </a:rPr>
                    <a:t>:</a:t>
                  </a:r>
                  <a:endParaRPr lang="en-US" sz="1600"/>
                </a:p>
              </p:txBody>
            </p:sp>
            <p:sp>
              <p:nvSpPr>
                <p:cNvPr id="36707" name="Rectangle 129"/>
                <p:cNvSpPr>
                  <a:spLocks noChangeArrowheads="1"/>
                </p:cNvSpPr>
                <p:nvPr/>
              </p:nvSpPr>
              <p:spPr bwMode="auto">
                <a:xfrm>
                  <a:off x="1618" y="2821"/>
                  <a:ext cx="19"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708" name="Rectangle 130"/>
                <p:cNvSpPr>
                  <a:spLocks noChangeArrowheads="1"/>
                </p:cNvSpPr>
                <p:nvPr/>
              </p:nvSpPr>
              <p:spPr bwMode="auto">
                <a:xfrm>
                  <a:off x="163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709" name="Rectangle 131"/>
                <p:cNvSpPr>
                  <a:spLocks noChangeArrowheads="1"/>
                </p:cNvSpPr>
                <p:nvPr/>
              </p:nvSpPr>
              <p:spPr bwMode="auto">
                <a:xfrm>
                  <a:off x="164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710" name="Rectangle 132"/>
                <p:cNvSpPr>
                  <a:spLocks noChangeArrowheads="1"/>
                </p:cNvSpPr>
                <p:nvPr/>
              </p:nvSpPr>
              <p:spPr bwMode="auto">
                <a:xfrm>
                  <a:off x="1649"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711" name="Rectangle 133"/>
                <p:cNvSpPr>
                  <a:spLocks noChangeArrowheads="1"/>
                </p:cNvSpPr>
                <p:nvPr/>
              </p:nvSpPr>
              <p:spPr bwMode="auto">
                <a:xfrm>
                  <a:off x="166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712" name="Rectangle 134"/>
                <p:cNvSpPr>
                  <a:spLocks noChangeArrowheads="1"/>
                </p:cNvSpPr>
                <p:nvPr/>
              </p:nvSpPr>
              <p:spPr bwMode="auto">
                <a:xfrm>
                  <a:off x="1671"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v</a:t>
                  </a:r>
                  <a:endParaRPr lang="en-US" sz="1600"/>
                </a:p>
              </p:txBody>
            </p:sp>
            <p:sp>
              <p:nvSpPr>
                <p:cNvPr id="36713" name="Rectangle 135"/>
                <p:cNvSpPr>
                  <a:spLocks noChangeArrowheads="1"/>
                </p:cNvSpPr>
                <p:nvPr/>
              </p:nvSpPr>
              <p:spPr bwMode="auto">
                <a:xfrm>
                  <a:off x="168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714" name="Rectangle 136"/>
                <p:cNvSpPr>
                  <a:spLocks noChangeArrowheads="1"/>
                </p:cNvSpPr>
                <p:nvPr/>
              </p:nvSpPr>
              <p:spPr bwMode="auto">
                <a:xfrm>
                  <a:off x="169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715" name="Rectangle 137"/>
                <p:cNvSpPr>
                  <a:spLocks noChangeArrowheads="1"/>
                </p:cNvSpPr>
                <p:nvPr/>
              </p:nvSpPr>
              <p:spPr bwMode="auto">
                <a:xfrm>
                  <a:off x="1706"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f</a:t>
                  </a:r>
                  <a:endParaRPr lang="en-US" sz="1600"/>
                </a:p>
              </p:txBody>
            </p:sp>
            <p:sp>
              <p:nvSpPr>
                <p:cNvPr id="36716" name="Rectangle 138"/>
                <p:cNvSpPr>
                  <a:spLocks noChangeArrowheads="1"/>
                </p:cNvSpPr>
                <p:nvPr/>
              </p:nvSpPr>
              <p:spPr bwMode="auto">
                <a:xfrm>
                  <a:off x="1712" y="2821"/>
                  <a:ext cx="15"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717" name="Rectangle 139"/>
                <p:cNvSpPr>
                  <a:spLocks noChangeArrowheads="1"/>
                </p:cNvSpPr>
                <p:nvPr/>
              </p:nvSpPr>
              <p:spPr bwMode="auto">
                <a:xfrm>
                  <a:off x="1722"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718" name="Rectangle 140"/>
                <p:cNvSpPr>
                  <a:spLocks noChangeArrowheads="1"/>
                </p:cNvSpPr>
                <p:nvPr/>
              </p:nvSpPr>
              <p:spPr bwMode="auto">
                <a:xfrm>
                  <a:off x="173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719" name="Rectangle 141"/>
                <p:cNvSpPr>
                  <a:spLocks noChangeArrowheads="1"/>
                </p:cNvSpPr>
                <p:nvPr/>
              </p:nvSpPr>
              <p:spPr bwMode="auto">
                <a:xfrm>
                  <a:off x="174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720" name="Rectangle 142"/>
                <p:cNvSpPr>
                  <a:spLocks noChangeArrowheads="1"/>
                </p:cNvSpPr>
                <p:nvPr/>
              </p:nvSpPr>
              <p:spPr bwMode="auto">
                <a:xfrm>
                  <a:off x="1756"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b</a:t>
                  </a:r>
                  <a:endParaRPr lang="en-US" sz="1600"/>
                </a:p>
              </p:txBody>
            </p:sp>
            <p:sp>
              <p:nvSpPr>
                <p:cNvPr id="36721" name="Rectangle 143"/>
                <p:cNvSpPr>
                  <a:spLocks noChangeArrowheads="1"/>
                </p:cNvSpPr>
                <p:nvPr/>
              </p:nvSpPr>
              <p:spPr bwMode="auto">
                <a:xfrm>
                  <a:off x="176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722" name="Rectangle 144"/>
                <p:cNvSpPr>
                  <a:spLocks noChangeArrowheads="1"/>
                </p:cNvSpPr>
                <p:nvPr/>
              </p:nvSpPr>
              <p:spPr bwMode="auto">
                <a:xfrm>
                  <a:off x="176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23" name="Rectangle 145"/>
                <p:cNvSpPr>
                  <a:spLocks noChangeArrowheads="1"/>
                </p:cNvSpPr>
                <p:nvPr/>
              </p:nvSpPr>
              <p:spPr bwMode="auto">
                <a:xfrm>
                  <a:off x="1777"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c</a:t>
                  </a:r>
                  <a:endParaRPr lang="en-US" sz="1600"/>
                </a:p>
              </p:txBody>
            </p:sp>
            <p:sp>
              <p:nvSpPr>
                <p:cNvPr id="36724" name="Rectangle 146"/>
                <p:cNvSpPr>
                  <a:spLocks noChangeArrowheads="1"/>
                </p:cNvSpPr>
                <p:nvPr/>
              </p:nvSpPr>
              <p:spPr bwMode="auto">
                <a:xfrm>
                  <a:off x="1786"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725" name="Rectangle 147"/>
                <p:cNvSpPr>
                  <a:spLocks noChangeArrowheads="1"/>
                </p:cNvSpPr>
                <p:nvPr/>
              </p:nvSpPr>
              <p:spPr bwMode="auto">
                <a:xfrm>
                  <a:off x="1797"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726" name="Rectangle 148"/>
                <p:cNvSpPr>
                  <a:spLocks noChangeArrowheads="1"/>
                </p:cNvSpPr>
                <p:nvPr/>
              </p:nvSpPr>
              <p:spPr bwMode="auto">
                <a:xfrm>
                  <a:off x="1807"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727" name="Rectangle 149"/>
                <p:cNvSpPr>
                  <a:spLocks noChangeArrowheads="1"/>
                </p:cNvSpPr>
                <p:nvPr/>
              </p:nvSpPr>
              <p:spPr bwMode="auto">
                <a:xfrm>
                  <a:off x="181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728" name="Rectangle 150"/>
                <p:cNvSpPr>
                  <a:spLocks noChangeArrowheads="1"/>
                </p:cNvSpPr>
                <p:nvPr/>
              </p:nvSpPr>
              <p:spPr bwMode="auto">
                <a:xfrm>
                  <a:off x="182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729" name="Rectangle 151"/>
                <p:cNvSpPr>
                  <a:spLocks noChangeArrowheads="1"/>
                </p:cNvSpPr>
                <p:nvPr/>
              </p:nvSpPr>
              <p:spPr bwMode="auto">
                <a:xfrm>
                  <a:off x="1832"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730" name="Rectangle 152"/>
                <p:cNvSpPr>
                  <a:spLocks noChangeArrowheads="1"/>
                </p:cNvSpPr>
                <p:nvPr/>
              </p:nvSpPr>
              <p:spPr bwMode="auto">
                <a:xfrm>
                  <a:off x="184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731" name="Rectangle 153"/>
                <p:cNvSpPr>
                  <a:spLocks noChangeArrowheads="1"/>
                </p:cNvSpPr>
                <p:nvPr/>
              </p:nvSpPr>
              <p:spPr bwMode="auto">
                <a:xfrm>
                  <a:off x="185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a:t>
                  </a:r>
                  <a:endParaRPr lang="en-US" sz="1600"/>
                </a:p>
              </p:txBody>
            </p:sp>
            <p:sp>
              <p:nvSpPr>
                <p:cNvPr id="36732" name="Rectangle 154"/>
                <p:cNvSpPr>
                  <a:spLocks noChangeArrowheads="1"/>
                </p:cNvSpPr>
                <p:nvPr/>
              </p:nvSpPr>
              <p:spPr bwMode="auto">
                <a:xfrm>
                  <a:off x="1864"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733" name="Rectangle 155"/>
                <p:cNvSpPr>
                  <a:spLocks noChangeArrowheads="1"/>
                </p:cNvSpPr>
                <p:nvPr/>
              </p:nvSpPr>
              <p:spPr bwMode="auto">
                <a:xfrm>
                  <a:off x="187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34" name="Rectangle 156"/>
                <p:cNvSpPr>
                  <a:spLocks noChangeArrowheads="1"/>
                </p:cNvSpPr>
                <p:nvPr/>
              </p:nvSpPr>
              <p:spPr bwMode="auto">
                <a:xfrm>
                  <a:off x="1883" y="2821"/>
                  <a:ext cx="12"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735" name="Rectangle 157"/>
                <p:cNvSpPr>
                  <a:spLocks noChangeArrowheads="1"/>
                </p:cNvSpPr>
                <p:nvPr/>
              </p:nvSpPr>
              <p:spPr bwMode="auto">
                <a:xfrm>
                  <a:off x="1891"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736" name="Rectangle 158"/>
                <p:cNvSpPr>
                  <a:spLocks noChangeArrowheads="1"/>
                </p:cNvSpPr>
                <p:nvPr/>
              </p:nvSpPr>
              <p:spPr bwMode="auto">
                <a:xfrm>
                  <a:off x="1891" y="2821"/>
                  <a:ext cx="8"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737" name="Rectangle 159"/>
                <p:cNvSpPr>
                  <a:spLocks noChangeArrowheads="1"/>
                </p:cNvSpPr>
                <p:nvPr/>
              </p:nvSpPr>
              <p:spPr bwMode="auto">
                <a:xfrm>
                  <a:off x="189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38" name="Rectangle 160"/>
                <p:cNvSpPr>
                  <a:spLocks noChangeArrowheads="1"/>
                </p:cNvSpPr>
                <p:nvPr/>
              </p:nvSpPr>
              <p:spPr bwMode="auto">
                <a:xfrm>
                  <a:off x="190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b</a:t>
                  </a:r>
                  <a:endParaRPr lang="en-US" sz="1600"/>
                </a:p>
              </p:txBody>
            </p:sp>
            <p:sp>
              <p:nvSpPr>
                <p:cNvPr id="36739" name="Rectangle 161"/>
                <p:cNvSpPr>
                  <a:spLocks noChangeArrowheads="1"/>
                </p:cNvSpPr>
                <p:nvPr/>
              </p:nvSpPr>
              <p:spPr bwMode="auto">
                <a:xfrm>
                  <a:off x="1917"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740" name="Rectangle 162"/>
                <p:cNvSpPr>
                  <a:spLocks noChangeArrowheads="1"/>
                </p:cNvSpPr>
                <p:nvPr/>
              </p:nvSpPr>
              <p:spPr bwMode="auto">
                <a:xfrm>
                  <a:off x="192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741" name="Rectangle 163"/>
                <p:cNvSpPr>
                  <a:spLocks noChangeArrowheads="1"/>
                </p:cNvSpPr>
                <p:nvPr/>
              </p:nvSpPr>
              <p:spPr bwMode="auto">
                <a:xfrm>
                  <a:off x="193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42" name="Rectangle 164"/>
                <p:cNvSpPr>
                  <a:spLocks noChangeArrowheads="1"/>
                </p:cNvSpPr>
                <p:nvPr/>
              </p:nvSpPr>
              <p:spPr bwMode="auto">
                <a:xfrm>
                  <a:off x="1938"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743" name="Rectangle 165"/>
                <p:cNvSpPr>
                  <a:spLocks noChangeArrowheads="1"/>
                </p:cNvSpPr>
                <p:nvPr/>
              </p:nvSpPr>
              <p:spPr bwMode="auto">
                <a:xfrm>
                  <a:off x="1949"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n</a:t>
                  </a:r>
                  <a:endParaRPr lang="en-US" sz="1600"/>
                </a:p>
              </p:txBody>
            </p:sp>
            <p:sp>
              <p:nvSpPr>
                <p:cNvPr id="36744" name="Rectangle 166"/>
                <p:cNvSpPr>
                  <a:spLocks noChangeArrowheads="1"/>
                </p:cNvSpPr>
                <p:nvPr/>
              </p:nvSpPr>
              <p:spPr bwMode="auto">
                <a:xfrm>
                  <a:off x="196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45" name="Rectangle 167"/>
                <p:cNvSpPr>
                  <a:spLocks noChangeArrowheads="1"/>
                </p:cNvSpPr>
                <p:nvPr/>
              </p:nvSpPr>
              <p:spPr bwMode="auto">
                <a:xfrm>
                  <a:off x="1967"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746" name="Rectangle 168"/>
                <p:cNvSpPr>
                  <a:spLocks noChangeArrowheads="1"/>
                </p:cNvSpPr>
                <p:nvPr/>
              </p:nvSpPr>
              <p:spPr bwMode="auto">
                <a:xfrm>
                  <a:off x="198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747" name="Rectangle 169"/>
                <p:cNvSpPr>
                  <a:spLocks noChangeArrowheads="1"/>
                </p:cNvSpPr>
                <p:nvPr/>
              </p:nvSpPr>
              <p:spPr bwMode="auto">
                <a:xfrm>
                  <a:off x="199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n</a:t>
                  </a:r>
                  <a:endParaRPr lang="en-US" sz="1600"/>
                </a:p>
              </p:txBody>
            </p:sp>
            <p:sp>
              <p:nvSpPr>
                <p:cNvPr id="36748" name="Rectangle 170"/>
                <p:cNvSpPr>
                  <a:spLocks noChangeArrowheads="1"/>
                </p:cNvSpPr>
                <p:nvPr/>
              </p:nvSpPr>
              <p:spPr bwMode="auto">
                <a:xfrm>
                  <a:off x="2006"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749" name="Rectangle 171"/>
                <p:cNvSpPr>
                  <a:spLocks noChangeArrowheads="1"/>
                </p:cNvSpPr>
                <p:nvPr/>
              </p:nvSpPr>
              <p:spPr bwMode="auto">
                <a:xfrm>
                  <a:off x="200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50" name="Rectangle 172"/>
                <p:cNvSpPr>
                  <a:spLocks noChangeArrowheads="1"/>
                </p:cNvSpPr>
                <p:nvPr/>
              </p:nvSpPr>
              <p:spPr bwMode="auto">
                <a:xfrm>
                  <a:off x="2015" y="2821"/>
                  <a:ext cx="20" cy="29"/>
                </a:xfrm>
                <a:prstGeom prst="rect">
                  <a:avLst/>
                </a:prstGeom>
                <a:noFill/>
                <a:ln w="9525">
                  <a:noFill/>
                  <a:miter lim="800000"/>
                  <a:headEnd/>
                  <a:tailEnd/>
                </a:ln>
              </p:spPr>
              <p:txBody>
                <a:bodyPr wrap="none" lIns="0" tIns="0" rIns="0" bIns="0">
                  <a:spAutoFit/>
                </a:bodyPr>
                <a:lstStyle/>
                <a:p>
                  <a:r>
                    <a:rPr lang="en-US" sz="200">
                      <a:solidFill>
                        <a:srgbClr val="000000"/>
                      </a:solidFill>
                    </a:rPr>
                    <a:t>m</a:t>
                  </a:r>
                  <a:endParaRPr lang="en-US" sz="1600"/>
                </a:p>
              </p:txBody>
            </p:sp>
            <p:sp>
              <p:nvSpPr>
                <p:cNvPr id="36751" name="Rectangle 173"/>
                <p:cNvSpPr>
                  <a:spLocks noChangeArrowheads="1"/>
                </p:cNvSpPr>
                <p:nvPr/>
              </p:nvSpPr>
              <p:spPr bwMode="auto">
                <a:xfrm>
                  <a:off x="202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752" name="Rectangle 174"/>
                <p:cNvSpPr>
                  <a:spLocks noChangeArrowheads="1"/>
                </p:cNvSpPr>
                <p:nvPr/>
              </p:nvSpPr>
              <p:spPr bwMode="auto">
                <a:xfrm>
                  <a:off x="2031"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753" name="Rectangle 175"/>
                <p:cNvSpPr>
                  <a:spLocks noChangeArrowheads="1"/>
                </p:cNvSpPr>
                <p:nvPr/>
              </p:nvSpPr>
              <p:spPr bwMode="auto">
                <a:xfrm>
                  <a:off x="2038"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754" name="Rectangle 176"/>
                <p:cNvSpPr>
                  <a:spLocks noChangeArrowheads="1"/>
                </p:cNvSpPr>
                <p:nvPr/>
              </p:nvSpPr>
              <p:spPr bwMode="auto">
                <a:xfrm>
                  <a:off x="205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755" name="Rectangle 177"/>
                <p:cNvSpPr>
                  <a:spLocks noChangeArrowheads="1"/>
                </p:cNvSpPr>
                <p:nvPr/>
              </p:nvSpPr>
              <p:spPr bwMode="auto">
                <a:xfrm>
                  <a:off x="1619" y="2859"/>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H</a:t>
                  </a:r>
                  <a:endParaRPr lang="en-US" sz="1600"/>
                </a:p>
              </p:txBody>
            </p:sp>
            <p:sp>
              <p:nvSpPr>
                <p:cNvPr id="36756" name="Rectangle 178"/>
                <p:cNvSpPr>
                  <a:spLocks noChangeArrowheads="1"/>
                </p:cNvSpPr>
                <p:nvPr/>
              </p:nvSpPr>
              <p:spPr bwMode="auto">
                <a:xfrm>
                  <a:off x="1642"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757" name="Rectangle 179"/>
                <p:cNvSpPr>
                  <a:spLocks noChangeArrowheads="1"/>
                </p:cNvSpPr>
                <p:nvPr/>
              </p:nvSpPr>
              <p:spPr bwMode="auto">
                <a:xfrm>
                  <a:off x="1668"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758" name="Rectangle 180"/>
                <p:cNvSpPr>
                  <a:spLocks noChangeArrowheads="1"/>
                </p:cNvSpPr>
                <p:nvPr/>
              </p:nvSpPr>
              <p:spPr bwMode="auto">
                <a:xfrm>
                  <a:off x="1690"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D</a:t>
                  </a:r>
                  <a:endParaRPr lang="en-US" sz="1600"/>
                </a:p>
              </p:txBody>
            </p:sp>
            <p:sp>
              <p:nvSpPr>
                <p:cNvPr id="36759" name="Rectangle 181"/>
                <p:cNvSpPr>
                  <a:spLocks noChangeArrowheads="1"/>
                </p:cNvSpPr>
                <p:nvPr/>
              </p:nvSpPr>
              <p:spPr bwMode="auto">
                <a:xfrm>
                  <a:off x="1717" y="2859"/>
                  <a:ext cx="40" cy="57"/>
                </a:xfrm>
                <a:prstGeom prst="rect">
                  <a:avLst/>
                </a:prstGeom>
                <a:noFill/>
                <a:ln w="9525">
                  <a:noFill/>
                  <a:miter lim="800000"/>
                  <a:headEnd/>
                  <a:tailEnd/>
                </a:ln>
              </p:spPr>
              <p:txBody>
                <a:bodyPr wrap="none" lIns="0" tIns="0" rIns="0" bIns="0">
                  <a:spAutoFit/>
                </a:bodyPr>
                <a:lstStyle/>
                <a:p>
                  <a:r>
                    <a:rPr lang="en-US" sz="400" b="1">
                      <a:solidFill>
                        <a:srgbClr val="000000"/>
                      </a:solidFill>
                    </a:rPr>
                    <a:t>Q</a:t>
                  </a:r>
                  <a:endParaRPr lang="en-US" sz="1600"/>
                </a:p>
              </p:txBody>
            </p:sp>
            <p:sp>
              <p:nvSpPr>
                <p:cNvPr id="36760" name="Rectangle 182"/>
                <p:cNvSpPr>
                  <a:spLocks noChangeArrowheads="1"/>
                </p:cNvSpPr>
                <p:nvPr/>
              </p:nvSpPr>
              <p:spPr bwMode="auto">
                <a:xfrm>
                  <a:off x="1742"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U</a:t>
                  </a:r>
                  <a:endParaRPr lang="en-US" sz="1600"/>
                </a:p>
              </p:txBody>
            </p:sp>
            <p:sp>
              <p:nvSpPr>
                <p:cNvPr id="36761" name="Rectangle 183"/>
                <p:cNvSpPr>
                  <a:spLocks noChangeArrowheads="1"/>
                </p:cNvSpPr>
                <p:nvPr/>
              </p:nvSpPr>
              <p:spPr bwMode="auto">
                <a:xfrm>
                  <a:off x="1771" y="2859"/>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762" name="Rectangle 184"/>
                <p:cNvSpPr>
                  <a:spLocks noChangeArrowheads="1"/>
                </p:cNvSpPr>
                <p:nvPr/>
              </p:nvSpPr>
              <p:spPr bwMode="auto">
                <a:xfrm>
                  <a:off x="1799" y="2859"/>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763" name="Rectangle 185"/>
                <p:cNvSpPr>
                  <a:spLocks noChangeArrowheads="1"/>
                </p:cNvSpPr>
                <p:nvPr/>
              </p:nvSpPr>
              <p:spPr bwMode="auto">
                <a:xfrm>
                  <a:off x="1821" y="2859"/>
                  <a:ext cx="32" cy="57"/>
                </a:xfrm>
                <a:prstGeom prst="rect">
                  <a:avLst/>
                </a:prstGeom>
                <a:noFill/>
                <a:ln w="9525">
                  <a:noFill/>
                  <a:miter lim="800000"/>
                  <a:headEnd/>
                  <a:tailEnd/>
                </a:ln>
              </p:spPr>
              <p:txBody>
                <a:bodyPr wrap="none" lIns="0" tIns="0" rIns="0" bIns="0">
                  <a:spAutoFit/>
                </a:bodyPr>
                <a:lstStyle/>
                <a:p>
                  <a:r>
                    <a:rPr lang="en-US" sz="400" b="1">
                      <a:solidFill>
                        <a:srgbClr val="000000"/>
                      </a:solidFill>
                    </a:rPr>
                    <a:t>T</a:t>
                  </a:r>
                  <a:endParaRPr lang="en-US" sz="1600"/>
                </a:p>
              </p:txBody>
            </p:sp>
            <p:sp>
              <p:nvSpPr>
                <p:cNvPr id="36764" name="Rectangle 186"/>
                <p:cNvSpPr>
                  <a:spLocks noChangeArrowheads="1"/>
                </p:cNvSpPr>
                <p:nvPr/>
              </p:nvSpPr>
              <p:spPr bwMode="auto">
                <a:xfrm>
                  <a:off x="1843"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765" name="Rectangle 187"/>
                <p:cNvSpPr>
                  <a:spLocks noChangeArrowheads="1"/>
                </p:cNvSpPr>
                <p:nvPr/>
              </p:nvSpPr>
              <p:spPr bwMode="auto">
                <a:xfrm>
                  <a:off x="1864" y="2859"/>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766" name="Rectangle 188"/>
                <p:cNvSpPr>
                  <a:spLocks noChangeArrowheads="1"/>
                </p:cNvSpPr>
                <p:nvPr/>
              </p:nvSpPr>
              <p:spPr bwMode="auto">
                <a:xfrm>
                  <a:off x="1887"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S</a:t>
                  </a:r>
                  <a:endParaRPr lang="en-US" sz="1600"/>
                </a:p>
              </p:txBody>
            </p:sp>
            <p:sp>
              <p:nvSpPr>
                <p:cNvPr id="36767" name="Rectangle 189"/>
                <p:cNvSpPr>
                  <a:spLocks noChangeArrowheads="1"/>
                </p:cNvSpPr>
                <p:nvPr/>
              </p:nvSpPr>
              <p:spPr bwMode="auto">
                <a:xfrm>
                  <a:off x="1619" y="2892"/>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D</a:t>
                  </a:r>
                  <a:endParaRPr lang="en-US" sz="1600"/>
                </a:p>
              </p:txBody>
            </p:sp>
            <p:sp>
              <p:nvSpPr>
                <p:cNvPr id="36768" name="Rectangle 190"/>
                <p:cNvSpPr>
                  <a:spLocks noChangeArrowheads="1"/>
                </p:cNvSpPr>
                <p:nvPr/>
              </p:nvSpPr>
              <p:spPr bwMode="auto">
                <a:xfrm>
                  <a:off x="1642" y="2892"/>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769" name="Rectangle 191"/>
                <p:cNvSpPr>
                  <a:spLocks noChangeArrowheads="1"/>
                </p:cNvSpPr>
                <p:nvPr/>
              </p:nvSpPr>
              <p:spPr bwMode="auto">
                <a:xfrm>
                  <a:off x="1669" y="2892"/>
                  <a:ext cx="35" cy="57"/>
                </a:xfrm>
                <a:prstGeom prst="rect">
                  <a:avLst/>
                </a:prstGeom>
                <a:noFill/>
                <a:ln w="9525">
                  <a:noFill/>
                  <a:miter lim="800000"/>
                  <a:headEnd/>
                  <a:tailEnd/>
                </a:ln>
              </p:spPr>
              <p:txBody>
                <a:bodyPr wrap="none" lIns="0" tIns="0" rIns="0" bIns="0">
                  <a:spAutoFit/>
                </a:bodyPr>
                <a:lstStyle/>
                <a:p>
                  <a:r>
                    <a:rPr lang="en-US" sz="400" b="1">
                      <a:solidFill>
                        <a:srgbClr val="000000"/>
                      </a:solidFill>
                    </a:rPr>
                    <a:t>P</a:t>
                  </a:r>
                  <a:endParaRPr lang="en-US" sz="1600"/>
                </a:p>
              </p:txBody>
            </p:sp>
            <p:sp>
              <p:nvSpPr>
                <p:cNvPr id="36770" name="Rectangle 192"/>
                <p:cNvSpPr>
                  <a:spLocks noChangeArrowheads="1"/>
                </p:cNvSpPr>
                <p:nvPr/>
              </p:nvSpPr>
              <p:spPr bwMode="auto">
                <a:xfrm>
                  <a:off x="1687" y="2892"/>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771" name="Rectangle 193"/>
                <p:cNvSpPr>
                  <a:spLocks noChangeArrowheads="1"/>
                </p:cNvSpPr>
                <p:nvPr/>
              </p:nvSpPr>
              <p:spPr bwMode="auto">
                <a:xfrm>
                  <a:off x="1716" y="2892"/>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772" name="Rectangle 194"/>
                <p:cNvSpPr>
                  <a:spLocks noChangeArrowheads="1"/>
                </p:cNvSpPr>
                <p:nvPr/>
              </p:nvSpPr>
              <p:spPr bwMode="auto">
                <a:xfrm>
                  <a:off x="1736" y="2892"/>
                  <a:ext cx="32" cy="57"/>
                </a:xfrm>
                <a:prstGeom prst="rect">
                  <a:avLst/>
                </a:prstGeom>
                <a:noFill/>
                <a:ln w="9525">
                  <a:noFill/>
                  <a:miter lim="800000"/>
                  <a:headEnd/>
                  <a:tailEnd/>
                </a:ln>
              </p:spPr>
              <p:txBody>
                <a:bodyPr wrap="none" lIns="0" tIns="0" rIns="0" bIns="0">
                  <a:spAutoFit/>
                </a:bodyPr>
                <a:lstStyle/>
                <a:p>
                  <a:r>
                    <a:rPr lang="en-US" sz="400" b="1">
                      <a:solidFill>
                        <a:srgbClr val="000000"/>
                      </a:solidFill>
                    </a:rPr>
                    <a:t>T</a:t>
                  </a:r>
                  <a:endParaRPr lang="en-US" sz="1600"/>
                </a:p>
              </p:txBody>
            </p:sp>
            <p:sp>
              <p:nvSpPr>
                <p:cNvPr id="36773" name="Rectangle 195"/>
                <p:cNvSpPr>
                  <a:spLocks noChangeArrowheads="1"/>
                </p:cNvSpPr>
                <p:nvPr/>
              </p:nvSpPr>
              <p:spPr bwMode="auto">
                <a:xfrm>
                  <a:off x="1759" y="2892"/>
                  <a:ext cx="45" cy="57"/>
                </a:xfrm>
                <a:prstGeom prst="rect">
                  <a:avLst/>
                </a:prstGeom>
                <a:noFill/>
                <a:ln w="9525">
                  <a:noFill/>
                  <a:miter lim="800000"/>
                  <a:headEnd/>
                  <a:tailEnd/>
                </a:ln>
              </p:spPr>
              <p:txBody>
                <a:bodyPr wrap="none" lIns="0" tIns="0" rIns="0" bIns="0">
                  <a:spAutoFit/>
                </a:bodyPr>
                <a:lstStyle/>
                <a:p>
                  <a:r>
                    <a:rPr lang="en-US" sz="400" b="1">
                      <a:solidFill>
                        <a:srgbClr val="000000"/>
                      </a:solidFill>
                    </a:rPr>
                    <a:t>M</a:t>
                  </a:r>
                  <a:endParaRPr lang="en-US" sz="1600"/>
                </a:p>
              </p:txBody>
            </p:sp>
            <p:sp>
              <p:nvSpPr>
                <p:cNvPr id="36774" name="Rectangle 196"/>
                <p:cNvSpPr>
                  <a:spLocks noChangeArrowheads="1"/>
                </p:cNvSpPr>
                <p:nvPr/>
              </p:nvSpPr>
              <p:spPr bwMode="auto">
                <a:xfrm>
                  <a:off x="1789" y="2892"/>
                  <a:ext cx="35"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775" name="Rectangle 197"/>
                <p:cNvSpPr>
                  <a:spLocks noChangeArrowheads="1"/>
                </p:cNvSpPr>
                <p:nvPr/>
              </p:nvSpPr>
              <p:spPr bwMode="auto">
                <a:xfrm>
                  <a:off x="1813" y="2892"/>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N</a:t>
                  </a:r>
                  <a:endParaRPr lang="en-US" sz="1600"/>
                </a:p>
              </p:txBody>
            </p:sp>
            <p:sp>
              <p:nvSpPr>
                <p:cNvPr id="36776" name="Rectangle 198"/>
                <p:cNvSpPr>
                  <a:spLocks noChangeArrowheads="1"/>
                </p:cNvSpPr>
                <p:nvPr/>
              </p:nvSpPr>
              <p:spPr bwMode="auto">
                <a:xfrm>
                  <a:off x="1835" y="2892"/>
                  <a:ext cx="32" cy="57"/>
                </a:xfrm>
                <a:prstGeom prst="rect">
                  <a:avLst/>
                </a:prstGeom>
                <a:noFill/>
                <a:ln w="9525">
                  <a:noFill/>
                  <a:miter lim="800000"/>
                  <a:headEnd/>
                  <a:tailEnd/>
                </a:ln>
              </p:spPr>
              <p:txBody>
                <a:bodyPr wrap="none" lIns="0" tIns="0" rIns="0" bIns="0">
                  <a:spAutoFit/>
                </a:bodyPr>
                <a:lstStyle/>
                <a:p>
                  <a:r>
                    <a:rPr lang="en-US" sz="400" b="1">
                      <a:solidFill>
                        <a:srgbClr val="000000"/>
                      </a:solidFill>
                    </a:rPr>
                    <a:t>T</a:t>
                  </a:r>
                  <a:endParaRPr lang="en-US" sz="1600"/>
                </a:p>
              </p:txBody>
            </p:sp>
            <p:sp>
              <p:nvSpPr>
                <p:cNvPr id="36777" name="Rectangle 199"/>
                <p:cNvSpPr>
                  <a:spLocks noChangeArrowheads="1"/>
                </p:cNvSpPr>
                <p:nvPr/>
              </p:nvSpPr>
              <p:spPr bwMode="auto">
                <a:xfrm>
                  <a:off x="1868" y="2892"/>
                  <a:ext cx="40" cy="57"/>
                </a:xfrm>
                <a:prstGeom prst="rect">
                  <a:avLst/>
                </a:prstGeom>
                <a:noFill/>
                <a:ln w="9525">
                  <a:noFill/>
                  <a:miter lim="800000"/>
                  <a:headEnd/>
                  <a:tailEnd/>
                </a:ln>
              </p:spPr>
              <p:txBody>
                <a:bodyPr wrap="none" lIns="0" tIns="0" rIns="0" bIns="0">
                  <a:spAutoFit/>
                </a:bodyPr>
                <a:lstStyle/>
                <a:p>
                  <a:r>
                    <a:rPr lang="en-US" sz="400" b="1">
                      <a:solidFill>
                        <a:srgbClr val="000000"/>
                      </a:solidFill>
                    </a:rPr>
                    <a:t>O</a:t>
                  </a:r>
                  <a:endParaRPr lang="en-US" sz="1600"/>
                </a:p>
              </p:txBody>
            </p:sp>
            <p:sp>
              <p:nvSpPr>
                <p:cNvPr id="36778" name="Rectangle 200"/>
                <p:cNvSpPr>
                  <a:spLocks noChangeArrowheads="1"/>
                </p:cNvSpPr>
                <p:nvPr/>
              </p:nvSpPr>
              <p:spPr bwMode="auto">
                <a:xfrm>
                  <a:off x="1894" y="2892"/>
                  <a:ext cx="31" cy="57"/>
                </a:xfrm>
                <a:prstGeom prst="rect">
                  <a:avLst/>
                </a:prstGeom>
                <a:noFill/>
                <a:ln w="9525">
                  <a:noFill/>
                  <a:miter lim="800000"/>
                  <a:headEnd/>
                  <a:tailEnd/>
                </a:ln>
              </p:spPr>
              <p:txBody>
                <a:bodyPr wrap="none" lIns="0" tIns="0" rIns="0" bIns="0">
                  <a:spAutoFit/>
                </a:bodyPr>
                <a:lstStyle/>
                <a:p>
                  <a:r>
                    <a:rPr lang="en-US" sz="400" b="1">
                      <a:solidFill>
                        <a:srgbClr val="000000"/>
                      </a:solidFill>
                    </a:rPr>
                    <a:t>F</a:t>
                  </a:r>
                  <a:endParaRPr lang="en-US" sz="1600"/>
                </a:p>
              </p:txBody>
            </p:sp>
            <p:sp>
              <p:nvSpPr>
                <p:cNvPr id="36779" name="Rectangle 201"/>
                <p:cNvSpPr>
                  <a:spLocks noChangeArrowheads="1"/>
                </p:cNvSpPr>
                <p:nvPr/>
              </p:nvSpPr>
              <p:spPr bwMode="auto">
                <a:xfrm>
                  <a:off x="1924" y="2892"/>
                  <a:ext cx="31" cy="57"/>
                </a:xfrm>
                <a:prstGeom prst="rect">
                  <a:avLst/>
                </a:prstGeom>
                <a:noFill/>
                <a:ln w="9525">
                  <a:noFill/>
                  <a:miter lim="800000"/>
                  <a:headEnd/>
                  <a:tailEnd/>
                </a:ln>
              </p:spPr>
              <p:txBody>
                <a:bodyPr wrap="none" lIns="0" tIns="0" rIns="0" bIns="0">
                  <a:spAutoFit/>
                </a:bodyPr>
                <a:lstStyle/>
                <a:p>
                  <a:r>
                    <a:rPr lang="en-US" sz="400" b="1">
                      <a:solidFill>
                        <a:srgbClr val="000000"/>
                      </a:solidFill>
                    </a:rPr>
                    <a:t>T</a:t>
                  </a:r>
                  <a:endParaRPr lang="en-US" sz="1600"/>
                </a:p>
              </p:txBody>
            </p:sp>
            <p:sp>
              <p:nvSpPr>
                <p:cNvPr id="36780" name="Rectangle 202"/>
                <p:cNvSpPr>
                  <a:spLocks noChangeArrowheads="1"/>
                </p:cNvSpPr>
                <p:nvPr/>
              </p:nvSpPr>
              <p:spPr bwMode="auto">
                <a:xfrm>
                  <a:off x="1949" y="2892"/>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H</a:t>
                  </a:r>
                  <a:endParaRPr lang="en-US" sz="1600"/>
                </a:p>
              </p:txBody>
            </p:sp>
            <p:sp>
              <p:nvSpPr>
                <p:cNvPr id="36781" name="Rectangle 203"/>
                <p:cNvSpPr>
                  <a:spLocks noChangeArrowheads="1"/>
                </p:cNvSpPr>
                <p:nvPr/>
              </p:nvSpPr>
              <p:spPr bwMode="auto">
                <a:xfrm>
                  <a:off x="1974" y="2892"/>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782" name="Rectangle 204"/>
                <p:cNvSpPr>
                  <a:spLocks noChangeArrowheads="1"/>
                </p:cNvSpPr>
                <p:nvPr/>
              </p:nvSpPr>
              <p:spPr bwMode="auto">
                <a:xfrm>
                  <a:off x="2004" y="2892"/>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783" name="Rectangle 205"/>
                <p:cNvSpPr>
                  <a:spLocks noChangeArrowheads="1"/>
                </p:cNvSpPr>
                <p:nvPr/>
              </p:nvSpPr>
              <p:spPr bwMode="auto">
                <a:xfrm>
                  <a:off x="2029" y="2892"/>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784" name="Rectangle 206"/>
                <p:cNvSpPr>
                  <a:spLocks noChangeArrowheads="1"/>
                </p:cNvSpPr>
                <p:nvPr/>
              </p:nvSpPr>
              <p:spPr bwMode="auto">
                <a:xfrm>
                  <a:off x="2058" y="2892"/>
                  <a:ext cx="42" cy="57"/>
                </a:xfrm>
                <a:prstGeom prst="rect">
                  <a:avLst/>
                </a:prstGeom>
                <a:noFill/>
                <a:ln w="9525">
                  <a:noFill/>
                  <a:miter lim="800000"/>
                  <a:headEnd/>
                  <a:tailEnd/>
                </a:ln>
              </p:spPr>
              <p:txBody>
                <a:bodyPr wrap="none" lIns="0" tIns="0" rIns="0" bIns="0">
                  <a:spAutoFit/>
                </a:bodyPr>
                <a:lstStyle/>
                <a:p>
                  <a:r>
                    <a:rPr lang="en-US" sz="400" b="1">
                      <a:solidFill>
                        <a:srgbClr val="000000"/>
                      </a:solidFill>
                    </a:rPr>
                    <a:t>M</a:t>
                  </a:r>
                  <a:endParaRPr lang="en-US" sz="1600"/>
                </a:p>
              </p:txBody>
            </p:sp>
            <p:sp>
              <p:nvSpPr>
                <p:cNvPr id="36785" name="Rectangle 207"/>
                <p:cNvSpPr>
                  <a:spLocks noChangeArrowheads="1"/>
                </p:cNvSpPr>
                <p:nvPr/>
              </p:nvSpPr>
              <p:spPr bwMode="auto">
                <a:xfrm>
                  <a:off x="2086" y="2892"/>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Y</a:t>
                  </a:r>
                  <a:endParaRPr lang="en-US" sz="1600"/>
                </a:p>
              </p:txBody>
            </p:sp>
            <p:sp>
              <p:nvSpPr>
                <p:cNvPr id="36786" name="Rectangle 208"/>
                <p:cNvSpPr>
                  <a:spLocks noChangeArrowheads="1"/>
                </p:cNvSpPr>
                <p:nvPr/>
              </p:nvSpPr>
              <p:spPr bwMode="auto">
                <a:xfrm>
                  <a:off x="1637" y="1947"/>
                  <a:ext cx="93" cy="128"/>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787" name="Rectangle 209"/>
                <p:cNvSpPr>
                  <a:spLocks noChangeArrowheads="1"/>
                </p:cNvSpPr>
                <p:nvPr/>
              </p:nvSpPr>
              <p:spPr bwMode="auto">
                <a:xfrm>
                  <a:off x="1697" y="1947"/>
                  <a:ext cx="73" cy="128"/>
                </a:xfrm>
                <a:prstGeom prst="rect">
                  <a:avLst/>
                </a:prstGeom>
                <a:noFill/>
                <a:ln w="9525">
                  <a:noFill/>
                  <a:miter lim="800000"/>
                  <a:headEnd/>
                  <a:tailEnd/>
                </a:ln>
              </p:spPr>
              <p:txBody>
                <a:bodyPr wrap="none" lIns="0" tIns="0" rIns="0" bIns="0">
                  <a:spAutoFit/>
                </a:bodyPr>
                <a:lstStyle/>
                <a:p>
                  <a:r>
                    <a:rPr lang="en-US" sz="900" b="1">
                      <a:solidFill>
                        <a:srgbClr val="000000"/>
                      </a:solidFill>
                    </a:rPr>
                    <a:t>p</a:t>
                  </a:r>
                  <a:endParaRPr lang="en-US" sz="1600"/>
                </a:p>
              </p:txBody>
            </p:sp>
            <p:sp>
              <p:nvSpPr>
                <p:cNvPr id="36788" name="Rectangle 210"/>
                <p:cNvSpPr>
                  <a:spLocks noChangeArrowheads="1"/>
                </p:cNvSpPr>
                <p:nvPr/>
              </p:nvSpPr>
              <p:spPr bwMode="auto">
                <a:xfrm>
                  <a:off x="1735" y="1947"/>
                  <a:ext cx="67" cy="128"/>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1600"/>
                </a:p>
              </p:txBody>
            </p:sp>
            <p:sp>
              <p:nvSpPr>
                <p:cNvPr id="36789" name="Rectangle 211"/>
                <p:cNvSpPr>
                  <a:spLocks noChangeArrowheads="1"/>
                </p:cNvSpPr>
                <p:nvPr/>
              </p:nvSpPr>
              <p:spPr bwMode="auto">
                <a:xfrm>
                  <a:off x="1772" y="1947"/>
                  <a:ext cx="47" cy="128"/>
                </a:xfrm>
                <a:prstGeom prst="rect">
                  <a:avLst/>
                </a:prstGeom>
                <a:noFill/>
                <a:ln w="9525">
                  <a:noFill/>
                  <a:miter lim="800000"/>
                  <a:headEnd/>
                  <a:tailEnd/>
                </a:ln>
              </p:spPr>
              <p:txBody>
                <a:bodyPr wrap="none" lIns="0" tIns="0" rIns="0" bIns="0">
                  <a:spAutoFit/>
                </a:bodyPr>
                <a:lstStyle/>
                <a:p>
                  <a:r>
                    <a:rPr lang="en-US" sz="900" b="1">
                      <a:solidFill>
                        <a:srgbClr val="000000"/>
                      </a:solidFill>
                    </a:rPr>
                    <a:t>r</a:t>
                  </a:r>
                  <a:endParaRPr lang="en-US" sz="1600"/>
                </a:p>
              </p:txBody>
            </p:sp>
            <p:sp>
              <p:nvSpPr>
                <p:cNvPr id="36790" name="Rectangle 212"/>
                <p:cNvSpPr>
                  <a:spLocks noChangeArrowheads="1"/>
                </p:cNvSpPr>
                <p:nvPr/>
              </p:nvSpPr>
              <p:spPr bwMode="auto">
                <a:xfrm>
                  <a:off x="1804" y="1947"/>
                  <a:ext cx="67" cy="128"/>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1600"/>
                </a:p>
              </p:txBody>
            </p:sp>
            <p:sp>
              <p:nvSpPr>
                <p:cNvPr id="36791" name="Rectangle 213"/>
                <p:cNvSpPr>
                  <a:spLocks noChangeArrowheads="1"/>
                </p:cNvSpPr>
                <p:nvPr/>
              </p:nvSpPr>
              <p:spPr bwMode="auto">
                <a:xfrm>
                  <a:off x="1839" y="1947"/>
                  <a:ext cx="40" cy="128"/>
                </a:xfrm>
                <a:prstGeom prst="rect">
                  <a:avLst/>
                </a:prstGeom>
                <a:noFill/>
                <a:ln w="9525">
                  <a:noFill/>
                  <a:miter lim="800000"/>
                  <a:headEnd/>
                  <a:tailEnd/>
                </a:ln>
              </p:spPr>
              <p:txBody>
                <a:bodyPr wrap="none" lIns="0" tIns="0" rIns="0" bIns="0">
                  <a:spAutoFit/>
                </a:bodyPr>
                <a:lstStyle/>
                <a:p>
                  <a:r>
                    <a:rPr lang="en-US" sz="900" b="1">
                      <a:solidFill>
                        <a:srgbClr val="000000"/>
                      </a:solidFill>
                    </a:rPr>
                    <a:t>t</a:t>
                  </a:r>
                  <a:endParaRPr lang="en-US" sz="1600"/>
                </a:p>
              </p:txBody>
            </p:sp>
            <p:sp>
              <p:nvSpPr>
                <p:cNvPr id="36792" name="Rectangle 214"/>
                <p:cNvSpPr>
                  <a:spLocks noChangeArrowheads="1"/>
                </p:cNvSpPr>
                <p:nvPr/>
              </p:nvSpPr>
              <p:spPr bwMode="auto">
                <a:xfrm>
                  <a:off x="1862" y="1947"/>
                  <a:ext cx="32" cy="128"/>
                </a:xfrm>
                <a:prstGeom prst="rect">
                  <a:avLst/>
                </a:prstGeom>
                <a:noFill/>
                <a:ln w="9525">
                  <a:noFill/>
                  <a:miter lim="800000"/>
                  <a:headEnd/>
                  <a:tailEnd/>
                </a:ln>
              </p:spPr>
              <p:txBody>
                <a:bodyPr wrap="none" lIns="0" tIns="0" rIns="0" bIns="0">
                  <a:spAutoFit/>
                </a:bodyPr>
                <a:lstStyle/>
                <a:p>
                  <a:r>
                    <a:rPr lang="en-US" sz="900" b="1">
                      <a:solidFill>
                        <a:srgbClr val="000000"/>
                      </a:solidFill>
                    </a:rPr>
                    <a:t>i</a:t>
                  </a:r>
                  <a:endParaRPr lang="en-US" sz="1600"/>
                </a:p>
              </p:txBody>
            </p:sp>
          </p:grpSp>
          <p:sp>
            <p:nvSpPr>
              <p:cNvPr id="35851" name="Rectangle 215"/>
              <p:cNvSpPr>
                <a:spLocks noChangeArrowheads="1"/>
              </p:cNvSpPr>
              <p:nvPr/>
            </p:nvSpPr>
            <p:spPr bwMode="auto">
              <a:xfrm>
                <a:off x="743"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5852" name="Rectangle 216"/>
              <p:cNvSpPr>
                <a:spLocks noChangeArrowheads="1"/>
              </p:cNvSpPr>
              <p:nvPr/>
            </p:nvSpPr>
            <p:spPr bwMode="auto">
              <a:xfrm>
                <a:off x="762"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n</a:t>
                </a:r>
                <a:endParaRPr lang="en-US" sz="1600"/>
              </a:p>
            </p:txBody>
          </p:sp>
          <p:sp>
            <p:nvSpPr>
              <p:cNvPr id="35853" name="Rectangle 217"/>
              <p:cNvSpPr>
                <a:spLocks noChangeArrowheads="1"/>
              </p:cNvSpPr>
              <p:nvPr/>
            </p:nvSpPr>
            <p:spPr bwMode="auto">
              <a:xfrm>
                <a:off x="781" y="859"/>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s</a:t>
                </a:r>
                <a:endParaRPr lang="en-US" sz="1600"/>
              </a:p>
            </p:txBody>
          </p:sp>
          <p:sp>
            <p:nvSpPr>
              <p:cNvPr id="35854" name="Rectangle 218"/>
              <p:cNvSpPr>
                <a:spLocks noChangeArrowheads="1"/>
              </p:cNvSpPr>
              <p:nvPr/>
            </p:nvSpPr>
            <p:spPr bwMode="auto">
              <a:xfrm>
                <a:off x="820" y="716"/>
                <a:ext cx="22" cy="47"/>
              </a:xfrm>
              <a:prstGeom prst="rect">
                <a:avLst/>
              </a:prstGeom>
              <a:noFill/>
              <a:ln w="9525">
                <a:noFill/>
                <a:miter lim="800000"/>
                <a:headEnd/>
                <a:tailEnd/>
              </a:ln>
            </p:spPr>
            <p:txBody>
              <a:bodyPr wrap="none" lIns="0" tIns="0" rIns="0" bIns="0">
                <a:spAutoFit/>
              </a:bodyPr>
              <a:lstStyle/>
              <a:p>
                <a:r>
                  <a:rPr lang="en-US" sz="600" b="1">
                    <a:solidFill>
                      <a:srgbClr val="000000"/>
                    </a:solidFill>
                  </a:rPr>
                  <a:t>F</a:t>
                </a:r>
                <a:endParaRPr lang="en-US" sz="1600"/>
              </a:p>
            </p:txBody>
          </p:sp>
          <p:sp>
            <p:nvSpPr>
              <p:cNvPr id="35855" name="Rectangle 219"/>
              <p:cNvSpPr>
                <a:spLocks noChangeArrowheads="1"/>
              </p:cNvSpPr>
              <p:nvPr/>
            </p:nvSpPr>
            <p:spPr bwMode="auto">
              <a:xfrm>
                <a:off x="832" y="716"/>
                <a:ext cx="31" cy="47"/>
              </a:xfrm>
              <a:prstGeom prst="rect">
                <a:avLst/>
              </a:prstGeom>
              <a:noFill/>
              <a:ln w="9525">
                <a:noFill/>
                <a:miter lim="800000"/>
                <a:headEnd/>
                <a:tailEnd/>
              </a:ln>
            </p:spPr>
            <p:txBody>
              <a:bodyPr wrap="none" lIns="0" tIns="0" rIns="0" bIns="0">
                <a:spAutoFit/>
              </a:bodyPr>
              <a:lstStyle/>
              <a:p>
                <a:r>
                  <a:rPr lang="en-US" sz="600" b="1">
                    <a:solidFill>
                      <a:srgbClr val="000000"/>
                    </a:solidFill>
                  </a:rPr>
                  <a:t>M</a:t>
                </a:r>
                <a:endParaRPr lang="en-US" sz="1600"/>
              </a:p>
            </p:txBody>
          </p:sp>
          <p:sp>
            <p:nvSpPr>
              <p:cNvPr id="35856" name="Rectangle 220"/>
              <p:cNvSpPr>
                <a:spLocks noChangeArrowheads="1"/>
              </p:cNvSpPr>
              <p:nvPr/>
            </p:nvSpPr>
            <p:spPr bwMode="auto">
              <a:xfrm>
                <a:off x="856"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1600"/>
              </a:p>
            </p:txBody>
          </p:sp>
          <p:sp>
            <p:nvSpPr>
              <p:cNvPr id="35857" name="Rectangle 221"/>
              <p:cNvSpPr>
                <a:spLocks noChangeArrowheads="1"/>
              </p:cNvSpPr>
              <p:nvPr/>
            </p:nvSpPr>
            <p:spPr bwMode="auto">
              <a:xfrm>
                <a:off x="868" y="716"/>
                <a:ext cx="12" cy="47"/>
              </a:xfrm>
              <a:prstGeom prst="rect">
                <a:avLst/>
              </a:prstGeom>
              <a:noFill/>
              <a:ln w="9525">
                <a:noFill/>
                <a:miter lim="800000"/>
                <a:headEnd/>
                <a:tailEnd/>
              </a:ln>
            </p:spPr>
            <p:txBody>
              <a:bodyPr wrap="none" lIns="0" tIns="0" rIns="0" bIns="0">
                <a:spAutoFit/>
              </a:bodyPr>
              <a:lstStyle/>
              <a:p>
                <a:r>
                  <a:rPr lang="en-US" sz="600" b="1">
                    <a:solidFill>
                      <a:srgbClr val="000000"/>
                    </a:solidFill>
                  </a:rPr>
                  <a:t>-</a:t>
                </a:r>
                <a:endParaRPr lang="en-US" sz="1600"/>
              </a:p>
            </p:txBody>
          </p:sp>
          <p:sp>
            <p:nvSpPr>
              <p:cNvPr id="35858" name="Rectangle 222"/>
              <p:cNvSpPr>
                <a:spLocks noChangeArrowheads="1"/>
              </p:cNvSpPr>
              <p:nvPr/>
            </p:nvSpPr>
            <p:spPr bwMode="auto">
              <a:xfrm>
                <a:off x="875"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0</a:t>
                </a:r>
                <a:endParaRPr lang="en-US" sz="1600"/>
              </a:p>
            </p:txBody>
          </p:sp>
          <p:sp>
            <p:nvSpPr>
              <p:cNvPr id="35859" name="Rectangle 223"/>
              <p:cNvSpPr>
                <a:spLocks noChangeArrowheads="1"/>
              </p:cNvSpPr>
              <p:nvPr/>
            </p:nvSpPr>
            <p:spPr bwMode="auto">
              <a:xfrm>
                <a:off x="607" y="677"/>
                <a:ext cx="307" cy="99"/>
              </a:xfrm>
              <a:prstGeom prst="rect">
                <a:avLst/>
              </a:prstGeom>
              <a:solidFill>
                <a:srgbClr val="C5D672"/>
              </a:solidFill>
              <a:ln w="9525">
                <a:noFill/>
                <a:miter lim="800000"/>
                <a:headEnd/>
                <a:tailEnd/>
              </a:ln>
            </p:spPr>
            <p:txBody>
              <a:bodyPr/>
              <a:lstStyle/>
              <a:p>
                <a:endParaRPr lang="en-US"/>
              </a:p>
            </p:txBody>
          </p:sp>
          <p:sp>
            <p:nvSpPr>
              <p:cNvPr id="35860" name="Rectangle 224"/>
              <p:cNvSpPr>
                <a:spLocks noChangeArrowheads="1"/>
              </p:cNvSpPr>
              <p:nvPr/>
            </p:nvSpPr>
            <p:spPr bwMode="auto">
              <a:xfrm>
                <a:off x="676" y="702"/>
                <a:ext cx="170" cy="86"/>
              </a:xfrm>
              <a:prstGeom prst="rect">
                <a:avLst/>
              </a:prstGeom>
              <a:noFill/>
              <a:ln w="9525">
                <a:noFill/>
                <a:miter lim="800000"/>
                <a:headEnd/>
                <a:tailEnd/>
              </a:ln>
            </p:spPr>
            <p:txBody>
              <a:bodyPr wrap="none" lIns="0" tIns="0" rIns="0" bIns="0">
                <a:spAutoFit/>
              </a:bodyPr>
              <a:lstStyle/>
              <a:p>
                <a:r>
                  <a:rPr lang="en-US" sz="1100" b="1">
                    <a:solidFill>
                      <a:srgbClr val="000000"/>
                    </a:solidFill>
                  </a:rPr>
                  <a:t>FMI 5</a:t>
                </a:r>
                <a:endParaRPr lang="en-US" sz="1600"/>
              </a:p>
            </p:txBody>
          </p:sp>
          <p:sp>
            <p:nvSpPr>
              <p:cNvPr id="35861" name="Rectangle 225"/>
              <p:cNvSpPr>
                <a:spLocks noChangeArrowheads="1"/>
              </p:cNvSpPr>
              <p:nvPr/>
            </p:nvSpPr>
            <p:spPr bwMode="auto">
              <a:xfrm>
                <a:off x="777" y="702"/>
                <a:ext cx="22" cy="86"/>
              </a:xfrm>
              <a:prstGeom prst="rect">
                <a:avLst/>
              </a:prstGeom>
              <a:noFill/>
              <a:ln w="9525">
                <a:noFill/>
                <a:miter lim="800000"/>
                <a:headEnd/>
                <a:tailEnd/>
              </a:ln>
            </p:spPr>
            <p:txBody>
              <a:bodyPr wrap="none" lIns="0" tIns="0" rIns="0" bIns="0">
                <a:spAutoFit/>
              </a:bodyPr>
              <a:lstStyle/>
              <a:p>
                <a:r>
                  <a:rPr lang="en-US" sz="1100" b="1">
                    <a:solidFill>
                      <a:srgbClr val="000000"/>
                    </a:solidFill>
                  </a:rPr>
                  <a:t>-</a:t>
                </a:r>
                <a:endParaRPr lang="en-US" sz="1600"/>
              </a:p>
            </p:txBody>
          </p:sp>
          <p:sp>
            <p:nvSpPr>
              <p:cNvPr id="35862" name="Rectangle 226"/>
              <p:cNvSpPr>
                <a:spLocks noChangeArrowheads="1"/>
              </p:cNvSpPr>
              <p:nvPr/>
            </p:nvSpPr>
            <p:spPr bwMode="auto">
              <a:xfrm>
                <a:off x="790" y="702"/>
                <a:ext cx="92" cy="86"/>
              </a:xfrm>
              <a:prstGeom prst="rect">
                <a:avLst/>
              </a:prstGeom>
              <a:noFill/>
              <a:ln w="9525">
                <a:noFill/>
                <a:miter lim="800000"/>
                <a:headEnd/>
                <a:tailEnd/>
              </a:ln>
            </p:spPr>
            <p:txBody>
              <a:bodyPr wrap="none" lIns="0" tIns="0" rIns="0" bIns="0">
                <a:spAutoFit/>
              </a:bodyPr>
              <a:lstStyle/>
              <a:p>
                <a:r>
                  <a:rPr lang="en-US" sz="1100" b="1">
                    <a:solidFill>
                      <a:srgbClr val="000000"/>
                    </a:solidFill>
                  </a:rPr>
                  <a:t>0.1</a:t>
                </a:r>
                <a:endParaRPr lang="en-US" sz="1600"/>
              </a:p>
            </p:txBody>
          </p:sp>
          <p:sp>
            <p:nvSpPr>
              <p:cNvPr id="35863" name="Rectangle 227"/>
              <p:cNvSpPr>
                <a:spLocks noChangeArrowheads="1"/>
              </p:cNvSpPr>
              <p:nvPr/>
            </p:nvSpPr>
            <p:spPr bwMode="auto">
              <a:xfrm>
                <a:off x="607" y="827"/>
                <a:ext cx="306" cy="212"/>
              </a:xfrm>
              <a:prstGeom prst="rect">
                <a:avLst/>
              </a:prstGeom>
              <a:solidFill>
                <a:srgbClr val="C5D672"/>
              </a:solidFill>
              <a:ln w="9525">
                <a:noFill/>
                <a:miter lim="800000"/>
                <a:headEnd/>
                <a:tailEnd/>
              </a:ln>
            </p:spPr>
            <p:txBody>
              <a:bodyPr/>
              <a:lstStyle/>
              <a:p>
                <a:endParaRPr lang="en-US"/>
              </a:p>
            </p:txBody>
          </p:sp>
          <p:sp>
            <p:nvSpPr>
              <p:cNvPr id="35864" name="Rectangle 228"/>
              <p:cNvSpPr>
                <a:spLocks noChangeArrowheads="1"/>
              </p:cNvSpPr>
              <p:nvPr/>
            </p:nvSpPr>
            <p:spPr bwMode="auto">
              <a:xfrm>
                <a:off x="726" y="853"/>
                <a:ext cx="137" cy="86"/>
              </a:xfrm>
              <a:prstGeom prst="rect">
                <a:avLst/>
              </a:prstGeom>
              <a:noFill/>
              <a:ln w="9525">
                <a:noFill/>
                <a:miter lim="800000"/>
                <a:headEnd/>
                <a:tailEnd/>
              </a:ln>
            </p:spPr>
            <p:txBody>
              <a:bodyPr wrap="none" lIns="0" tIns="0" rIns="0" bIns="0">
                <a:spAutoFit/>
              </a:bodyPr>
              <a:lstStyle/>
              <a:p>
                <a:r>
                  <a:rPr lang="en-US" sz="1100" b="1">
                    <a:solidFill>
                      <a:srgbClr val="000000"/>
                    </a:solidFill>
                  </a:rPr>
                  <a:t>The </a:t>
                </a:r>
                <a:endParaRPr lang="en-US" sz="1600"/>
              </a:p>
            </p:txBody>
          </p:sp>
          <p:sp>
            <p:nvSpPr>
              <p:cNvPr id="35865" name="Rectangle 229"/>
              <p:cNvSpPr>
                <a:spLocks noChangeArrowheads="1"/>
              </p:cNvSpPr>
              <p:nvPr/>
            </p:nvSpPr>
            <p:spPr bwMode="auto">
              <a:xfrm>
                <a:off x="389" y="677"/>
                <a:ext cx="537" cy="806"/>
              </a:xfrm>
              <a:prstGeom prst="rect">
                <a:avLst/>
              </a:prstGeom>
              <a:solidFill>
                <a:srgbClr val="FFFFFF"/>
              </a:solidFill>
              <a:ln w="9525">
                <a:noFill/>
                <a:miter lim="800000"/>
                <a:headEnd/>
                <a:tailEnd/>
              </a:ln>
            </p:spPr>
            <p:txBody>
              <a:bodyPr/>
              <a:lstStyle/>
              <a:p>
                <a:endParaRPr lang="en-US"/>
              </a:p>
            </p:txBody>
          </p:sp>
          <p:sp>
            <p:nvSpPr>
              <p:cNvPr id="35866" name="Rectangle 230"/>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5867" name="Rectangle 231"/>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5868" name="Rectangle 232"/>
              <p:cNvSpPr>
                <a:spLocks noChangeArrowheads="1"/>
              </p:cNvSpPr>
              <p:nvPr/>
            </p:nvSpPr>
            <p:spPr bwMode="auto">
              <a:xfrm>
                <a:off x="404" y="1434"/>
                <a:ext cx="0" cy="1"/>
              </a:xfrm>
              <a:prstGeom prst="rect">
                <a:avLst/>
              </a:prstGeom>
              <a:solidFill>
                <a:srgbClr val="000000"/>
              </a:solidFill>
              <a:ln w="9525">
                <a:noFill/>
                <a:miter lim="800000"/>
                <a:headEnd/>
                <a:tailEnd/>
              </a:ln>
            </p:spPr>
            <p:txBody>
              <a:bodyPr/>
              <a:lstStyle/>
              <a:p>
                <a:endParaRPr lang="en-US"/>
              </a:p>
            </p:txBody>
          </p:sp>
          <p:sp>
            <p:nvSpPr>
              <p:cNvPr id="35869" name="Rectangle 233"/>
              <p:cNvSpPr>
                <a:spLocks noChangeArrowheads="1"/>
              </p:cNvSpPr>
              <p:nvPr/>
            </p:nvSpPr>
            <p:spPr bwMode="auto">
              <a:xfrm>
                <a:off x="391" y="1212"/>
                <a:ext cx="1" cy="3"/>
              </a:xfrm>
              <a:prstGeom prst="rect">
                <a:avLst/>
              </a:prstGeom>
              <a:solidFill>
                <a:srgbClr val="000000"/>
              </a:solidFill>
              <a:ln w="9525">
                <a:noFill/>
                <a:miter lim="800000"/>
                <a:headEnd/>
                <a:tailEnd/>
              </a:ln>
            </p:spPr>
            <p:txBody>
              <a:bodyPr/>
              <a:lstStyle/>
              <a:p>
                <a:endParaRPr lang="en-US"/>
              </a:p>
            </p:txBody>
          </p:sp>
          <p:sp>
            <p:nvSpPr>
              <p:cNvPr id="35870" name="Rectangle 234"/>
              <p:cNvSpPr>
                <a:spLocks noChangeArrowheads="1"/>
              </p:cNvSpPr>
              <p:nvPr/>
            </p:nvSpPr>
            <p:spPr bwMode="auto">
              <a:xfrm>
                <a:off x="567" y="1122"/>
                <a:ext cx="0" cy="0"/>
              </a:xfrm>
              <a:prstGeom prst="rect">
                <a:avLst/>
              </a:prstGeom>
              <a:solidFill>
                <a:srgbClr val="000000"/>
              </a:solidFill>
              <a:ln w="9525">
                <a:noFill/>
                <a:miter lim="800000"/>
                <a:headEnd/>
                <a:tailEnd/>
              </a:ln>
            </p:spPr>
            <p:txBody>
              <a:bodyPr/>
              <a:lstStyle/>
              <a:p>
                <a:endParaRPr lang="en-US"/>
              </a:p>
            </p:txBody>
          </p:sp>
          <p:sp>
            <p:nvSpPr>
              <p:cNvPr id="35871" name="Rectangle 235"/>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5872" name="Rectangle 236"/>
              <p:cNvSpPr>
                <a:spLocks noChangeArrowheads="1"/>
              </p:cNvSpPr>
              <p:nvPr/>
            </p:nvSpPr>
            <p:spPr bwMode="auto">
              <a:xfrm>
                <a:off x="410" y="755"/>
                <a:ext cx="0" cy="1"/>
              </a:xfrm>
              <a:prstGeom prst="rect">
                <a:avLst/>
              </a:prstGeom>
              <a:solidFill>
                <a:srgbClr val="000000"/>
              </a:solidFill>
              <a:ln w="9525">
                <a:noFill/>
                <a:miter lim="800000"/>
                <a:headEnd/>
                <a:tailEnd/>
              </a:ln>
            </p:spPr>
            <p:txBody>
              <a:bodyPr/>
              <a:lstStyle/>
              <a:p>
                <a:endParaRPr lang="en-US"/>
              </a:p>
            </p:txBody>
          </p:sp>
          <p:sp>
            <p:nvSpPr>
              <p:cNvPr id="35873" name="Rectangle 237"/>
              <p:cNvSpPr>
                <a:spLocks noChangeArrowheads="1"/>
              </p:cNvSpPr>
              <p:nvPr/>
            </p:nvSpPr>
            <p:spPr bwMode="auto">
              <a:xfrm>
                <a:off x="419" y="779"/>
                <a:ext cx="0" cy="1"/>
              </a:xfrm>
              <a:prstGeom prst="rect">
                <a:avLst/>
              </a:prstGeom>
              <a:solidFill>
                <a:srgbClr val="000000"/>
              </a:solidFill>
              <a:ln w="9525">
                <a:noFill/>
                <a:miter lim="800000"/>
                <a:headEnd/>
                <a:tailEnd/>
              </a:ln>
            </p:spPr>
            <p:txBody>
              <a:bodyPr/>
              <a:lstStyle/>
              <a:p>
                <a:endParaRPr lang="en-US"/>
              </a:p>
            </p:txBody>
          </p:sp>
          <p:sp>
            <p:nvSpPr>
              <p:cNvPr id="35874" name="Rectangle 238"/>
              <p:cNvSpPr>
                <a:spLocks noChangeArrowheads="1"/>
              </p:cNvSpPr>
              <p:nvPr/>
            </p:nvSpPr>
            <p:spPr bwMode="auto">
              <a:xfrm>
                <a:off x="610" y="677"/>
                <a:ext cx="1" cy="806"/>
              </a:xfrm>
              <a:prstGeom prst="rect">
                <a:avLst/>
              </a:prstGeom>
              <a:solidFill>
                <a:srgbClr val="000000"/>
              </a:solidFill>
              <a:ln w="9525">
                <a:noFill/>
                <a:miter lim="800000"/>
                <a:headEnd/>
                <a:tailEnd/>
              </a:ln>
            </p:spPr>
            <p:txBody>
              <a:bodyPr/>
              <a:lstStyle/>
              <a:p>
                <a:endParaRPr lang="en-US"/>
              </a:p>
            </p:txBody>
          </p:sp>
          <p:sp>
            <p:nvSpPr>
              <p:cNvPr id="35875" name="Rectangle 239"/>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5876" name="Freeform 240"/>
              <p:cNvSpPr>
                <a:spLocks/>
              </p:cNvSpPr>
              <p:nvPr/>
            </p:nvSpPr>
            <p:spPr bwMode="auto">
              <a:xfrm>
                <a:off x="441" y="1391"/>
                <a:ext cx="12" cy="10"/>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5877" name="Freeform 241"/>
              <p:cNvSpPr>
                <a:spLocks/>
              </p:cNvSpPr>
              <p:nvPr/>
            </p:nvSpPr>
            <p:spPr bwMode="auto">
              <a:xfrm>
                <a:off x="439" y="1400"/>
                <a:ext cx="2" cy="1"/>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5878" name="Rectangle 242"/>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5879" name="Freeform 243"/>
              <p:cNvSpPr>
                <a:spLocks/>
              </p:cNvSpPr>
              <p:nvPr/>
            </p:nvSpPr>
            <p:spPr bwMode="auto">
              <a:xfrm>
                <a:off x="411" y="1401"/>
                <a:ext cx="27" cy="54"/>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5880" name="Freeform 244"/>
              <p:cNvSpPr>
                <a:spLocks/>
              </p:cNvSpPr>
              <p:nvPr/>
            </p:nvSpPr>
            <p:spPr bwMode="auto">
              <a:xfrm>
                <a:off x="404" y="1434"/>
                <a:ext cx="24" cy="22"/>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5881" name="Freeform 245"/>
              <p:cNvSpPr>
                <a:spLocks/>
              </p:cNvSpPr>
              <p:nvPr/>
            </p:nvSpPr>
            <p:spPr bwMode="auto">
              <a:xfrm>
                <a:off x="426" y="1455"/>
                <a:ext cx="2" cy="1"/>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5882" name="Freeform 246"/>
              <p:cNvSpPr>
                <a:spLocks/>
              </p:cNvSpPr>
              <p:nvPr/>
            </p:nvSpPr>
            <p:spPr bwMode="auto">
              <a:xfrm>
                <a:off x="398" y="1433"/>
                <a:ext cx="6" cy="50"/>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5883" name="Freeform 247"/>
              <p:cNvSpPr>
                <a:spLocks/>
              </p:cNvSpPr>
              <p:nvPr/>
            </p:nvSpPr>
            <p:spPr bwMode="auto">
              <a:xfrm>
                <a:off x="387" y="1193"/>
                <a:ext cx="18" cy="22"/>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5884" name="Freeform 248"/>
              <p:cNvSpPr>
                <a:spLocks/>
              </p:cNvSpPr>
              <p:nvPr/>
            </p:nvSpPr>
            <p:spPr bwMode="auto">
              <a:xfrm>
                <a:off x="387" y="1212"/>
                <a:ext cx="4" cy="3"/>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5885" name="Freeform 249"/>
              <p:cNvSpPr>
                <a:spLocks/>
              </p:cNvSpPr>
              <p:nvPr/>
            </p:nvSpPr>
            <p:spPr bwMode="auto">
              <a:xfrm>
                <a:off x="391" y="1212"/>
                <a:ext cx="14" cy="3"/>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5886" name="Freeform 250"/>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5887" name="Freeform 251"/>
              <p:cNvSpPr>
                <a:spLocks/>
              </p:cNvSpPr>
              <p:nvPr/>
            </p:nvSpPr>
            <p:spPr bwMode="auto">
              <a:xfrm>
                <a:off x="387" y="1191"/>
                <a:ext cx="18" cy="24"/>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5888" name="Freeform 252"/>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5889" name="Rectangle 253"/>
              <p:cNvSpPr>
                <a:spLocks noChangeArrowheads="1"/>
              </p:cNvSpPr>
              <p:nvPr/>
            </p:nvSpPr>
            <p:spPr bwMode="auto">
              <a:xfrm>
                <a:off x="603" y="677"/>
                <a:ext cx="7" cy="806"/>
              </a:xfrm>
              <a:prstGeom prst="rect">
                <a:avLst/>
              </a:prstGeom>
              <a:solidFill>
                <a:srgbClr val="000000"/>
              </a:solidFill>
              <a:ln w="9525">
                <a:noFill/>
                <a:miter lim="800000"/>
                <a:headEnd/>
                <a:tailEnd/>
              </a:ln>
            </p:spPr>
            <p:txBody>
              <a:bodyPr/>
              <a:lstStyle/>
              <a:p>
                <a:endParaRPr lang="en-US"/>
              </a:p>
            </p:txBody>
          </p:sp>
          <p:sp>
            <p:nvSpPr>
              <p:cNvPr id="35890" name="Rectangle 254"/>
              <p:cNvSpPr>
                <a:spLocks noChangeArrowheads="1"/>
              </p:cNvSpPr>
              <p:nvPr/>
            </p:nvSpPr>
            <p:spPr bwMode="auto">
              <a:xfrm>
                <a:off x="603" y="677"/>
                <a:ext cx="7" cy="1"/>
              </a:xfrm>
              <a:prstGeom prst="rect">
                <a:avLst/>
              </a:prstGeom>
              <a:solidFill>
                <a:srgbClr val="000000"/>
              </a:solidFill>
              <a:ln w="9525">
                <a:noFill/>
                <a:miter lim="800000"/>
                <a:headEnd/>
                <a:tailEnd/>
              </a:ln>
            </p:spPr>
            <p:txBody>
              <a:bodyPr/>
              <a:lstStyle/>
              <a:p>
                <a:endParaRPr lang="en-US"/>
              </a:p>
            </p:txBody>
          </p:sp>
          <p:sp>
            <p:nvSpPr>
              <p:cNvPr id="35891" name="Freeform 255"/>
              <p:cNvSpPr>
                <a:spLocks/>
              </p:cNvSpPr>
              <p:nvPr/>
            </p:nvSpPr>
            <p:spPr bwMode="auto">
              <a:xfrm>
                <a:off x="610" y="677"/>
                <a:ext cx="1" cy="1"/>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5892" name="Rectangle 256"/>
              <p:cNvSpPr>
                <a:spLocks noChangeArrowheads="1"/>
              </p:cNvSpPr>
              <p:nvPr/>
            </p:nvSpPr>
            <p:spPr bwMode="auto">
              <a:xfrm>
                <a:off x="602" y="677"/>
                <a:ext cx="1" cy="806"/>
              </a:xfrm>
              <a:prstGeom prst="rect">
                <a:avLst/>
              </a:prstGeom>
              <a:solidFill>
                <a:srgbClr val="000000"/>
              </a:solidFill>
              <a:ln w="9525">
                <a:noFill/>
                <a:miter lim="800000"/>
                <a:headEnd/>
                <a:tailEnd/>
              </a:ln>
            </p:spPr>
            <p:txBody>
              <a:bodyPr/>
              <a:lstStyle/>
              <a:p>
                <a:endParaRPr lang="en-US"/>
              </a:p>
            </p:txBody>
          </p:sp>
          <p:sp>
            <p:nvSpPr>
              <p:cNvPr id="35893" name="Freeform 257"/>
              <p:cNvSpPr>
                <a:spLocks/>
              </p:cNvSpPr>
              <p:nvPr/>
            </p:nvSpPr>
            <p:spPr bwMode="auto">
              <a:xfrm>
                <a:off x="602" y="677"/>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5894" name="Freeform 258"/>
              <p:cNvSpPr>
                <a:spLocks/>
              </p:cNvSpPr>
              <p:nvPr/>
            </p:nvSpPr>
            <p:spPr bwMode="auto">
              <a:xfrm>
                <a:off x="584" y="873"/>
                <a:ext cx="24" cy="52"/>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5895" name="Freeform 259"/>
              <p:cNvSpPr>
                <a:spLocks/>
              </p:cNvSpPr>
              <p:nvPr/>
            </p:nvSpPr>
            <p:spPr bwMode="auto">
              <a:xfrm>
                <a:off x="589" y="919"/>
                <a:ext cx="17" cy="3"/>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5896" name="Freeform 260"/>
              <p:cNvSpPr>
                <a:spLocks/>
              </p:cNvSpPr>
              <p:nvPr/>
            </p:nvSpPr>
            <p:spPr bwMode="auto">
              <a:xfrm>
                <a:off x="584" y="922"/>
                <a:ext cx="6" cy="3"/>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5897" name="Freeform 261"/>
              <p:cNvSpPr>
                <a:spLocks/>
              </p:cNvSpPr>
              <p:nvPr/>
            </p:nvSpPr>
            <p:spPr bwMode="auto">
              <a:xfrm>
                <a:off x="584" y="897"/>
                <a:ext cx="12" cy="28"/>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5898" name="Freeform 262"/>
              <p:cNvSpPr>
                <a:spLocks/>
              </p:cNvSpPr>
              <p:nvPr/>
            </p:nvSpPr>
            <p:spPr bwMode="auto">
              <a:xfrm>
                <a:off x="587" y="873"/>
                <a:ext cx="12" cy="24"/>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5899" name="Freeform 263"/>
              <p:cNvSpPr>
                <a:spLocks/>
              </p:cNvSpPr>
              <p:nvPr/>
            </p:nvSpPr>
            <p:spPr bwMode="auto">
              <a:xfrm>
                <a:off x="599" y="875"/>
                <a:ext cx="9" cy="6"/>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5900" name="Rectangle 264"/>
              <p:cNvSpPr>
                <a:spLocks noChangeArrowheads="1"/>
              </p:cNvSpPr>
              <p:nvPr/>
            </p:nvSpPr>
            <p:spPr bwMode="auto">
              <a:xfrm>
                <a:off x="599" y="875"/>
                <a:ext cx="1" cy="2"/>
              </a:xfrm>
              <a:prstGeom prst="rect">
                <a:avLst/>
              </a:prstGeom>
              <a:solidFill>
                <a:srgbClr val="000000"/>
              </a:solidFill>
              <a:ln w="9525">
                <a:noFill/>
                <a:miter lim="800000"/>
                <a:headEnd/>
                <a:tailEnd/>
              </a:ln>
            </p:spPr>
            <p:txBody>
              <a:bodyPr/>
              <a:lstStyle/>
              <a:p>
                <a:endParaRPr lang="en-US"/>
              </a:p>
            </p:txBody>
          </p:sp>
          <p:sp>
            <p:nvSpPr>
              <p:cNvPr id="35901" name="Freeform 265"/>
              <p:cNvSpPr>
                <a:spLocks/>
              </p:cNvSpPr>
              <p:nvPr/>
            </p:nvSpPr>
            <p:spPr bwMode="auto">
              <a:xfrm>
                <a:off x="387" y="677"/>
                <a:ext cx="539" cy="806"/>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5902" name="Rectangle 266"/>
              <p:cNvSpPr>
                <a:spLocks noChangeArrowheads="1"/>
              </p:cNvSpPr>
              <p:nvPr/>
            </p:nvSpPr>
            <p:spPr bwMode="auto">
              <a:xfrm>
                <a:off x="389" y="677"/>
                <a:ext cx="219" cy="806"/>
              </a:xfrm>
              <a:prstGeom prst="rect">
                <a:avLst/>
              </a:prstGeom>
              <a:solidFill>
                <a:srgbClr val="9CB06E"/>
              </a:solidFill>
              <a:ln w="9525">
                <a:noFill/>
                <a:miter lim="800000"/>
                <a:headEnd/>
                <a:tailEnd/>
              </a:ln>
            </p:spPr>
            <p:txBody>
              <a:bodyPr/>
              <a:lstStyle/>
              <a:p>
                <a:endParaRPr lang="en-US"/>
              </a:p>
            </p:txBody>
          </p:sp>
          <p:sp>
            <p:nvSpPr>
              <p:cNvPr id="35903" name="Freeform 267"/>
              <p:cNvSpPr>
                <a:spLocks/>
              </p:cNvSpPr>
              <p:nvPr/>
            </p:nvSpPr>
            <p:spPr bwMode="auto">
              <a:xfrm>
                <a:off x="608" y="827"/>
                <a:ext cx="318" cy="129"/>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5904" name="Freeform 268"/>
              <p:cNvSpPr>
                <a:spLocks/>
              </p:cNvSpPr>
              <p:nvPr/>
            </p:nvSpPr>
            <p:spPr bwMode="auto">
              <a:xfrm>
                <a:off x="387" y="677"/>
                <a:ext cx="139" cy="223"/>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5905" name="Freeform 269"/>
              <p:cNvSpPr>
                <a:spLocks/>
              </p:cNvSpPr>
              <p:nvPr/>
            </p:nvSpPr>
            <p:spPr bwMode="auto">
              <a:xfrm>
                <a:off x="387" y="942"/>
                <a:ext cx="149" cy="224"/>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5906" name="Freeform 270"/>
              <p:cNvSpPr>
                <a:spLocks/>
              </p:cNvSpPr>
              <p:nvPr/>
            </p:nvSpPr>
            <p:spPr bwMode="auto">
              <a:xfrm>
                <a:off x="475" y="1298"/>
                <a:ext cx="133" cy="185"/>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5907" name="Freeform 271"/>
              <p:cNvSpPr>
                <a:spLocks/>
              </p:cNvSpPr>
              <p:nvPr/>
            </p:nvSpPr>
            <p:spPr bwMode="auto">
              <a:xfrm>
                <a:off x="387" y="907"/>
                <a:ext cx="221" cy="308"/>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5908" name="Freeform 272"/>
              <p:cNvSpPr>
                <a:spLocks/>
              </p:cNvSpPr>
              <p:nvPr/>
            </p:nvSpPr>
            <p:spPr bwMode="auto">
              <a:xfrm>
                <a:off x="387" y="1233"/>
                <a:ext cx="203" cy="227"/>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5909" name="Freeform 273"/>
              <p:cNvSpPr>
                <a:spLocks/>
              </p:cNvSpPr>
              <p:nvPr/>
            </p:nvSpPr>
            <p:spPr bwMode="auto">
              <a:xfrm>
                <a:off x="413" y="678"/>
                <a:ext cx="195" cy="254"/>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5910" name="Freeform 274"/>
              <p:cNvSpPr>
                <a:spLocks/>
              </p:cNvSpPr>
              <p:nvPr/>
            </p:nvSpPr>
            <p:spPr bwMode="auto">
              <a:xfrm>
                <a:off x="413" y="1393"/>
                <a:ext cx="129" cy="90"/>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5911" name="Freeform 275"/>
              <p:cNvSpPr>
                <a:spLocks/>
              </p:cNvSpPr>
              <p:nvPr/>
            </p:nvSpPr>
            <p:spPr bwMode="auto">
              <a:xfrm>
                <a:off x="580" y="1110"/>
                <a:ext cx="28" cy="101"/>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5912" name="Freeform 276"/>
              <p:cNvSpPr>
                <a:spLocks/>
              </p:cNvSpPr>
              <p:nvPr/>
            </p:nvSpPr>
            <p:spPr bwMode="auto">
              <a:xfrm>
                <a:off x="551" y="1071"/>
                <a:ext cx="46" cy="75"/>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5913" name="Freeform 277"/>
              <p:cNvSpPr>
                <a:spLocks/>
              </p:cNvSpPr>
              <p:nvPr/>
            </p:nvSpPr>
            <p:spPr bwMode="auto">
              <a:xfrm>
                <a:off x="580" y="1110"/>
                <a:ext cx="12" cy="16"/>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5914" name="Freeform 278"/>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5915" name="Rectangle 279"/>
              <p:cNvSpPr>
                <a:spLocks noChangeArrowheads="1"/>
              </p:cNvSpPr>
              <p:nvPr/>
            </p:nvSpPr>
            <p:spPr bwMode="auto">
              <a:xfrm>
                <a:off x="592" y="1112"/>
                <a:ext cx="0" cy="1"/>
              </a:xfrm>
              <a:prstGeom prst="rect">
                <a:avLst/>
              </a:prstGeom>
              <a:solidFill>
                <a:srgbClr val="000000"/>
              </a:solidFill>
              <a:ln w="9525">
                <a:noFill/>
                <a:miter lim="800000"/>
                <a:headEnd/>
                <a:tailEnd/>
              </a:ln>
            </p:spPr>
            <p:txBody>
              <a:bodyPr/>
              <a:lstStyle/>
              <a:p>
                <a:endParaRPr lang="en-US"/>
              </a:p>
            </p:txBody>
          </p:sp>
          <p:sp>
            <p:nvSpPr>
              <p:cNvPr id="35916" name="Freeform 280"/>
              <p:cNvSpPr>
                <a:spLocks/>
              </p:cNvSpPr>
              <p:nvPr/>
            </p:nvSpPr>
            <p:spPr bwMode="auto">
              <a:xfrm>
                <a:off x="587" y="1080"/>
                <a:ext cx="10"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5917" name="Freeform 281"/>
              <p:cNvSpPr>
                <a:spLocks/>
              </p:cNvSpPr>
              <p:nvPr/>
            </p:nvSpPr>
            <p:spPr bwMode="auto">
              <a:xfrm>
                <a:off x="571" y="1071"/>
                <a:ext cx="25" cy="2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5918" name="Rectangle 282"/>
              <p:cNvSpPr>
                <a:spLocks noChangeArrowheads="1"/>
              </p:cNvSpPr>
              <p:nvPr/>
            </p:nvSpPr>
            <p:spPr bwMode="auto">
              <a:xfrm>
                <a:off x="596" y="1080"/>
                <a:ext cx="1" cy="0"/>
              </a:xfrm>
              <a:prstGeom prst="rect">
                <a:avLst/>
              </a:prstGeom>
              <a:solidFill>
                <a:srgbClr val="000000"/>
              </a:solidFill>
              <a:ln w="9525">
                <a:noFill/>
                <a:miter lim="800000"/>
                <a:headEnd/>
                <a:tailEnd/>
              </a:ln>
            </p:spPr>
            <p:txBody>
              <a:bodyPr/>
              <a:lstStyle/>
              <a:p>
                <a:endParaRPr lang="en-US"/>
              </a:p>
            </p:txBody>
          </p:sp>
          <p:sp>
            <p:nvSpPr>
              <p:cNvPr id="35919" name="Freeform 283"/>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5920" name="Freeform 284"/>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5921" name="Freeform 285"/>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5922" name="Freeform 286"/>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5923" name="Freeform 287"/>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5924" name="Freeform 288"/>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5925" name="Freeform 289"/>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5926" name="Rectangle 290"/>
              <p:cNvSpPr>
                <a:spLocks noChangeArrowheads="1"/>
              </p:cNvSpPr>
              <p:nvPr/>
            </p:nvSpPr>
            <p:spPr bwMode="auto">
              <a:xfrm>
                <a:off x="568" y="1110"/>
                <a:ext cx="0" cy="0"/>
              </a:xfrm>
              <a:prstGeom prst="rect">
                <a:avLst/>
              </a:prstGeom>
              <a:solidFill>
                <a:srgbClr val="000000"/>
              </a:solidFill>
              <a:ln w="9525">
                <a:noFill/>
                <a:miter lim="800000"/>
                <a:headEnd/>
                <a:tailEnd/>
              </a:ln>
            </p:spPr>
            <p:txBody>
              <a:bodyPr/>
              <a:lstStyle/>
              <a:p>
                <a:endParaRPr lang="en-US"/>
              </a:p>
            </p:txBody>
          </p:sp>
          <p:sp>
            <p:nvSpPr>
              <p:cNvPr id="35927" name="Rectangle 291"/>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5928" name="Rectangle 292"/>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5929" name="Freeform 293"/>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5930" name="Freeform 294"/>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5931" name="Freeform 295"/>
              <p:cNvSpPr>
                <a:spLocks/>
              </p:cNvSpPr>
              <p:nvPr/>
            </p:nvSpPr>
            <p:spPr bwMode="auto">
              <a:xfrm>
                <a:off x="398" y="895"/>
                <a:ext cx="21" cy="13"/>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5932" name="Rectangle 296"/>
              <p:cNvSpPr>
                <a:spLocks noChangeArrowheads="1"/>
              </p:cNvSpPr>
              <p:nvPr/>
            </p:nvSpPr>
            <p:spPr bwMode="auto">
              <a:xfrm>
                <a:off x="419" y="907"/>
                <a:ext cx="0" cy="1"/>
              </a:xfrm>
              <a:prstGeom prst="rect">
                <a:avLst/>
              </a:prstGeom>
              <a:solidFill>
                <a:srgbClr val="000000"/>
              </a:solidFill>
              <a:ln w="9525">
                <a:noFill/>
                <a:miter lim="800000"/>
                <a:headEnd/>
                <a:tailEnd/>
              </a:ln>
            </p:spPr>
            <p:txBody>
              <a:bodyPr/>
              <a:lstStyle/>
              <a:p>
                <a:endParaRPr lang="en-US"/>
              </a:p>
            </p:txBody>
          </p:sp>
          <p:sp>
            <p:nvSpPr>
              <p:cNvPr id="35933" name="Freeform 297"/>
              <p:cNvSpPr>
                <a:spLocks/>
              </p:cNvSpPr>
              <p:nvPr/>
            </p:nvSpPr>
            <p:spPr bwMode="auto">
              <a:xfrm>
                <a:off x="410" y="907"/>
                <a:ext cx="9" cy="6"/>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5934" name="Freeform 298"/>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5935" name="Freeform 299"/>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5936" name="Freeform 300"/>
              <p:cNvSpPr>
                <a:spLocks/>
              </p:cNvSpPr>
              <p:nvPr/>
            </p:nvSpPr>
            <p:spPr bwMode="auto">
              <a:xfrm>
                <a:off x="387" y="753"/>
                <a:ext cx="23" cy="17"/>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5937" name="Freeform 301"/>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5938" name="Freeform 302"/>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5939" name="Freeform 303"/>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5940" name="Freeform 304"/>
              <p:cNvSpPr>
                <a:spLocks/>
              </p:cNvSpPr>
              <p:nvPr/>
            </p:nvSpPr>
            <p:spPr bwMode="auto">
              <a:xfrm>
                <a:off x="417" y="766"/>
                <a:ext cx="2" cy="3"/>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5941" name="Freeform 305"/>
              <p:cNvSpPr>
                <a:spLocks/>
              </p:cNvSpPr>
              <p:nvPr/>
            </p:nvSpPr>
            <p:spPr bwMode="auto">
              <a:xfrm>
                <a:off x="387" y="722"/>
                <a:ext cx="32" cy="4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5942" name="Freeform 306"/>
              <p:cNvSpPr>
                <a:spLocks/>
              </p:cNvSpPr>
              <p:nvPr/>
            </p:nvSpPr>
            <p:spPr bwMode="auto">
              <a:xfrm>
                <a:off x="387" y="1357"/>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5943" name="Freeform 307"/>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5944" name="Freeform 308"/>
              <p:cNvSpPr>
                <a:spLocks/>
              </p:cNvSpPr>
              <p:nvPr/>
            </p:nvSpPr>
            <p:spPr bwMode="auto">
              <a:xfrm>
                <a:off x="387" y="1403"/>
                <a:ext cx="9"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5945" name="Freeform 309"/>
              <p:cNvSpPr>
                <a:spLocks/>
              </p:cNvSpPr>
              <p:nvPr/>
            </p:nvSpPr>
            <p:spPr bwMode="auto">
              <a:xfrm>
                <a:off x="396" y="1357"/>
                <a:ext cx="14" cy="46"/>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5946" name="Rectangle 310"/>
              <p:cNvSpPr>
                <a:spLocks noChangeArrowheads="1"/>
              </p:cNvSpPr>
              <p:nvPr/>
            </p:nvSpPr>
            <p:spPr bwMode="auto">
              <a:xfrm>
                <a:off x="410" y="1357"/>
                <a:ext cx="0" cy="1"/>
              </a:xfrm>
              <a:prstGeom prst="rect">
                <a:avLst/>
              </a:prstGeom>
              <a:solidFill>
                <a:srgbClr val="000000"/>
              </a:solidFill>
              <a:ln w="9525">
                <a:noFill/>
                <a:miter lim="800000"/>
                <a:headEnd/>
                <a:tailEnd/>
              </a:ln>
            </p:spPr>
            <p:txBody>
              <a:bodyPr/>
              <a:lstStyle/>
              <a:p>
                <a:endParaRPr lang="en-US"/>
              </a:p>
            </p:txBody>
          </p:sp>
          <p:sp>
            <p:nvSpPr>
              <p:cNvPr id="35947" name="Freeform 311"/>
              <p:cNvSpPr>
                <a:spLocks/>
              </p:cNvSpPr>
              <p:nvPr/>
            </p:nvSpPr>
            <p:spPr bwMode="auto">
              <a:xfrm>
                <a:off x="404" y="1357"/>
                <a:ext cx="7" cy="32"/>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5948" name="Freeform 312"/>
              <p:cNvSpPr>
                <a:spLocks/>
              </p:cNvSpPr>
              <p:nvPr/>
            </p:nvSpPr>
            <p:spPr bwMode="auto">
              <a:xfrm>
                <a:off x="410" y="1357"/>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5949" name="Freeform 313"/>
              <p:cNvSpPr>
                <a:spLocks/>
              </p:cNvSpPr>
              <p:nvPr/>
            </p:nvSpPr>
            <p:spPr bwMode="auto">
              <a:xfrm>
                <a:off x="408" y="1374"/>
                <a:ext cx="24" cy="17"/>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5950" name="Freeform 314"/>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5951" name="Rectangle 315"/>
              <p:cNvSpPr>
                <a:spLocks noChangeArrowheads="1"/>
              </p:cNvSpPr>
              <p:nvPr/>
            </p:nvSpPr>
            <p:spPr bwMode="auto">
              <a:xfrm>
                <a:off x="632" y="858"/>
                <a:ext cx="42"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5952" name="Rectangle 316"/>
              <p:cNvSpPr>
                <a:spLocks noChangeArrowheads="1"/>
              </p:cNvSpPr>
              <p:nvPr/>
            </p:nvSpPr>
            <p:spPr bwMode="auto">
              <a:xfrm>
                <a:off x="658" y="858"/>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p</a:t>
                </a:r>
                <a:endParaRPr lang="en-US" sz="1600"/>
              </a:p>
            </p:txBody>
          </p:sp>
          <p:sp>
            <p:nvSpPr>
              <p:cNvPr id="35953" name="Rectangle 317"/>
              <p:cNvSpPr>
                <a:spLocks noChangeArrowheads="1"/>
              </p:cNvSpPr>
              <p:nvPr/>
            </p:nvSpPr>
            <p:spPr bwMode="auto">
              <a:xfrm>
                <a:off x="677" y="858"/>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1600"/>
              </a:p>
            </p:txBody>
          </p:sp>
          <p:sp>
            <p:nvSpPr>
              <p:cNvPr id="35954" name="Rectangle 318"/>
              <p:cNvSpPr>
                <a:spLocks noChangeArrowheads="1"/>
              </p:cNvSpPr>
              <p:nvPr/>
            </p:nvSpPr>
            <p:spPr bwMode="auto">
              <a:xfrm>
                <a:off x="693" y="858"/>
                <a:ext cx="21" cy="70"/>
              </a:xfrm>
              <a:prstGeom prst="rect">
                <a:avLst/>
              </a:prstGeom>
              <a:noFill/>
              <a:ln w="9525">
                <a:noFill/>
                <a:miter lim="800000"/>
                <a:headEnd/>
                <a:tailEnd/>
              </a:ln>
            </p:spPr>
            <p:txBody>
              <a:bodyPr wrap="none" lIns="0" tIns="0" rIns="0" bIns="0">
                <a:spAutoFit/>
              </a:bodyPr>
              <a:lstStyle/>
              <a:p>
                <a:r>
                  <a:rPr lang="en-US" sz="900" b="1">
                    <a:solidFill>
                      <a:srgbClr val="000000"/>
                    </a:solidFill>
                  </a:rPr>
                  <a:t>r</a:t>
                </a:r>
                <a:endParaRPr lang="en-US" sz="1600"/>
              </a:p>
            </p:txBody>
          </p:sp>
          <p:sp>
            <p:nvSpPr>
              <p:cNvPr id="35955" name="Rectangle 319"/>
              <p:cNvSpPr>
                <a:spLocks noChangeArrowheads="1"/>
              </p:cNvSpPr>
              <p:nvPr/>
            </p:nvSpPr>
            <p:spPr bwMode="auto">
              <a:xfrm>
                <a:off x="707" y="858"/>
                <a:ext cx="29" cy="70"/>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1600"/>
              </a:p>
            </p:txBody>
          </p:sp>
          <p:sp>
            <p:nvSpPr>
              <p:cNvPr id="35956" name="Rectangle 320"/>
              <p:cNvSpPr>
                <a:spLocks noChangeArrowheads="1"/>
              </p:cNvSpPr>
              <p:nvPr/>
            </p:nvSpPr>
            <p:spPr bwMode="auto">
              <a:xfrm>
                <a:off x="723" y="858"/>
                <a:ext cx="18" cy="70"/>
              </a:xfrm>
              <a:prstGeom prst="rect">
                <a:avLst/>
              </a:prstGeom>
              <a:noFill/>
              <a:ln w="9525">
                <a:noFill/>
                <a:miter lim="800000"/>
                <a:headEnd/>
                <a:tailEnd/>
              </a:ln>
            </p:spPr>
            <p:txBody>
              <a:bodyPr wrap="none" lIns="0" tIns="0" rIns="0" bIns="0">
                <a:spAutoFit/>
              </a:bodyPr>
              <a:lstStyle/>
              <a:p>
                <a:r>
                  <a:rPr lang="en-US" sz="900" b="1">
                    <a:solidFill>
                      <a:srgbClr val="000000"/>
                    </a:solidFill>
                  </a:rPr>
                  <a:t>t</a:t>
                </a:r>
                <a:endParaRPr lang="en-US" sz="1600"/>
              </a:p>
            </p:txBody>
          </p:sp>
          <p:sp>
            <p:nvSpPr>
              <p:cNvPr id="35957" name="Rectangle 321"/>
              <p:cNvSpPr>
                <a:spLocks noChangeArrowheads="1"/>
              </p:cNvSpPr>
              <p:nvPr/>
            </p:nvSpPr>
            <p:spPr bwMode="auto">
              <a:xfrm>
                <a:off x="733" y="858"/>
                <a:ext cx="15" cy="70"/>
              </a:xfrm>
              <a:prstGeom prst="rect">
                <a:avLst/>
              </a:prstGeom>
              <a:noFill/>
              <a:ln w="9525">
                <a:noFill/>
                <a:miter lim="800000"/>
                <a:headEnd/>
                <a:tailEnd/>
              </a:ln>
            </p:spPr>
            <p:txBody>
              <a:bodyPr wrap="none" lIns="0" tIns="0" rIns="0" bIns="0">
                <a:spAutoFit/>
              </a:bodyPr>
              <a:lstStyle/>
              <a:p>
                <a:r>
                  <a:rPr lang="en-US" sz="900" b="1">
                    <a:solidFill>
                      <a:srgbClr val="000000"/>
                    </a:solidFill>
                  </a:rPr>
                  <a:t>i</a:t>
                </a:r>
                <a:endParaRPr lang="en-US" sz="1600"/>
              </a:p>
            </p:txBody>
          </p:sp>
          <p:sp>
            <p:nvSpPr>
              <p:cNvPr id="35958" name="Rectangle 322"/>
              <p:cNvSpPr>
                <a:spLocks noChangeArrowheads="1"/>
              </p:cNvSpPr>
              <p:nvPr/>
            </p:nvSpPr>
            <p:spPr bwMode="auto">
              <a:xfrm>
                <a:off x="743" y="858"/>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5959" name="Rectangle 323"/>
              <p:cNvSpPr>
                <a:spLocks noChangeArrowheads="1"/>
              </p:cNvSpPr>
              <p:nvPr/>
            </p:nvSpPr>
            <p:spPr bwMode="auto">
              <a:xfrm>
                <a:off x="762" y="858"/>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n</a:t>
                </a:r>
                <a:endParaRPr lang="en-US" sz="1600"/>
              </a:p>
            </p:txBody>
          </p:sp>
          <p:sp>
            <p:nvSpPr>
              <p:cNvPr id="35960" name="Rectangle 324"/>
              <p:cNvSpPr>
                <a:spLocks noChangeArrowheads="1"/>
              </p:cNvSpPr>
              <p:nvPr/>
            </p:nvSpPr>
            <p:spPr bwMode="auto">
              <a:xfrm>
                <a:off x="781" y="858"/>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s</a:t>
                </a:r>
                <a:endParaRPr lang="en-US" sz="1600"/>
              </a:p>
            </p:txBody>
          </p:sp>
          <p:sp>
            <p:nvSpPr>
              <p:cNvPr id="35961" name="Rectangle 325"/>
              <p:cNvSpPr>
                <a:spLocks noChangeArrowheads="1"/>
              </p:cNvSpPr>
              <p:nvPr/>
            </p:nvSpPr>
            <p:spPr bwMode="auto">
              <a:xfrm>
                <a:off x="820" y="717"/>
                <a:ext cx="22" cy="47"/>
              </a:xfrm>
              <a:prstGeom prst="rect">
                <a:avLst/>
              </a:prstGeom>
              <a:noFill/>
              <a:ln w="9525">
                <a:noFill/>
                <a:miter lim="800000"/>
                <a:headEnd/>
                <a:tailEnd/>
              </a:ln>
            </p:spPr>
            <p:txBody>
              <a:bodyPr wrap="none" lIns="0" tIns="0" rIns="0" bIns="0">
                <a:spAutoFit/>
              </a:bodyPr>
              <a:lstStyle/>
              <a:p>
                <a:r>
                  <a:rPr lang="en-US" sz="600" b="1">
                    <a:solidFill>
                      <a:srgbClr val="000000"/>
                    </a:solidFill>
                  </a:rPr>
                  <a:t>F</a:t>
                </a:r>
                <a:endParaRPr lang="en-US" sz="1600"/>
              </a:p>
            </p:txBody>
          </p:sp>
          <p:sp>
            <p:nvSpPr>
              <p:cNvPr id="35962" name="Rectangle 326"/>
              <p:cNvSpPr>
                <a:spLocks noChangeArrowheads="1"/>
              </p:cNvSpPr>
              <p:nvPr/>
            </p:nvSpPr>
            <p:spPr bwMode="auto">
              <a:xfrm>
                <a:off x="832" y="717"/>
                <a:ext cx="31" cy="47"/>
              </a:xfrm>
              <a:prstGeom prst="rect">
                <a:avLst/>
              </a:prstGeom>
              <a:noFill/>
              <a:ln w="9525">
                <a:noFill/>
                <a:miter lim="800000"/>
                <a:headEnd/>
                <a:tailEnd/>
              </a:ln>
            </p:spPr>
            <p:txBody>
              <a:bodyPr wrap="none" lIns="0" tIns="0" rIns="0" bIns="0">
                <a:spAutoFit/>
              </a:bodyPr>
              <a:lstStyle/>
              <a:p>
                <a:r>
                  <a:rPr lang="en-US" sz="600" b="1">
                    <a:solidFill>
                      <a:srgbClr val="000000"/>
                    </a:solidFill>
                  </a:rPr>
                  <a:t>M</a:t>
                </a:r>
                <a:endParaRPr lang="en-US" sz="1600"/>
              </a:p>
            </p:txBody>
          </p:sp>
          <p:sp>
            <p:nvSpPr>
              <p:cNvPr id="35963" name="Rectangle 327"/>
              <p:cNvSpPr>
                <a:spLocks noChangeArrowheads="1"/>
              </p:cNvSpPr>
              <p:nvPr/>
            </p:nvSpPr>
            <p:spPr bwMode="auto">
              <a:xfrm>
                <a:off x="856" y="717"/>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1600"/>
              </a:p>
            </p:txBody>
          </p:sp>
          <p:sp>
            <p:nvSpPr>
              <p:cNvPr id="35964" name="Rectangle 328"/>
              <p:cNvSpPr>
                <a:spLocks noChangeArrowheads="1"/>
              </p:cNvSpPr>
              <p:nvPr/>
            </p:nvSpPr>
            <p:spPr bwMode="auto">
              <a:xfrm>
                <a:off x="868" y="717"/>
                <a:ext cx="12" cy="47"/>
              </a:xfrm>
              <a:prstGeom prst="rect">
                <a:avLst/>
              </a:prstGeom>
              <a:noFill/>
              <a:ln w="9525">
                <a:noFill/>
                <a:miter lim="800000"/>
                <a:headEnd/>
                <a:tailEnd/>
              </a:ln>
            </p:spPr>
            <p:txBody>
              <a:bodyPr wrap="none" lIns="0" tIns="0" rIns="0" bIns="0">
                <a:spAutoFit/>
              </a:bodyPr>
              <a:lstStyle/>
              <a:p>
                <a:r>
                  <a:rPr lang="en-US" sz="600" b="1">
                    <a:solidFill>
                      <a:srgbClr val="000000"/>
                    </a:solidFill>
                  </a:rPr>
                  <a:t>-</a:t>
                </a:r>
                <a:endParaRPr lang="en-US" sz="1600"/>
              </a:p>
            </p:txBody>
          </p:sp>
          <p:sp>
            <p:nvSpPr>
              <p:cNvPr id="35965" name="Rectangle 329"/>
              <p:cNvSpPr>
                <a:spLocks noChangeArrowheads="1"/>
              </p:cNvSpPr>
              <p:nvPr/>
            </p:nvSpPr>
            <p:spPr bwMode="auto">
              <a:xfrm>
                <a:off x="875" y="717"/>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0</a:t>
                </a:r>
                <a:endParaRPr lang="en-US" sz="1600"/>
              </a:p>
            </p:txBody>
          </p:sp>
          <p:sp>
            <p:nvSpPr>
              <p:cNvPr id="35966" name="Rectangle 330"/>
              <p:cNvSpPr>
                <a:spLocks noChangeArrowheads="1"/>
              </p:cNvSpPr>
              <p:nvPr/>
            </p:nvSpPr>
            <p:spPr bwMode="auto">
              <a:xfrm>
                <a:off x="607" y="677"/>
                <a:ext cx="316" cy="99"/>
              </a:xfrm>
              <a:prstGeom prst="rect">
                <a:avLst/>
              </a:prstGeom>
              <a:solidFill>
                <a:srgbClr val="C5D672"/>
              </a:solidFill>
              <a:ln w="9525">
                <a:noFill/>
                <a:miter lim="800000"/>
                <a:headEnd/>
                <a:tailEnd/>
              </a:ln>
            </p:spPr>
            <p:txBody>
              <a:bodyPr/>
              <a:lstStyle/>
              <a:p>
                <a:endParaRPr lang="en-US"/>
              </a:p>
            </p:txBody>
          </p:sp>
          <p:sp>
            <p:nvSpPr>
              <p:cNvPr id="35967" name="Rectangle 331"/>
              <p:cNvSpPr>
                <a:spLocks noChangeArrowheads="1"/>
              </p:cNvSpPr>
              <p:nvPr/>
            </p:nvSpPr>
            <p:spPr bwMode="auto">
              <a:xfrm>
                <a:off x="676" y="702"/>
                <a:ext cx="170" cy="86"/>
              </a:xfrm>
              <a:prstGeom prst="rect">
                <a:avLst/>
              </a:prstGeom>
              <a:noFill/>
              <a:ln w="9525">
                <a:noFill/>
                <a:miter lim="800000"/>
                <a:headEnd/>
                <a:tailEnd/>
              </a:ln>
            </p:spPr>
            <p:txBody>
              <a:bodyPr wrap="none" lIns="0" tIns="0" rIns="0" bIns="0">
                <a:spAutoFit/>
              </a:bodyPr>
              <a:lstStyle/>
              <a:p>
                <a:r>
                  <a:rPr lang="en-US" sz="1100" b="1">
                    <a:solidFill>
                      <a:srgbClr val="000000"/>
                    </a:solidFill>
                  </a:rPr>
                  <a:t>FMI 5</a:t>
                </a:r>
                <a:endParaRPr lang="en-US" sz="1600"/>
              </a:p>
            </p:txBody>
          </p:sp>
          <p:sp>
            <p:nvSpPr>
              <p:cNvPr id="35968" name="Rectangle 332"/>
              <p:cNvSpPr>
                <a:spLocks noChangeArrowheads="1"/>
              </p:cNvSpPr>
              <p:nvPr/>
            </p:nvSpPr>
            <p:spPr bwMode="auto">
              <a:xfrm>
                <a:off x="777" y="702"/>
                <a:ext cx="22" cy="86"/>
              </a:xfrm>
              <a:prstGeom prst="rect">
                <a:avLst/>
              </a:prstGeom>
              <a:noFill/>
              <a:ln w="9525">
                <a:noFill/>
                <a:miter lim="800000"/>
                <a:headEnd/>
                <a:tailEnd/>
              </a:ln>
            </p:spPr>
            <p:txBody>
              <a:bodyPr wrap="none" lIns="0" tIns="0" rIns="0" bIns="0">
                <a:spAutoFit/>
              </a:bodyPr>
              <a:lstStyle/>
              <a:p>
                <a:r>
                  <a:rPr lang="en-US" sz="1100" b="1">
                    <a:solidFill>
                      <a:srgbClr val="000000"/>
                    </a:solidFill>
                  </a:rPr>
                  <a:t>-</a:t>
                </a:r>
                <a:endParaRPr lang="en-US" sz="1600"/>
              </a:p>
            </p:txBody>
          </p:sp>
          <p:sp>
            <p:nvSpPr>
              <p:cNvPr id="35969" name="Rectangle 333"/>
              <p:cNvSpPr>
                <a:spLocks noChangeArrowheads="1"/>
              </p:cNvSpPr>
              <p:nvPr/>
            </p:nvSpPr>
            <p:spPr bwMode="auto">
              <a:xfrm>
                <a:off x="790" y="702"/>
                <a:ext cx="92" cy="86"/>
              </a:xfrm>
              <a:prstGeom prst="rect">
                <a:avLst/>
              </a:prstGeom>
              <a:noFill/>
              <a:ln w="9525">
                <a:noFill/>
                <a:miter lim="800000"/>
                <a:headEnd/>
                <a:tailEnd/>
              </a:ln>
            </p:spPr>
            <p:txBody>
              <a:bodyPr wrap="none" lIns="0" tIns="0" rIns="0" bIns="0">
                <a:spAutoFit/>
              </a:bodyPr>
              <a:lstStyle/>
              <a:p>
                <a:r>
                  <a:rPr lang="en-US" sz="1100" b="1">
                    <a:solidFill>
                      <a:srgbClr val="000000"/>
                    </a:solidFill>
                  </a:rPr>
                  <a:t>0.1</a:t>
                </a:r>
                <a:endParaRPr lang="en-US" sz="1600"/>
              </a:p>
            </p:txBody>
          </p:sp>
          <p:sp>
            <p:nvSpPr>
              <p:cNvPr id="35970" name="Rectangle 334"/>
              <p:cNvSpPr>
                <a:spLocks noChangeArrowheads="1"/>
              </p:cNvSpPr>
              <p:nvPr/>
            </p:nvSpPr>
            <p:spPr bwMode="auto">
              <a:xfrm>
                <a:off x="607" y="827"/>
                <a:ext cx="315" cy="212"/>
              </a:xfrm>
              <a:prstGeom prst="rect">
                <a:avLst/>
              </a:prstGeom>
              <a:solidFill>
                <a:srgbClr val="C5D672"/>
              </a:solidFill>
              <a:ln w="9525">
                <a:noFill/>
                <a:miter lim="800000"/>
                <a:headEnd/>
                <a:tailEnd/>
              </a:ln>
            </p:spPr>
            <p:txBody>
              <a:bodyPr/>
              <a:lstStyle/>
              <a:p>
                <a:endParaRPr lang="en-US"/>
              </a:p>
            </p:txBody>
          </p:sp>
          <p:sp>
            <p:nvSpPr>
              <p:cNvPr id="35971" name="Rectangle 335"/>
              <p:cNvSpPr>
                <a:spLocks noChangeArrowheads="1"/>
              </p:cNvSpPr>
              <p:nvPr/>
            </p:nvSpPr>
            <p:spPr bwMode="auto">
              <a:xfrm>
                <a:off x="726" y="853"/>
                <a:ext cx="137" cy="86"/>
              </a:xfrm>
              <a:prstGeom prst="rect">
                <a:avLst/>
              </a:prstGeom>
              <a:noFill/>
              <a:ln w="9525">
                <a:noFill/>
                <a:miter lim="800000"/>
                <a:headEnd/>
                <a:tailEnd/>
              </a:ln>
            </p:spPr>
            <p:txBody>
              <a:bodyPr wrap="none" lIns="0" tIns="0" rIns="0" bIns="0">
                <a:spAutoFit/>
              </a:bodyPr>
              <a:lstStyle/>
              <a:p>
                <a:r>
                  <a:rPr lang="en-US" sz="1100" b="1">
                    <a:solidFill>
                      <a:srgbClr val="000000"/>
                    </a:solidFill>
                  </a:rPr>
                  <a:t>The </a:t>
                </a:r>
                <a:endParaRPr lang="en-US" sz="1600"/>
              </a:p>
            </p:txBody>
          </p:sp>
          <p:sp>
            <p:nvSpPr>
              <p:cNvPr id="35972" name="Rectangle 336"/>
              <p:cNvSpPr>
                <a:spLocks noChangeArrowheads="1"/>
              </p:cNvSpPr>
              <p:nvPr/>
            </p:nvSpPr>
            <p:spPr bwMode="auto">
              <a:xfrm>
                <a:off x="389" y="677"/>
                <a:ext cx="537" cy="806"/>
              </a:xfrm>
              <a:prstGeom prst="rect">
                <a:avLst/>
              </a:prstGeom>
              <a:solidFill>
                <a:srgbClr val="FFFFFF"/>
              </a:solidFill>
              <a:ln w="9525">
                <a:noFill/>
                <a:miter lim="800000"/>
                <a:headEnd/>
                <a:tailEnd/>
              </a:ln>
            </p:spPr>
            <p:txBody>
              <a:bodyPr/>
              <a:lstStyle/>
              <a:p>
                <a:endParaRPr lang="en-US"/>
              </a:p>
            </p:txBody>
          </p:sp>
          <p:sp>
            <p:nvSpPr>
              <p:cNvPr id="35973" name="Rectangle 337"/>
              <p:cNvSpPr>
                <a:spLocks noChangeArrowheads="1"/>
              </p:cNvSpPr>
              <p:nvPr/>
            </p:nvSpPr>
            <p:spPr bwMode="auto">
              <a:xfrm>
                <a:off x="439" y="1401"/>
                <a:ext cx="1" cy="1"/>
              </a:xfrm>
              <a:prstGeom prst="rect">
                <a:avLst/>
              </a:prstGeom>
              <a:solidFill>
                <a:srgbClr val="000000"/>
              </a:solidFill>
              <a:ln w="9525">
                <a:noFill/>
                <a:miter lim="800000"/>
                <a:headEnd/>
                <a:tailEnd/>
              </a:ln>
            </p:spPr>
            <p:txBody>
              <a:bodyPr/>
              <a:lstStyle/>
              <a:p>
                <a:endParaRPr lang="en-US"/>
              </a:p>
            </p:txBody>
          </p:sp>
          <p:sp>
            <p:nvSpPr>
              <p:cNvPr id="35974" name="Rectangle 338"/>
              <p:cNvSpPr>
                <a:spLocks noChangeArrowheads="1"/>
              </p:cNvSpPr>
              <p:nvPr/>
            </p:nvSpPr>
            <p:spPr bwMode="auto">
              <a:xfrm>
                <a:off x="438" y="1401"/>
                <a:ext cx="1" cy="1"/>
              </a:xfrm>
              <a:prstGeom prst="rect">
                <a:avLst/>
              </a:prstGeom>
              <a:solidFill>
                <a:srgbClr val="000000"/>
              </a:solidFill>
              <a:ln w="9525">
                <a:noFill/>
                <a:miter lim="800000"/>
                <a:headEnd/>
                <a:tailEnd/>
              </a:ln>
            </p:spPr>
            <p:txBody>
              <a:bodyPr/>
              <a:lstStyle/>
              <a:p>
                <a:endParaRPr lang="en-US"/>
              </a:p>
            </p:txBody>
          </p:sp>
          <p:sp>
            <p:nvSpPr>
              <p:cNvPr id="35975" name="Rectangle 339"/>
              <p:cNvSpPr>
                <a:spLocks noChangeArrowheads="1"/>
              </p:cNvSpPr>
              <p:nvPr/>
            </p:nvSpPr>
            <p:spPr bwMode="auto">
              <a:xfrm>
                <a:off x="404" y="1435"/>
                <a:ext cx="0" cy="0"/>
              </a:xfrm>
              <a:prstGeom prst="rect">
                <a:avLst/>
              </a:prstGeom>
              <a:solidFill>
                <a:srgbClr val="000000"/>
              </a:solidFill>
              <a:ln w="9525">
                <a:noFill/>
                <a:miter lim="800000"/>
                <a:headEnd/>
                <a:tailEnd/>
              </a:ln>
            </p:spPr>
            <p:txBody>
              <a:bodyPr/>
              <a:lstStyle/>
              <a:p>
                <a:endParaRPr lang="en-US"/>
              </a:p>
            </p:txBody>
          </p:sp>
          <p:sp>
            <p:nvSpPr>
              <p:cNvPr id="35976" name="Rectangle 340"/>
              <p:cNvSpPr>
                <a:spLocks noChangeArrowheads="1"/>
              </p:cNvSpPr>
              <p:nvPr/>
            </p:nvSpPr>
            <p:spPr bwMode="auto">
              <a:xfrm>
                <a:off x="391" y="1213"/>
                <a:ext cx="1" cy="2"/>
              </a:xfrm>
              <a:prstGeom prst="rect">
                <a:avLst/>
              </a:prstGeom>
              <a:solidFill>
                <a:srgbClr val="000000"/>
              </a:solidFill>
              <a:ln w="9525">
                <a:noFill/>
                <a:miter lim="800000"/>
                <a:headEnd/>
                <a:tailEnd/>
              </a:ln>
            </p:spPr>
            <p:txBody>
              <a:bodyPr/>
              <a:lstStyle/>
              <a:p>
                <a:endParaRPr lang="en-US"/>
              </a:p>
            </p:txBody>
          </p:sp>
          <p:sp>
            <p:nvSpPr>
              <p:cNvPr id="35977" name="Rectangle 341"/>
              <p:cNvSpPr>
                <a:spLocks noChangeArrowheads="1"/>
              </p:cNvSpPr>
              <p:nvPr/>
            </p:nvSpPr>
            <p:spPr bwMode="auto">
              <a:xfrm>
                <a:off x="567" y="1122"/>
                <a:ext cx="0" cy="1"/>
              </a:xfrm>
              <a:prstGeom prst="rect">
                <a:avLst/>
              </a:prstGeom>
              <a:solidFill>
                <a:srgbClr val="000000"/>
              </a:solidFill>
              <a:ln w="9525">
                <a:noFill/>
                <a:miter lim="800000"/>
                <a:headEnd/>
                <a:tailEnd/>
              </a:ln>
            </p:spPr>
            <p:txBody>
              <a:bodyPr/>
              <a:lstStyle/>
              <a:p>
                <a:endParaRPr lang="en-US"/>
              </a:p>
            </p:txBody>
          </p:sp>
          <p:sp>
            <p:nvSpPr>
              <p:cNvPr id="35978" name="Rectangle 342"/>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5979" name="Rectangle 343"/>
              <p:cNvSpPr>
                <a:spLocks noChangeArrowheads="1"/>
              </p:cNvSpPr>
              <p:nvPr/>
            </p:nvSpPr>
            <p:spPr bwMode="auto">
              <a:xfrm>
                <a:off x="410" y="755"/>
                <a:ext cx="0" cy="1"/>
              </a:xfrm>
              <a:prstGeom prst="rect">
                <a:avLst/>
              </a:prstGeom>
              <a:solidFill>
                <a:srgbClr val="000000"/>
              </a:solidFill>
              <a:ln w="9525">
                <a:noFill/>
                <a:miter lim="800000"/>
                <a:headEnd/>
                <a:tailEnd/>
              </a:ln>
            </p:spPr>
            <p:txBody>
              <a:bodyPr/>
              <a:lstStyle/>
              <a:p>
                <a:endParaRPr lang="en-US"/>
              </a:p>
            </p:txBody>
          </p:sp>
          <p:sp>
            <p:nvSpPr>
              <p:cNvPr id="35980" name="Rectangle 344"/>
              <p:cNvSpPr>
                <a:spLocks noChangeArrowheads="1"/>
              </p:cNvSpPr>
              <p:nvPr/>
            </p:nvSpPr>
            <p:spPr bwMode="auto">
              <a:xfrm>
                <a:off x="419" y="779"/>
                <a:ext cx="0" cy="1"/>
              </a:xfrm>
              <a:prstGeom prst="rect">
                <a:avLst/>
              </a:prstGeom>
              <a:solidFill>
                <a:srgbClr val="000000"/>
              </a:solidFill>
              <a:ln w="9525">
                <a:noFill/>
                <a:miter lim="800000"/>
                <a:headEnd/>
                <a:tailEnd/>
              </a:ln>
            </p:spPr>
            <p:txBody>
              <a:bodyPr/>
              <a:lstStyle/>
              <a:p>
                <a:endParaRPr lang="en-US"/>
              </a:p>
            </p:txBody>
          </p:sp>
          <p:sp>
            <p:nvSpPr>
              <p:cNvPr id="35981" name="Rectangle 345"/>
              <p:cNvSpPr>
                <a:spLocks noChangeArrowheads="1"/>
              </p:cNvSpPr>
              <p:nvPr/>
            </p:nvSpPr>
            <p:spPr bwMode="auto">
              <a:xfrm>
                <a:off x="610" y="677"/>
                <a:ext cx="1" cy="806"/>
              </a:xfrm>
              <a:prstGeom prst="rect">
                <a:avLst/>
              </a:prstGeom>
              <a:solidFill>
                <a:srgbClr val="000000"/>
              </a:solidFill>
              <a:ln w="9525">
                <a:noFill/>
                <a:miter lim="800000"/>
                <a:headEnd/>
                <a:tailEnd/>
              </a:ln>
            </p:spPr>
            <p:txBody>
              <a:bodyPr/>
              <a:lstStyle/>
              <a:p>
                <a:endParaRPr lang="en-US"/>
              </a:p>
            </p:txBody>
          </p:sp>
          <p:sp>
            <p:nvSpPr>
              <p:cNvPr id="35982" name="Rectangle 346"/>
              <p:cNvSpPr>
                <a:spLocks noChangeArrowheads="1"/>
              </p:cNvSpPr>
              <p:nvPr/>
            </p:nvSpPr>
            <p:spPr bwMode="auto">
              <a:xfrm>
                <a:off x="438" y="1401"/>
                <a:ext cx="1" cy="1"/>
              </a:xfrm>
              <a:prstGeom prst="rect">
                <a:avLst/>
              </a:prstGeom>
              <a:solidFill>
                <a:srgbClr val="000000"/>
              </a:solidFill>
              <a:ln w="9525">
                <a:noFill/>
                <a:miter lim="800000"/>
                <a:headEnd/>
                <a:tailEnd/>
              </a:ln>
            </p:spPr>
            <p:txBody>
              <a:bodyPr/>
              <a:lstStyle/>
              <a:p>
                <a:endParaRPr lang="en-US"/>
              </a:p>
            </p:txBody>
          </p:sp>
          <p:sp>
            <p:nvSpPr>
              <p:cNvPr id="35983" name="Freeform 347"/>
              <p:cNvSpPr>
                <a:spLocks/>
              </p:cNvSpPr>
              <p:nvPr/>
            </p:nvSpPr>
            <p:spPr bwMode="auto">
              <a:xfrm>
                <a:off x="441" y="1391"/>
                <a:ext cx="12" cy="10"/>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5984" name="Freeform 348"/>
              <p:cNvSpPr>
                <a:spLocks/>
              </p:cNvSpPr>
              <p:nvPr/>
            </p:nvSpPr>
            <p:spPr bwMode="auto">
              <a:xfrm>
                <a:off x="439" y="1400"/>
                <a:ext cx="2" cy="1"/>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5985" name="Rectangle 349"/>
              <p:cNvSpPr>
                <a:spLocks noChangeArrowheads="1"/>
              </p:cNvSpPr>
              <p:nvPr/>
            </p:nvSpPr>
            <p:spPr bwMode="auto">
              <a:xfrm>
                <a:off x="439" y="1401"/>
                <a:ext cx="1" cy="1"/>
              </a:xfrm>
              <a:prstGeom prst="rect">
                <a:avLst/>
              </a:prstGeom>
              <a:solidFill>
                <a:srgbClr val="000000"/>
              </a:solidFill>
              <a:ln w="9525">
                <a:noFill/>
                <a:miter lim="800000"/>
                <a:headEnd/>
                <a:tailEnd/>
              </a:ln>
            </p:spPr>
            <p:txBody>
              <a:bodyPr/>
              <a:lstStyle/>
              <a:p>
                <a:endParaRPr lang="en-US"/>
              </a:p>
            </p:txBody>
          </p:sp>
          <p:sp>
            <p:nvSpPr>
              <p:cNvPr id="35986" name="Freeform 350"/>
              <p:cNvSpPr>
                <a:spLocks/>
              </p:cNvSpPr>
              <p:nvPr/>
            </p:nvSpPr>
            <p:spPr bwMode="auto">
              <a:xfrm>
                <a:off x="411" y="1401"/>
                <a:ext cx="27" cy="54"/>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5987" name="Freeform 351"/>
              <p:cNvSpPr>
                <a:spLocks/>
              </p:cNvSpPr>
              <p:nvPr/>
            </p:nvSpPr>
            <p:spPr bwMode="auto">
              <a:xfrm>
                <a:off x="404" y="1435"/>
                <a:ext cx="24" cy="22"/>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5988" name="Freeform 352"/>
              <p:cNvSpPr>
                <a:spLocks/>
              </p:cNvSpPr>
              <p:nvPr/>
            </p:nvSpPr>
            <p:spPr bwMode="auto">
              <a:xfrm>
                <a:off x="426" y="1455"/>
                <a:ext cx="2" cy="2"/>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5989" name="Freeform 353"/>
              <p:cNvSpPr>
                <a:spLocks/>
              </p:cNvSpPr>
              <p:nvPr/>
            </p:nvSpPr>
            <p:spPr bwMode="auto">
              <a:xfrm>
                <a:off x="398" y="1434"/>
                <a:ext cx="6" cy="49"/>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5990" name="Freeform 354"/>
              <p:cNvSpPr>
                <a:spLocks/>
              </p:cNvSpPr>
              <p:nvPr/>
            </p:nvSpPr>
            <p:spPr bwMode="auto">
              <a:xfrm>
                <a:off x="387" y="1193"/>
                <a:ext cx="18" cy="22"/>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5991" name="Freeform 355"/>
              <p:cNvSpPr>
                <a:spLocks/>
              </p:cNvSpPr>
              <p:nvPr/>
            </p:nvSpPr>
            <p:spPr bwMode="auto">
              <a:xfrm>
                <a:off x="387" y="1213"/>
                <a:ext cx="4" cy="2"/>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5992" name="Freeform 356"/>
              <p:cNvSpPr>
                <a:spLocks/>
              </p:cNvSpPr>
              <p:nvPr/>
            </p:nvSpPr>
            <p:spPr bwMode="auto">
              <a:xfrm>
                <a:off x="391" y="1213"/>
                <a:ext cx="14" cy="2"/>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5993" name="Freeform 357"/>
              <p:cNvSpPr>
                <a:spLocks/>
              </p:cNvSpPr>
              <p:nvPr/>
            </p:nvSpPr>
            <p:spPr bwMode="auto">
              <a:xfrm>
                <a:off x="404" y="1213"/>
                <a:ext cx="1"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5994" name="Freeform 358"/>
              <p:cNvSpPr>
                <a:spLocks/>
              </p:cNvSpPr>
              <p:nvPr/>
            </p:nvSpPr>
            <p:spPr bwMode="auto">
              <a:xfrm>
                <a:off x="387" y="1191"/>
                <a:ext cx="18" cy="24"/>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5995" name="Freeform 359"/>
              <p:cNvSpPr>
                <a:spLocks/>
              </p:cNvSpPr>
              <p:nvPr/>
            </p:nvSpPr>
            <p:spPr bwMode="auto">
              <a:xfrm>
                <a:off x="404" y="1213"/>
                <a:ext cx="1"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5996" name="Rectangle 360"/>
              <p:cNvSpPr>
                <a:spLocks noChangeArrowheads="1"/>
              </p:cNvSpPr>
              <p:nvPr/>
            </p:nvSpPr>
            <p:spPr bwMode="auto">
              <a:xfrm>
                <a:off x="603" y="677"/>
                <a:ext cx="7" cy="806"/>
              </a:xfrm>
              <a:prstGeom prst="rect">
                <a:avLst/>
              </a:prstGeom>
              <a:solidFill>
                <a:srgbClr val="000000"/>
              </a:solidFill>
              <a:ln w="9525">
                <a:noFill/>
                <a:miter lim="800000"/>
                <a:headEnd/>
                <a:tailEnd/>
              </a:ln>
            </p:spPr>
            <p:txBody>
              <a:bodyPr/>
              <a:lstStyle/>
              <a:p>
                <a:endParaRPr lang="en-US"/>
              </a:p>
            </p:txBody>
          </p:sp>
          <p:sp>
            <p:nvSpPr>
              <p:cNvPr id="35997" name="Rectangle 361"/>
              <p:cNvSpPr>
                <a:spLocks noChangeArrowheads="1"/>
              </p:cNvSpPr>
              <p:nvPr/>
            </p:nvSpPr>
            <p:spPr bwMode="auto">
              <a:xfrm>
                <a:off x="603" y="677"/>
                <a:ext cx="7" cy="1"/>
              </a:xfrm>
              <a:prstGeom prst="rect">
                <a:avLst/>
              </a:prstGeom>
              <a:solidFill>
                <a:srgbClr val="000000"/>
              </a:solidFill>
              <a:ln w="9525">
                <a:noFill/>
                <a:miter lim="800000"/>
                <a:headEnd/>
                <a:tailEnd/>
              </a:ln>
            </p:spPr>
            <p:txBody>
              <a:bodyPr/>
              <a:lstStyle/>
              <a:p>
                <a:endParaRPr lang="en-US"/>
              </a:p>
            </p:txBody>
          </p:sp>
          <p:sp>
            <p:nvSpPr>
              <p:cNvPr id="35998" name="Freeform 362"/>
              <p:cNvSpPr>
                <a:spLocks/>
              </p:cNvSpPr>
              <p:nvPr/>
            </p:nvSpPr>
            <p:spPr bwMode="auto">
              <a:xfrm>
                <a:off x="610" y="677"/>
                <a:ext cx="1" cy="1"/>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5999" name="Rectangle 363"/>
              <p:cNvSpPr>
                <a:spLocks noChangeArrowheads="1"/>
              </p:cNvSpPr>
              <p:nvPr/>
            </p:nvSpPr>
            <p:spPr bwMode="auto">
              <a:xfrm>
                <a:off x="602" y="677"/>
                <a:ext cx="1" cy="806"/>
              </a:xfrm>
              <a:prstGeom prst="rect">
                <a:avLst/>
              </a:prstGeom>
              <a:solidFill>
                <a:srgbClr val="000000"/>
              </a:solidFill>
              <a:ln w="9525">
                <a:noFill/>
                <a:miter lim="800000"/>
                <a:headEnd/>
                <a:tailEnd/>
              </a:ln>
            </p:spPr>
            <p:txBody>
              <a:bodyPr/>
              <a:lstStyle/>
              <a:p>
                <a:endParaRPr lang="en-US"/>
              </a:p>
            </p:txBody>
          </p:sp>
          <p:sp>
            <p:nvSpPr>
              <p:cNvPr id="36000" name="Freeform 364"/>
              <p:cNvSpPr>
                <a:spLocks/>
              </p:cNvSpPr>
              <p:nvPr/>
            </p:nvSpPr>
            <p:spPr bwMode="auto">
              <a:xfrm>
                <a:off x="602" y="677"/>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6001" name="Freeform 365"/>
              <p:cNvSpPr>
                <a:spLocks/>
              </p:cNvSpPr>
              <p:nvPr/>
            </p:nvSpPr>
            <p:spPr bwMode="auto">
              <a:xfrm>
                <a:off x="584" y="873"/>
                <a:ext cx="24" cy="52"/>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6002" name="Freeform 366"/>
              <p:cNvSpPr>
                <a:spLocks/>
              </p:cNvSpPr>
              <p:nvPr/>
            </p:nvSpPr>
            <p:spPr bwMode="auto">
              <a:xfrm>
                <a:off x="589" y="919"/>
                <a:ext cx="17" cy="3"/>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003" name="Freeform 367"/>
              <p:cNvSpPr>
                <a:spLocks/>
              </p:cNvSpPr>
              <p:nvPr/>
            </p:nvSpPr>
            <p:spPr bwMode="auto">
              <a:xfrm>
                <a:off x="584" y="922"/>
                <a:ext cx="6" cy="3"/>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004" name="Freeform 368"/>
              <p:cNvSpPr>
                <a:spLocks/>
              </p:cNvSpPr>
              <p:nvPr/>
            </p:nvSpPr>
            <p:spPr bwMode="auto">
              <a:xfrm>
                <a:off x="584" y="897"/>
                <a:ext cx="12" cy="28"/>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005" name="Freeform 369"/>
              <p:cNvSpPr>
                <a:spLocks/>
              </p:cNvSpPr>
              <p:nvPr/>
            </p:nvSpPr>
            <p:spPr bwMode="auto">
              <a:xfrm>
                <a:off x="587" y="873"/>
                <a:ext cx="12" cy="24"/>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006" name="Freeform 370"/>
              <p:cNvSpPr>
                <a:spLocks/>
              </p:cNvSpPr>
              <p:nvPr/>
            </p:nvSpPr>
            <p:spPr bwMode="auto">
              <a:xfrm>
                <a:off x="599" y="875"/>
                <a:ext cx="9" cy="7"/>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007" name="Rectangle 371"/>
              <p:cNvSpPr>
                <a:spLocks noChangeArrowheads="1"/>
              </p:cNvSpPr>
              <p:nvPr/>
            </p:nvSpPr>
            <p:spPr bwMode="auto">
              <a:xfrm>
                <a:off x="599" y="875"/>
                <a:ext cx="1" cy="2"/>
              </a:xfrm>
              <a:prstGeom prst="rect">
                <a:avLst/>
              </a:prstGeom>
              <a:solidFill>
                <a:srgbClr val="000000"/>
              </a:solidFill>
              <a:ln w="9525">
                <a:noFill/>
                <a:miter lim="800000"/>
                <a:headEnd/>
                <a:tailEnd/>
              </a:ln>
            </p:spPr>
            <p:txBody>
              <a:bodyPr/>
              <a:lstStyle/>
              <a:p>
                <a:endParaRPr lang="en-US"/>
              </a:p>
            </p:txBody>
          </p:sp>
          <p:sp>
            <p:nvSpPr>
              <p:cNvPr id="36008" name="Freeform 372"/>
              <p:cNvSpPr>
                <a:spLocks/>
              </p:cNvSpPr>
              <p:nvPr/>
            </p:nvSpPr>
            <p:spPr bwMode="auto">
              <a:xfrm>
                <a:off x="387" y="677"/>
                <a:ext cx="539" cy="806"/>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009" name="Rectangle 373"/>
              <p:cNvSpPr>
                <a:spLocks noChangeArrowheads="1"/>
              </p:cNvSpPr>
              <p:nvPr/>
            </p:nvSpPr>
            <p:spPr bwMode="auto">
              <a:xfrm>
                <a:off x="389" y="677"/>
                <a:ext cx="219" cy="806"/>
              </a:xfrm>
              <a:prstGeom prst="rect">
                <a:avLst/>
              </a:prstGeom>
              <a:solidFill>
                <a:srgbClr val="9CB06E"/>
              </a:solidFill>
              <a:ln w="9525">
                <a:noFill/>
                <a:miter lim="800000"/>
                <a:headEnd/>
                <a:tailEnd/>
              </a:ln>
            </p:spPr>
            <p:txBody>
              <a:bodyPr/>
              <a:lstStyle/>
              <a:p>
                <a:endParaRPr lang="en-US"/>
              </a:p>
            </p:txBody>
          </p:sp>
          <p:sp>
            <p:nvSpPr>
              <p:cNvPr id="36010" name="Freeform 374"/>
              <p:cNvSpPr>
                <a:spLocks/>
              </p:cNvSpPr>
              <p:nvPr/>
            </p:nvSpPr>
            <p:spPr bwMode="auto">
              <a:xfrm>
                <a:off x="608" y="827"/>
                <a:ext cx="318" cy="129"/>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011" name="Freeform 375"/>
              <p:cNvSpPr>
                <a:spLocks/>
              </p:cNvSpPr>
              <p:nvPr/>
            </p:nvSpPr>
            <p:spPr bwMode="auto">
              <a:xfrm>
                <a:off x="387" y="677"/>
                <a:ext cx="139" cy="223"/>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6012" name="Freeform 376"/>
              <p:cNvSpPr>
                <a:spLocks/>
              </p:cNvSpPr>
              <p:nvPr/>
            </p:nvSpPr>
            <p:spPr bwMode="auto">
              <a:xfrm>
                <a:off x="387" y="942"/>
                <a:ext cx="149" cy="224"/>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013" name="Freeform 377"/>
              <p:cNvSpPr>
                <a:spLocks/>
              </p:cNvSpPr>
              <p:nvPr/>
            </p:nvSpPr>
            <p:spPr bwMode="auto">
              <a:xfrm>
                <a:off x="475" y="1299"/>
                <a:ext cx="133" cy="184"/>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014" name="Freeform 378"/>
              <p:cNvSpPr>
                <a:spLocks/>
              </p:cNvSpPr>
              <p:nvPr/>
            </p:nvSpPr>
            <p:spPr bwMode="auto">
              <a:xfrm>
                <a:off x="387" y="907"/>
                <a:ext cx="221" cy="308"/>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015" name="Freeform 379"/>
              <p:cNvSpPr>
                <a:spLocks/>
              </p:cNvSpPr>
              <p:nvPr/>
            </p:nvSpPr>
            <p:spPr bwMode="auto">
              <a:xfrm>
                <a:off x="387" y="1233"/>
                <a:ext cx="203" cy="227"/>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016" name="Freeform 380"/>
              <p:cNvSpPr>
                <a:spLocks/>
              </p:cNvSpPr>
              <p:nvPr/>
            </p:nvSpPr>
            <p:spPr bwMode="auto">
              <a:xfrm>
                <a:off x="413" y="678"/>
                <a:ext cx="195" cy="254"/>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017" name="Freeform 381"/>
              <p:cNvSpPr>
                <a:spLocks/>
              </p:cNvSpPr>
              <p:nvPr/>
            </p:nvSpPr>
            <p:spPr bwMode="auto">
              <a:xfrm>
                <a:off x="413" y="1393"/>
                <a:ext cx="129" cy="90"/>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018" name="Freeform 382"/>
              <p:cNvSpPr>
                <a:spLocks/>
              </p:cNvSpPr>
              <p:nvPr/>
            </p:nvSpPr>
            <p:spPr bwMode="auto">
              <a:xfrm>
                <a:off x="580" y="1110"/>
                <a:ext cx="28" cy="101"/>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019" name="Freeform 383"/>
              <p:cNvSpPr>
                <a:spLocks/>
              </p:cNvSpPr>
              <p:nvPr/>
            </p:nvSpPr>
            <p:spPr bwMode="auto">
              <a:xfrm>
                <a:off x="551" y="1072"/>
                <a:ext cx="46" cy="74"/>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020" name="Freeform 384"/>
              <p:cNvSpPr>
                <a:spLocks/>
              </p:cNvSpPr>
              <p:nvPr/>
            </p:nvSpPr>
            <p:spPr bwMode="auto">
              <a:xfrm>
                <a:off x="580" y="1110"/>
                <a:ext cx="12" cy="16"/>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021" name="Freeform 385"/>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022" name="Rectangle 386"/>
              <p:cNvSpPr>
                <a:spLocks noChangeArrowheads="1"/>
              </p:cNvSpPr>
              <p:nvPr/>
            </p:nvSpPr>
            <p:spPr bwMode="auto">
              <a:xfrm>
                <a:off x="592" y="1112"/>
                <a:ext cx="0" cy="1"/>
              </a:xfrm>
              <a:prstGeom prst="rect">
                <a:avLst/>
              </a:prstGeom>
              <a:solidFill>
                <a:srgbClr val="000000"/>
              </a:solidFill>
              <a:ln w="9525">
                <a:noFill/>
                <a:miter lim="800000"/>
                <a:headEnd/>
                <a:tailEnd/>
              </a:ln>
            </p:spPr>
            <p:txBody>
              <a:bodyPr/>
              <a:lstStyle/>
              <a:p>
                <a:endParaRPr lang="en-US"/>
              </a:p>
            </p:txBody>
          </p:sp>
          <p:sp>
            <p:nvSpPr>
              <p:cNvPr id="36023" name="Freeform 387"/>
              <p:cNvSpPr>
                <a:spLocks/>
              </p:cNvSpPr>
              <p:nvPr/>
            </p:nvSpPr>
            <p:spPr bwMode="auto">
              <a:xfrm>
                <a:off x="587" y="1080"/>
                <a:ext cx="10"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024" name="Freeform 388"/>
              <p:cNvSpPr>
                <a:spLocks/>
              </p:cNvSpPr>
              <p:nvPr/>
            </p:nvSpPr>
            <p:spPr bwMode="auto">
              <a:xfrm>
                <a:off x="571" y="1072"/>
                <a:ext cx="25" cy="2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025" name="Rectangle 389"/>
              <p:cNvSpPr>
                <a:spLocks noChangeArrowheads="1"/>
              </p:cNvSpPr>
              <p:nvPr/>
            </p:nvSpPr>
            <p:spPr bwMode="auto">
              <a:xfrm>
                <a:off x="596" y="1080"/>
                <a:ext cx="1" cy="0"/>
              </a:xfrm>
              <a:prstGeom prst="rect">
                <a:avLst/>
              </a:prstGeom>
              <a:solidFill>
                <a:srgbClr val="000000"/>
              </a:solidFill>
              <a:ln w="9525">
                <a:noFill/>
                <a:miter lim="800000"/>
                <a:headEnd/>
                <a:tailEnd/>
              </a:ln>
            </p:spPr>
            <p:txBody>
              <a:bodyPr/>
              <a:lstStyle/>
              <a:p>
                <a:endParaRPr lang="en-US"/>
              </a:p>
            </p:txBody>
          </p:sp>
          <p:sp>
            <p:nvSpPr>
              <p:cNvPr id="36026" name="Freeform 390"/>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027" name="Freeform 391"/>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028" name="Freeform 392"/>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029" name="Freeform 393"/>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030" name="Freeform 394"/>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031" name="Freeform 395"/>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032" name="Freeform 396"/>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033" name="Rectangle 397"/>
              <p:cNvSpPr>
                <a:spLocks noChangeArrowheads="1"/>
              </p:cNvSpPr>
              <p:nvPr/>
            </p:nvSpPr>
            <p:spPr bwMode="auto">
              <a:xfrm>
                <a:off x="568" y="1110"/>
                <a:ext cx="0" cy="1"/>
              </a:xfrm>
              <a:prstGeom prst="rect">
                <a:avLst/>
              </a:prstGeom>
              <a:solidFill>
                <a:srgbClr val="000000"/>
              </a:solidFill>
              <a:ln w="9525">
                <a:noFill/>
                <a:miter lim="800000"/>
                <a:headEnd/>
                <a:tailEnd/>
              </a:ln>
            </p:spPr>
            <p:txBody>
              <a:bodyPr/>
              <a:lstStyle/>
              <a:p>
                <a:endParaRPr lang="en-US"/>
              </a:p>
            </p:txBody>
          </p:sp>
          <p:sp>
            <p:nvSpPr>
              <p:cNvPr id="36034" name="Rectangle 398"/>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035" name="Rectangle 399"/>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036" name="Freeform 400"/>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037" name="Freeform 401"/>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038" name="Freeform 402"/>
              <p:cNvSpPr>
                <a:spLocks/>
              </p:cNvSpPr>
              <p:nvPr/>
            </p:nvSpPr>
            <p:spPr bwMode="auto">
              <a:xfrm>
                <a:off x="398" y="895"/>
                <a:ext cx="21" cy="14"/>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039" name="Rectangle 403"/>
              <p:cNvSpPr>
                <a:spLocks noChangeArrowheads="1"/>
              </p:cNvSpPr>
              <p:nvPr/>
            </p:nvSpPr>
            <p:spPr bwMode="auto">
              <a:xfrm>
                <a:off x="419" y="907"/>
                <a:ext cx="0" cy="2"/>
              </a:xfrm>
              <a:prstGeom prst="rect">
                <a:avLst/>
              </a:prstGeom>
              <a:solidFill>
                <a:srgbClr val="000000"/>
              </a:solidFill>
              <a:ln w="9525">
                <a:noFill/>
                <a:miter lim="800000"/>
                <a:headEnd/>
                <a:tailEnd/>
              </a:ln>
            </p:spPr>
            <p:txBody>
              <a:bodyPr/>
              <a:lstStyle/>
              <a:p>
                <a:endParaRPr lang="en-US"/>
              </a:p>
            </p:txBody>
          </p:sp>
          <p:sp>
            <p:nvSpPr>
              <p:cNvPr id="36040" name="Freeform 404"/>
              <p:cNvSpPr>
                <a:spLocks/>
              </p:cNvSpPr>
              <p:nvPr/>
            </p:nvSpPr>
            <p:spPr bwMode="auto">
              <a:xfrm>
                <a:off x="410" y="907"/>
                <a:ext cx="9" cy="6"/>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041" name="Freeform 405"/>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042" name="Freeform 406"/>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043" name="Freeform 407"/>
              <p:cNvSpPr>
                <a:spLocks/>
              </p:cNvSpPr>
              <p:nvPr/>
            </p:nvSpPr>
            <p:spPr bwMode="auto">
              <a:xfrm>
                <a:off x="387" y="753"/>
                <a:ext cx="23" cy="17"/>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044" name="Freeform 408"/>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045" name="Freeform 409"/>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046" name="Freeform 410"/>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047" name="Freeform 411"/>
              <p:cNvSpPr>
                <a:spLocks/>
              </p:cNvSpPr>
              <p:nvPr/>
            </p:nvSpPr>
            <p:spPr bwMode="auto">
              <a:xfrm>
                <a:off x="417" y="766"/>
                <a:ext cx="2" cy="3"/>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048" name="Freeform 412"/>
              <p:cNvSpPr>
                <a:spLocks/>
              </p:cNvSpPr>
              <p:nvPr/>
            </p:nvSpPr>
            <p:spPr bwMode="auto">
              <a:xfrm>
                <a:off x="387" y="722"/>
                <a:ext cx="32" cy="4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049" name="Freeform 413"/>
              <p:cNvSpPr>
                <a:spLocks/>
              </p:cNvSpPr>
              <p:nvPr/>
            </p:nvSpPr>
            <p:spPr bwMode="auto">
              <a:xfrm>
                <a:off x="387" y="1358"/>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050" name="Freeform 414"/>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051" name="Freeform 415"/>
              <p:cNvSpPr>
                <a:spLocks/>
              </p:cNvSpPr>
              <p:nvPr/>
            </p:nvSpPr>
            <p:spPr bwMode="auto">
              <a:xfrm>
                <a:off x="387" y="1403"/>
                <a:ext cx="9"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052" name="Freeform 416"/>
              <p:cNvSpPr>
                <a:spLocks/>
              </p:cNvSpPr>
              <p:nvPr/>
            </p:nvSpPr>
            <p:spPr bwMode="auto">
              <a:xfrm>
                <a:off x="396" y="1358"/>
                <a:ext cx="14" cy="45"/>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053" name="Rectangle 417"/>
              <p:cNvSpPr>
                <a:spLocks noChangeArrowheads="1"/>
              </p:cNvSpPr>
              <p:nvPr/>
            </p:nvSpPr>
            <p:spPr bwMode="auto">
              <a:xfrm>
                <a:off x="410" y="1358"/>
                <a:ext cx="0" cy="1"/>
              </a:xfrm>
              <a:prstGeom prst="rect">
                <a:avLst/>
              </a:prstGeom>
              <a:solidFill>
                <a:srgbClr val="000000"/>
              </a:solidFill>
              <a:ln w="9525">
                <a:noFill/>
                <a:miter lim="800000"/>
                <a:headEnd/>
                <a:tailEnd/>
              </a:ln>
            </p:spPr>
            <p:txBody>
              <a:bodyPr/>
              <a:lstStyle/>
              <a:p>
                <a:endParaRPr lang="en-US"/>
              </a:p>
            </p:txBody>
          </p:sp>
          <p:sp>
            <p:nvSpPr>
              <p:cNvPr id="36054" name="Freeform 418"/>
              <p:cNvSpPr>
                <a:spLocks/>
              </p:cNvSpPr>
              <p:nvPr/>
            </p:nvSpPr>
            <p:spPr bwMode="auto">
              <a:xfrm>
                <a:off x="404" y="1358"/>
                <a:ext cx="7" cy="31"/>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055" name="Freeform 419"/>
              <p:cNvSpPr>
                <a:spLocks/>
              </p:cNvSpPr>
              <p:nvPr/>
            </p:nvSpPr>
            <p:spPr bwMode="auto">
              <a:xfrm>
                <a:off x="410" y="1358"/>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056" name="Freeform 420"/>
              <p:cNvSpPr>
                <a:spLocks/>
              </p:cNvSpPr>
              <p:nvPr/>
            </p:nvSpPr>
            <p:spPr bwMode="auto">
              <a:xfrm>
                <a:off x="408" y="1375"/>
                <a:ext cx="24" cy="16"/>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057" name="Freeform 421"/>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058" name="Rectangle 422"/>
              <p:cNvSpPr>
                <a:spLocks noChangeArrowheads="1"/>
              </p:cNvSpPr>
              <p:nvPr/>
            </p:nvSpPr>
            <p:spPr bwMode="auto">
              <a:xfrm>
                <a:off x="389" y="677"/>
                <a:ext cx="537" cy="806"/>
              </a:xfrm>
              <a:prstGeom prst="rect">
                <a:avLst/>
              </a:prstGeom>
              <a:solidFill>
                <a:srgbClr val="FFFFFF"/>
              </a:solidFill>
              <a:ln w="9525">
                <a:noFill/>
                <a:miter lim="800000"/>
                <a:headEnd/>
                <a:tailEnd/>
              </a:ln>
            </p:spPr>
            <p:txBody>
              <a:bodyPr/>
              <a:lstStyle/>
              <a:p>
                <a:endParaRPr lang="en-US"/>
              </a:p>
            </p:txBody>
          </p:sp>
          <p:sp>
            <p:nvSpPr>
              <p:cNvPr id="36059" name="Rectangle 423"/>
              <p:cNvSpPr>
                <a:spLocks noChangeArrowheads="1"/>
              </p:cNvSpPr>
              <p:nvPr/>
            </p:nvSpPr>
            <p:spPr bwMode="auto">
              <a:xfrm>
                <a:off x="439" y="1401"/>
                <a:ext cx="1" cy="1"/>
              </a:xfrm>
              <a:prstGeom prst="rect">
                <a:avLst/>
              </a:prstGeom>
              <a:solidFill>
                <a:srgbClr val="000000"/>
              </a:solidFill>
              <a:ln w="9525">
                <a:noFill/>
                <a:miter lim="800000"/>
                <a:headEnd/>
                <a:tailEnd/>
              </a:ln>
            </p:spPr>
            <p:txBody>
              <a:bodyPr/>
              <a:lstStyle/>
              <a:p>
                <a:endParaRPr lang="en-US"/>
              </a:p>
            </p:txBody>
          </p:sp>
          <p:sp>
            <p:nvSpPr>
              <p:cNvPr id="36060" name="Rectangle 424"/>
              <p:cNvSpPr>
                <a:spLocks noChangeArrowheads="1"/>
              </p:cNvSpPr>
              <p:nvPr/>
            </p:nvSpPr>
            <p:spPr bwMode="auto">
              <a:xfrm>
                <a:off x="438" y="1401"/>
                <a:ext cx="1" cy="1"/>
              </a:xfrm>
              <a:prstGeom prst="rect">
                <a:avLst/>
              </a:prstGeom>
              <a:solidFill>
                <a:srgbClr val="000000"/>
              </a:solidFill>
              <a:ln w="9525">
                <a:noFill/>
                <a:miter lim="800000"/>
                <a:headEnd/>
                <a:tailEnd/>
              </a:ln>
            </p:spPr>
            <p:txBody>
              <a:bodyPr/>
              <a:lstStyle/>
              <a:p>
                <a:endParaRPr lang="en-US"/>
              </a:p>
            </p:txBody>
          </p:sp>
          <p:sp>
            <p:nvSpPr>
              <p:cNvPr id="36061" name="Rectangle 425"/>
              <p:cNvSpPr>
                <a:spLocks noChangeArrowheads="1"/>
              </p:cNvSpPr>
              <p:nvPr/>
            </p:nvSpPr>
            <p:spPr bwMode="auto">
              <a:xfrm>
                <a:off x="404" y="1435"/>
                <a:ext cx="0" cy="0"/>
              </a:xfrm>
              <a:prstGeom prst="rect">
                <a:avLst/>
              </a:prstGeom>
              <a:solidFill>
                <a:srgbClr val="000000"/>
              </a:solidFill>
              <a:ln w="9525">
                <a:noFill/>
                <a:miter lim="800000"/>
                <a:headEnd/>
                <a:tailEnd/>
              </a:ln>
            </p:spPr>
            <p:txBody>
              <a:bodyPr/>
              <a:lstStyle/>
              <a:p>
                <a:endParaRPr lang="en-US"/>
              </a:p>
            </p:txBody>
          </p:sp>
          <p:sp>
            <p:nvSpPr>
              <p:cNvPr id="36062" name="Rectangle 426"/>
              <p:cNvSpPr>
                <a:spLocks noChangeArrowheads="1"/>
              </p:cNvSpPr>
              <p:nvPr/>
            </p:nvSpPr>
            <p:spPr bwMode="auto">
              <a:xfrm>
                <a:off x="391" y="1213"/>
                <a:ext cx="1" cy="2"/>
              </a:xfrm>
              <a:prstGeom prst="rect">
                <a:avLst/>
              </a:prstGeom>
              <a:solidFill>
                <a:srgbClr val="000000"/>
              </a:solidFill>
              <a:ln w="9525">
                <a:noFill/>
                <a:miter lim="800000"/>
                <a:headEnd/>
                <a:tailEnd/>
              </a:ln>
            </p:spPr>
            <p:txBody>
              <a:bodyPr/>
              <a:lstStyle/>
              <a:p>
                <a:endParaRPr lang="en-US"/>
              </a:p>
            </p:txBody>
          </p:sp>
          <p:sp>
            <p:nvSpPr>
              <p:cNvPr id="36063" name="Rectangle 427"/>
              <p:cNvSpPr>
                <a:spLocks noChangeArrowheads="1"/>
              </p:cNvSpPr>
              <p:nvPr/>
            </p:nvSpPr>
            <p:spPr bwMode="auto">
              <a:xfrm>
                <a:off x="567" y="1122"/>
                <a:ext cx="0" cy="1"/>
              </a:xfrm>
              <a:prstGeom prst="rect">
                <a:avLst/>
              </a:prstGeom>
              <a:solidFill>
                <a:srgbClr val="000000"/>
              </a:solidFill>
              <a:ln w="9525">
                <a:noFill/>
                <a:miter lim="800000"/>
                <a:headEnd/>
                <a:tailEnd/>
              </a:ln>
            </p:spPr>
            <p:txBody>
              <a:bodyPr/>
              <a:lstStyle/>
              <a:p>
                <a:endParaRPr lang="en-US"/>
              </a:p>
            </p:txBody>
          </p:sp>
          <p:sp>
            <p:nvSpPr>
              <p:cNvPr id="36064" name="Rectangle 428"/>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065" name="Rectangle 429"/>
              <p:cNvSpPr>
                <a:spLocks noChangeArrowheads="1"/>
              </p:cNvSpPr>
              <p:nvPr/>
            </p:nvSpPr>
            <p:spPr bwMode="auto">
              <a:xfrm>
                <a:off x="410" y="755"/>
                <a:ext cx="0" cy="1"/>
              </a:xfrm>
              <a:prstGeom prst="rect">
                <a:avLst/>
              </a:prstGeom>
              <a:solidFill>
                <a:srgbClr val="000000"/>
              </a:solidFill>
              <a:ln w="9525">
                <a:noFill/>
                <a:miter lim="800000"/>
                <a:headEnd/>
                <a:tailEnd/>
              </a:ln>
            </p:spPr>
            <p:txBody>
              <a:bodyPr/>
              <a:lstStyle/>
              <a:p>
                <a:endParaRPr lang="en-US"/>
              </a:p>
            </p:txBody>
          </p:sp>
          <p:sp>
            <p:nvSpPr>
              <p:cNvPr id="36066" name="Rectangle 430"/>
              <p:cNvSpPr>
                <a:spLocks noChangeArrowheads="1"/>
              </p:cNvSpPr>
              <p:nvPr/>
            </p:nvSpPr>
            <p:spPr bwMode="auto">
              <a:xfrm>
                <a:off x="419" y="779"/>
                <a:ext cx="0" cy="1"/>
              </a:xfrm>
              <a:prstGeom prst="rect">
                <a:avLst/>
              </a:prstGeom>
              <a:solidFill>
                <a:srgbClr val="000000"/>
              </a:solidFill>
              <a:ln w="9525">
                <a:noFill/>
                <a:miter lim="800000"/>
                <a:headEnd/>
                <a:tailEnd/>
              </a:ln>
            </p:spPr>
            <p:txBody>
              <a:bodyPr/>
              <a:lstStyle/>
              <a:p>
                <a:endParaRPr lang="en-US"/>
              </a:p>
            </p:txBody>
          </p:sp>
          <p:sp>
            <p:nvSpPr>
              <p:cNvPr id="36067" name="Rectangle 431"/>
              <p:cNvSpPr>
                <a:spLocks noChangeArrowheads="1"/>
              </p:cNvSpPr>
              <p:nvPr/>
            </p:nvSpPr>
            <p:spPr bwMode="auto">
              <a:xfrm>
                <a:off x="610" y="677"/>
                <a:ext cx="1" cy="806"/>
              </a:xfrm>
              <a:prstGeom prst="rect">
                <a:avLst/>
              </a:prstGeom>
              <a:solidFill>
                <a:srgbClr val="000000"/>
              </a:solidFill>
              <a:ln w="9525">
                <a:noFill/>
                <a:miter lim="800000"/>
                <a:headEnd/>
                <a:tailEnd/>
              </a:ln>
            </p:spPr>
            <p:txBody>
              <a:bodyPr/>
              <a:lstStyle/>
              <a:p>
                <a:endParaRPr lang="en-US"/>
              </a:p>
            </p:txBody>
          </p:sp>
          <p:sp>
            <p:nvSpPr>
              <p:cNvPr id="36068" name="Rectangle 432"/>
              <p:cNvSpPr>
                <a:spLocks noChangeArrowheads="1"/>
              </p:cNvSpPr>
              <p:nvPr/>
            </p:nvSpPr>
            <p:spPr bwMode="auto">
              <a:xfrm>
                <a:off x="438" y="1401"/>
                <a:ext cx="1" cy="1"/>
              </a:xfrm>
              <a:prstGeom prst="rect">
                <a:avLst/>
              </a:prstGeom>
              <a:solidFill>
                <a:srgbClr val="000000"/>
              </a:solidFill>
              <a:ln w="9525">
                <a:noFill/>
                <a:miter lim="800000"/>
                <a:headEnd/>
                <a:tailEnd/>
              </a:ln>
            </p:spPr>
            <p:txBody>
              <a:bodyPr/>
              <a:lstStyle/>
              <a:p>
                <a:endParaRPr lang="en-US"/>
              </a:p>
            </p:txBody>
          </p:sp>
          <p:sp>
            <p:nvSpPr>
              <p:cNvPr id="36069" name="Freeform 433"/>
              <p:cNvSpPr>
                <a:spLocks/>
              </p:cNvSpPr>
              <p:nvPr/>
            </p:nvSpPr>
            <p:spPr bwMode="auto">
              <a:xfrm>
                <a:off x="441" y="1391"/>
                <a:ext cx="12" cy="10"/>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6070" name="Freeform 434"/>
              <p:cNvSpPr>
                <a:spLocks/>
              </p:cNvSpPr>
              <p:nvPr/>
            </p:nvSpPr>
            <p:spPr bwMode="auto">
              <a:xfrm>
                <a:off x="439" y="1400"/>
                <a:ext cx="2" cy="1"/>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6071" name="Rectangle 435"/>
              <p:cNvSpPr>
                <a:spLocks noChangeArrowheads="1"/>
              </p:cNvSpPr>
              <p:nvPr/>
            </p:nvSpPr>
            <p:spPr bwMode="auto">
              <a:xfrm>
                <a:off x="439" y="1401"/>
                <a:ext cx="1" cy="1"/>
              </a:xfrm>
              <a:prstGeom prst="rect">
                <a:avLst/>
              </a:prstGeom>
              <a:solidFill>
                <a:srgbClr val="000000"/>
              </a:solidFill>
              <a:ln w="9525">
                <a:noFill/>
                <a:miter lim="800000"/>
                <a:headEnd/>
                <a:tailEnd/>
              </a:ln>
            </p:spPr>
            <p:txBody>
              <a:bodyPr/>
              <a:lstStyle/>
              <a:p>
                <a:endParaRPr lang="en-US"/>
              </a:p>
            </p:txBody>
          </p:sp>
          <p:sp>
            <p:nvSpPr>
              <p:cNvPr id="36072" name="Freeform 436"/>
              <p:cNvSpPr>
                <a:spLocks/>
              </p:cNvSpPr>
              <p:nvPr/>
            </p:nvSpPr>
            <p:spPr bwMode="auto">
              <a:xfrm>
                <a:off x="411" y="1401"/>
                <a:ext cx="27" cy="54"/>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6073" name="Freeform 437"/>
              <p:cNvSpPr>
                <a:spLocks/>
              </p:cNvSpPr>
              <p:nvPr/>
            </p:nvSpPr>
            <p:spPr bwMode="auto">
              <a:xfrm>
                <a:off x="404" y="1435"/>
                <a:ext cx="24" cy="22"/>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6074" name="Freeform 438"/>
              <p:cNvSpPr>
                <a:spLocks/>
              </p:cNvSpPr>
              <p:nvPr/>
            </p:nvSpPr>
            <p:spPr bwMode="auto">
              <a:xfrm>
                <a:off x="426" y="1455"/>
                <a:ext cx="2" cy="2"/>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6075" name="Freeform 439"/>
              <p:cNvSpPr>
                <a:spLocks/>
              </p:cNvSpPr>
              <p:nvPr/>
            </p:nvSpPr>
            <p:spPr bwMode="auto">
              <a:xfrm>
                <a:off x="398" y="1434"/>
                <a:ext cx="6" cy="49"/>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6076" name="Freeform 440"/>
              <p:cNvSpPr>
                <a:spLocks/>
              </p:cNvSpPr>
              <p:nvPr/>
            </p:nvSpPr>
            <p:spPr bwMode="auto">
              <a:xfrm>
                <a:off x="387" y="1193"/>
                <a:ext cx="18" cy="22"/>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6077" name="Freeform 441"/>
              <p:cNvSpPr>
                <a:spLocks/>
              </p:cNvSpPr>
              <p:nvPr/>
            </p:nvSpPr>
            <p:spPr bwMode="auto">
              <a:xfrm>
                <a:off x="387" y="1213"/>
                <a:ext cx="4" cy="2"/>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6078" name="Freeform 442"/>
              <p:cNvSpPr>
                <a:spLocks/>
              </p:cNvSpPr>
              <p:nvPr/>
            </p:nvSpPr>
            <p:spPr bwMode="auto">
              <a:xfrm>
                <a:off x="391" y="1212"/>
                <a:ext cx="14" cy="3"/>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6079" name="Freeform 443"/>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6080" name="Freeform 444"/>
              <p:cNvSpPr>
                <a:spLocks/>
              </p:cNvSpPr>
              <p:nvPr/>
            </p:nvSpPr>
            <p:spPr bwMode="auto">
              <a:xfrm>
                <a:off x="387" y="1191"/>
                <a:ext cx="18" cy="24"/>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6081" name="Freeform 445"/>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6082" name="Rectangle 446"/>
              <p:cNvSpPr>
                <a:spLocks noChangeArrowheads="1"/>
              </p:cNvSpPr>
              <p:nvPr/>
            </p:nvSpPr>
            <p:spPr bwMode="auto">
              <a:xfrm>
                <a:off x="603" y="677"/>
                <a:ext cx="7" cy="806"/>
              </a:xfrm>
              <a:prstGeom prst="rect">
                <a:avLst/>
              </a:prstGeom>
              <a:solidFill>
                <a:srgbClr val="000000"/>
              </a:solidFill>
              <a:ln w="9525">
                <a:noFill/>
                <a:miter lim="800000"/>
                <a:headEnd/>
                <a:tailEnd/>
              </a:ln>
            </p:spPr>
            <p:txBody>
              <a:bodyPr/>
              <a:lstStyle/>
              <a:p>
                <a:endParaRPr lang="en-US"/>
              </a:p>
            </p:txBody>
          </p:sp>
          <p:sp>
            <p:nvSpPr>
              <p:cNvPr id="36083" name="Rectangle 447"/>
              <p:cNvSpPr>
                <a:spLocks noChangeArrowheads="1"/>
              </p:cNvSpPr>
              <p:nvPr/>
            </p:nvSpPr>
            <p:spPr bwMode="auto">
              <a:xfrm>
                <a:off x="603" y="677"/>
                <a:ext cx="7" cy="1"/>
              </a:xfrm>
              <a:prstGeom prst="rect">
                <a:avLst/>
              </a:prstGeom>
              <a:solidFill>
                <a:srgbClr val="000000"/>
              </a:solidFill>
              <a:ln w="9525">
                <a:noFill/>
                <a:miter lim="800000"/>
                <a:headEnd/>
                <a:tailEnd/>
              </a:ln>
            </p:spPr>
            <p:txBody>
              <a:bodyPr/>
              <a:lstStyle/>
              <a:p>
                <a:endParaRPr lang="en-US"/>
              </a:p>
            </p:txBody>
          </p:sp>
          <p:sp>
            <p:nvSpPr>
              <p:cNvPr id="36084" name="Freeform 448"/>
              <p:cNvSpPr>
                <a:spLocks/>
              </p:cNvSpPr>
              <p:nvPr/>
            </p:nvSpPr>
            <p:spPr bwMode="auto">
              <a:xfrm>
                <a:off x="610" y="677"/>
                <a:ext cx="1" cy="1"/>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6085" name="Rectangle 449"/>
              <p:cNvSpPr>
                <a:spLocks noChangeArrowheads="1"/>
              </p:cNvSpPr>
              <p:nvPr/>
            </p:nvSpPr>
            <p:spPr bwMode="auto">
              <a:xfrm>
                <a:off x="602" y="677"/>
                <a:ext cx="1" cy="806"/>
              </a:xfrm>
              <a:prstGeom prst="rect">
                <a:avLst/>
              </a:prstGeom>
              <a:solidFill>
                <a:srgbClr val="000000"/>
              </a:solidFill>
              <a:ln w="9525">
                <a:noFill/>
                <a:miter lim="800000"/>
                <a:headEnd/>
                <a:tailEnd/>
              </a:ln>
            </p:spPr>
            <p:txBody>
              <a:bodyPr/>
              <a:lstStyle/>
              <a:p>
                <a:endParaRPr lang="en-US"/>
              </a:p>
            </p:txBody>
          </p:sp>
          <p:sp>
            <p:nvSpPr>
              <p:cNvPr id="36086" name="Freeform 450"/>
              <p:cNvSpPr>
                <a:spLocks/>
              </p:cNvSpPr>
              <p:nvPr/>
            </p:nvSpPr>
            <p:spPr bwMode="auto">
              <a:xfrm>
                <a:off x="602" y="677"/>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6087" name="Freeform 451"/>
              <p:cNvSpPr>
                <a:spLocks/>
              </p:cNvSpPr>
              <p:nvPr/>
            </p:nvSpPr>
            <p:spPr bwMode="auto">
              <a:xfrm>
                <a:off x="584" y="873"/>
                <a:ext cx="24" cy="52"/>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6088" name="Freeform 452"/>
              <p:cNvSpPr>
                <a:spLocks/>
              </p:cNvSpPr>
              <p:nvPr/>
            </p:nvSpPr>
            <p:spPr bwMode="auto">
              <a:xfrm>
                <a:off x="589" y="919"/>
                <a:ext cx="17" cy="3"/>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089" name="Freeform 453"/>
              <p:cNvSpPr>
                <a:spLocks/>
              </p:cNvSpPr>
              <p:nvPr/>
            </p:nvSpPr>
            <p:spPr bwMode="auto">
              <a:xfrm>
                <a:off x="584" y="922"/>
                <a:ext cx="6" cy="3"/>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090" name="Freeform 454"/>
              <p:cNvSpPr>
                <a:spLocks/>
              </p:cNvSpPr>
              <p:nvPr/>
            </p:nvSpPr>
            <p:spPr bwMode="auto">
              <a:xfrm>
                <a:off x="584" y="897"/>
                <a:ext cx="12" cy="28"/>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091" name="Freeform 455"/>
              <p:cNvSpPr>
                <a:spLocks/>
              </p:cNvSpPr>
              <p:nvPr/>
            </p:nvSpPr>
            <p:spPr bwMode="auto">
              <a:xfrm>
                <a:off x="587" y="873"/>
                <a:ext cx="12" cy="24"/>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092" name="Freeform 456"/>
              <p:cNvSpPr>
                <a:spLocks/>
              </p:cNvSpPr>
              <p:nvPr/>
            </p:nvSpPr>
            <p:spPr bwMode="auto">
              <a:xfrm>
                <a:off x="599" y="875"/>
                <a:ext cx="9" cy="6"/>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093" name="Rectangle 457"/>
              <p:cNvSpPr>
                <a:spLocks noChangeArrowheads="1"/>
              </p:cNvSpPr>
              <p:nvPr/>
            </p:nvSpPr>
            <p:spPr bwMode="auto">
              <a:xfrm>
                <a:off x="599" y="875"/>
                <a:ext cx="1" cy="2"/>
              </a:xfrm>
              <a:prstGeom prst="rect">
                <a:avLst/>
              </a:prstGeom>
              <a:solidFill>
                <a:srgbClr val="000000"/>
              </a:solidFill>
              <a:ln w="9525">
                <a:noFill/>
                <a:miter lim="800000"/>
                <a:headEnd/>
                <a:tailEnd/>
              </a:ln>
            </p:spPr>
            <p:txBody>
              <a:bodyPr/>
              <a:lstStyle/>
              <a:p>
                <a:endParaRPr lang="en-US"/>
              </a:p>
            </p:txBody>
          </p:sp>
          <p:sp>
            <p:nvSpPr>
              <p:cNvPr id="36094" name="Freeform 458"/>
              <p:cNvSpPr>
                <a:spLocks/>
              </p:cNvSpPr>
              <p:nvPr/>
            </p:nvSpPr>
            <p:spPr bwMode="auto">
              <a:xfrm>
                <a:off x="387" y="677"/>
                <a:ext cx="539" cy="806"/>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095" name="Rectangle 459"/>
              <p:cNvSpPr>
                <a:spLocks noChangeArrowheads="1"/>
              </p:cNvSpPr>
              <p:nvPr/>
            </p:nvSpPr>
            <p:spPr bwMode="auto">
              <a:xfrm>
                <a:off x="389" y="677"/>
                <a:ext cx="219" cy="806"/>
              </a:xfrm>
              <a:prstGeom prst="rect">
                <a:avLst/>
              </a:prstGeom>
              <a:solidFill>
                <a:srgbClr val="9CB06E"/>
              </a:solidFill>
              <a:ln w="9525">
                <a:noFill/>
                <a:miter lim="800000"/>
                <a:headEnd/>
                <a:tailEnd/>
              </a:ln>
            </p:spPr>
            <p:txBody>
              <a:bodyPr/>
              <a:lstStyle/>
              <a:p>
                <a:endParaRPr lang="en-US"/>
              </a:p>
            </p:txBody>
          </p:sp>
          <p:sp>
            <p:nvSpPr>
              <p:cNvPr id="36096" name="Freeform 460"/>
              <p:cNvSpPr>
                <a:spLocks/>
              </p:cNvSpPr>
              <p:nvPr/>
            </p:nvSpPr>
            <p:spPr bwMode="auto">
              <a:xfrm>
                <a:off x="608" y="827"/>
                <a:ext cx="318" cy="129"/>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097" name="Freeform 461"/>
              <p:cNvSpPr>
                <a:spLocks/>
              </p:cNvSpPr>
              <p:nvPr/>
            </p:nvSpPr>
            <p:spPr bwMode="auto">
              <a:xfrm>
                <a:off x="387" y="677"/>
                <a:ext cx="139" cy="223"/>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6098" name="Freeform 462"/>
              <p:cNvSpPr>
                <a:spLocks/>
              </p:cNvSpPr>
              <p:nvPr/>
            </p:nvSpPr>
            <p:spPr bwMode="auto">
              <a:xfrm>
                <a:off x="387" y="942"/>
                <a:ext cx="149" cy="224"/>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099" name="Freeform 463"/>
              <p:cNvSpPr>
                <a:spLocks/>
              </p:cNvSpPr>
              <p:nvPr/>
            </p:nvSpPr>
            <p:spPr bwMode="auto">
              <a:xfrm>
                <a:off x="475" y="1298"/>
                <a:ext cx="133" cy="185"/>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100" name="Freeform 464"/>
              <p:cNvSpPr>
                <a:spLocks/>
              </p:cNvSpPr>
              <p:nvPr/>
            </p:nvSpPr>
            <p:spPr bwMode="auto">
              <a:xfrm>
                <a:off x="387" y="907"/>
                <a:ext cx="221" cy="308"/>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101" name="Freeform 465"/>
              <p:cNvSpPr>
                <a:spLocks/>
              </p:cNvSpPr>
              <p:nvPr/>
            </p:nvSpPr>
            <p:spPr bwMode="auto">
              <a:xfrm>
                <a:off x="387" y="1233"/>
                <a:ext cx="203" cy="227"/>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102" name="Freeform 466"/>
              <p:cNvSpPr>
                <a:spLocks/>
              </p:cNvSpPr>
              <p:nvPr/>
            </p:nvSpPr>
            <p:spPr bwMode="auto">
              <a:xfrm>
                <a:off x="413" y="678"/>
                <a:ext cx="195" cy="254"/>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103" name="Freeform 467"/>
              <p:cNvSpPr>
                <a:spLocks/>
              </p:cNvSpPr>
              <p:nvPr/>
            </p:nvSpPr>
            <p:spPr bwMode="auto">
              <a:xfrm>
                <a:off x="413" y="1393"/>
                <a:ext cx="129" cy="90"/>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104" name="Freeform 468"/>
              <p:cNvSpPr>
                <a:spLocks/>
              </p:cNvSpPr>
              <p:nvPr/>
            </p:nvSpPr>
            <p:spPr bwMode="auto">
              <a:xfrm>
                <a:off x="580" y="1110"/>
                <a:ext cx="28" cy="101"/>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105" name="Freeform 469"/>
              <p:cNvSpPr>
                <a:spLocks/>
              </p:cNvSpPr>
              <p:nvPr/>
            </p:nvSpPr>
            <p:spPr bwMode="auto">
              <a:xfrm>
                <a:off x="551" y="1071"/>
                <a:ext cx="46" cy="75"/>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106" name="Freeform 470"/>
              <p:cNvSpPr>
                <a:spLocks/>
              </p:cNvSpPr>
              <p:nvPr/>
            </p:nvSpPr>
            <p:spPr bwMode="auto">
              <a:xfrm>
                <a:off x="580" y="1110"/>
                <a:ext cx="12" cy="16"/>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107" name="Freeform 471"/>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108" name="Rectangle 472"/>
              <p:cNvSpPr>
                <a:spLocks noChangeArrowheads="1"/>
              </p:cNvSpPr>
              <p:nvPr/>
            </p:nvSpPr>
            <p:spPr bwMode="auto">
              <a:xfrm>
                <a:off x="592" y="1112"/>
                <a:ext cx="0" cy="1"/>
              </a:xfrm>
              <a:prstGeom prst="rect">
                <a:avLst/>
              </a:prstGeom>
              <a:solidFill>
                <a:srgbClr val="000000"/>
              </a:solidFill>
              <a:ln w="9525">
                <a:noFill/>
                <a:miter lim="800000"/>
                <a:headEnd/>
                <a:tailEnd/>
              </a:ln>
            </p:spPr>
            <p:txBody>
              <a:bodyPr/>
              <a:lstStyle/>
              <a:p>
                <a:endParaRPr lang="en-US"/>
              </a:p>
            </p:txBody>
          </p:sp>
          <p:sp>
            <p:nvSpPr>
              <p:cNvPr id="36109" name="Freeform 473"/>
              <p:cNvSpPr>
                <a:spLocks/>
              </p:cNvSpPr>
              <p:nvPr/>
            </p:nvSpPr>
            <p:spPr bwMode="auto">
              <a:xfrm>
                <a:off x="587" y="1080"/>
                <a:ext cx="10"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110" name="Freeform 474"/>
              <p:cNvSpPr>
                <a:spLocks/>
              </p:cNvSpPr>
              <p:nvPr/>
            </p:nvSpPr>
            <p:spPr bwMode="auto">
              <a:xfrm>
                <a:off x="571" y="1071"/>
                <a:ext cx="25" cy="2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111" name="Rectangle 475"/>
              <p:cNvSpPr>
                <a:spLocks noChangeArrowheads="1"/>
              </p:cNvSpPr>
              <p:nvPr/>
            </p:nvSpPr>
            <p:spPr bwMode="auto">
              <a:xfrm>
                <a:off x="596" y="1080"/>
                <a:ext cx="1" cy="0"/>
              </a:xfrm>
              <a:prstGeom prst="rect">
                <a:avLst/>
              </a:prstGeom>
              <a:solidFill>
                <a:srgbClr val="000000"/>
              </a:solidFill>
              <a:ln w="9525">
                <a:noFill/>
                <a:miter lim="800000"/>
                <a:headEnd/>
                <a:tailEnd/>
              </a:ln>
            </p:spPr>
            <p:txBody>
              <a:bodyPr/>
              <a:lstStyle/>
              <a:p>
                <a:endParaRPr lang="en-US"/>
              </a:p>
            </p:txBody>
          </p:sp>
          <p:sp>
            <p:nvSpPr>
              <p:cNvPr id="36112" name="Freeform 476"/>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113" name="Freeform 477"/>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114" name="Freeform 478"/>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115" name="Freeform 479"/>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116" name="Freeform 480"/>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117" name="Freeform 481"/>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118" name="Freeform 482"/>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119" name="Rectangle 483"/>
              <p:cNvSpPr>
                <a:spLocks noChangeArrowheads="1"/>
              </p:cNvSpPr>
              <p:nvPr/>
            </p:nvSpPr>
            <p:spPr bwMode="auto">
              <a:xfrm>
                <a:off x="568" y="1110"/>
                <a:ext cx="0" cy="0"/>
              </a:xfrm>
              <a:prstGeom prst="rect">
                <a:avLst/>
              </a:prstGeom>
              <a:solidFill>
                <a:srgbClr val="000000"/>
              </a:solidFill>
              <a:ln w="9525">
                <a:noFill/>
                <a:miter lim="800000"/>
                <a:headEnd/>
                <a:tailEnd/>
              </a:ln>
            </p:spPr>
            <p:txBody>
              <a:bodyPr/>
              <a:lstStyle/>
              <a:p>
                <a:endParaRPr lang="en-US"/>
              </a:p>
            </p:txBody>
          </p:sp>
          <p:sp>
            <p:nvSpPr>
              <p:cNvPr id="36120" name="Rectangle 484"/>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121" name="Rectangle 485"/>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122" name="Freeform 486"/>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123" name="Freeform 487"/>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124" name="Freeform 488"/>
              <p:cNvSpPr>
                <a:spLocks/>
              </p:cNvSpPr>
              <p:nvPr/>
            </p:nvSpPr>
            <p:spPr bwMode="auto">
              <a:xfrm>
                <a:off x="398" y="895"/>
                <a:ext cx="21" cy="13"/>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125" name="Rectangle 489"/>
              <p:cNvSpPr>
                <a:spLocks noChangeArrowheads="1"/>
              </p:cNvSpPr>
              <p:nvPr/>
            </p:nvSpPr>
            <p:spPr bwMode="auto">
              <a:xfrm>
                <a:off x="419" y="907"/>
                <a:ext cx="0" cy="1"/>
              </a:xfrm>
              <a:prstGeom prst="rect">
                <a:avLst/>
              </a:prstGeom>
              <a:solidFill>
                <a:srgbClr val="000000"/>
              </a:solidFill>
              <a:ln w="9525">
                <a:noFill/>
                <a:miter lim="800000"/>
                <a:headEnd/>
                <a:tailEnd/>
              </a:ln>
            </p:spPr>
            <p:txBody>
              <a:bodyPr/>
              <a:lstStyle/>
              <a:p>
                <a:endParaRPr lang="en-US"/>
              </a:p>
            </p:txBody>
          </p:sp>
          <p:sp>
            <p:nvSpPr>
              <p:cNvPr id="36126" name="Freeform 490"/>
              <p:cNvSpPr>
                <a:spLocks/>
              </p:cNvSpPr>
              <p:nvPr/>
            </p:nvSpPr>
            <p:spPr bwMode="auto">
              <a:xfrm>
                <a:off x="410" y="907"/>
                <a:ext cx="9" cy="6"/>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127" name="Freeform 491"/>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128" name="Freeform 492"/>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129" name="Freeform 493"/>
              <p:cNvSpPr>
                <a:spLocks/>
              </p:cNvSpPr>
              <p:nvPr/>
            </p:nvSpPr>
            <p:spPr bwMode="auto">
              <a:xfrm>
                <a:off x="387" y="753"/>
                <a:ext cx="23" cy="17"/>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130" name="Freeform 494"/>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131" name="Freeform 495"/>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132" name="Freeform 496"/>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133" name="Freeform 497"/>
              <p:cNvSpPr>
                <a:spLocks/>
              </p:cNvSpPr>
              <p:nvPr/>
            </p:nvSpPr>
            <p:spPr bwMode="auto">
              <a:xfrm>
                <a:off x="417" y="766"/>
                <a:ext cx="2" cy="3"/>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134" name="Freeform 498"/>
              <p:cNvSpPr>
                <a:spLocks/>
              </p:cNvSpPr>
              <p:nvPr/>
            </p:nvSpPr>
            <p:spPr bwMode="auto">
              <a:xfrm>
                <a:off x="387" y="722"/>
                <a:ext cx="32" cy="4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135" name="Freeform 499"/>
              <p:cNvSpPr>
                <a:spLocks/>
              </p:cNvSpPr>
              <p:nvPr/>
            </p:nvSpPr>
            <p:spPr bwMode="auto">
              <a:xfrm>
                <a:off x="387" y="1357"/>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136" name="Freeform 500"/>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137" name="Freeform 501"/>
              <p:cNvSpPr>
                <a:spLocks/>
              </p:cNvSpPr>
              <p:nvPr/>
            </p:nvSpPr>
            <p:spPr bwMode="auto">
              <a:xfrm>
                <a:off x="387" y="1403"/>
                <a:ext cx="9"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138" name="Freeform 502"/>
              <p:cNvSpPr>
                <a:spLocks/>
              </p:cNvSpPr>
              <p:nvPr/>
            </p:nvSpPr>
            <p:spPr bwMode="auto">
              <a:xfrm>
                <a:off x="396" y="1357"/>
                <a:ext cx="14" cy="46"/>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139" name="Rectangle 503"/>
              <p:cNvSpPr>
                <a:spLocks noChangeArrowheads="1"/>
              </p:cNvSpPr>
              <p:nvPr/>
            </p:nvSpPr>
            <p:spPr bwMode="auto">
              <a:xfrm>
                <a:off x="410" y="1357"/>
                <a:ext cx="0" cy="1"/>
              </a:xfrm>
              <a:prstGeom prst="rect">
                <a:avLst/>
              </a:prstGeom>
              <a:solidFill>
                <a:srgbClr val="000000"/>
              </a:solidFill>
              <a:ln w="9525">
                <a:noFill/>
                <a:miter lim="800000"/>
                <a:headEnd/>
                <a:tailEnd/>
              </a:ln>
            </p:spPr>
            <p:txBody>
              <a:bodyPr/>
              <a:lstStyle/>
              <a:p>
                <a:endParaRPr lang="en-US"/>
              </a:p>
            </p:txBody>
          </p:sp>
          <p:sp>
            <p:nvSpPr>
              <p:cNvPr id="36140" name="Freeform 504"/>
              <p:cNvSpPr>
                <a:spLocks/>
              </p:cNvSpPr>
              <p:nvPr/>
            </p:nvSpPr>
            <p:spPr bwMode="auto">
              <a:xfrm>
                <a:off x="404" y="1357"/>
                <a:ext cx="7" cy="32"/>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141" name="Freeform 505"/>
              <p:cNvSpPr>
                <a:spLocks/>
              </p:cNvSpPr>
              <p:nvPr/>
            </p:nvSpPr>
            <p:spPr bwMode="auto">
              <a:xfrm>
                <a:off x="410" y="1357"/>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142" name="Freeform 506"/>
              <p:cNvSpPr>
                <a:spLocks/>
              </p:cNvSpPr>
              <p:nvPr/>
            </p:nvSpPr>
            <p:spPr bwMode="auto">
              <a:xfrm>
                <a:off x="408" y="1374"/>
                <a:ext cx="24" cy="17"/>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143" name="Freeform 507"/>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144" name="Rectangle 508"/>
              <p:cNvSpPr>
                <a:spLocks noChangeArrowheads="1"/>
              </p:cNvSpPr>
              <p:nvPr/>
            </p:nvSpPr>
            <p:spPr bwMode="auto">
              <a:xfrm>
                <a:off x="632" y="859"/>
                <a:ext cx="42"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145" name="Rectangle 509"/>
              <p:cNvSpPr>
                <a:spLocks noChangeArrowheads="1"/>
              </p:cNvSpPr>
              <p:nvPr/>
            </p:nvSpPr>
            <p:spPr bwMode="auto">
              <a:xfrm>
                <a:off x="658"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p</a:t>
                </a:r>
                <a:endParaRPr lang="en-US" sz="1600"/>
              </a:p>
            </p:txBody>
          </p:sp>
          <p:sp>
            <p:nvSpPr>
              <p:cNvPr id="36146" name="Rectangle 510"/>
              <p:cNvSpPr>
                <a:spLocks noChangeArrowheads="1"/>
              </p:cNvSpPr>
              <p:nvPr/>
            </p:nvSpPr>
            <p:spPr bwMode="auto">
              <a:xfrm>
                <a:off x="677" y="859"/>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1600"/>
              </a:p>
            </p:txBody>
          </p:sp>
          <p:sp>
            <p:nvSpPr>
              <p:cNvPr id="36147" name="Rectangle 511"/>
              <p:cNvSpPr>
                <a:spLocks noChangeArrowheads="1"/>
              </p:cNvSpPr>
              <p:nvPr/>
            </p:nvSpPr>
            <p:spPr bwMode="auto">
              <a:xfrm>
                <a:off x="693" y="859"/>
                <a:ext cx="21" cy="70"/>
              </a:xfrm>
              <a:prstGeom prst="rect">
                <a:avLst/>
              </a:prstGeom>
              <a:noFill/>
              <a:ln w="9525">
                <a:noFill/>
                <a:miter lim="800000"/>
                <a:headEnd/>
                <a:tailEnd/>
              </a:ln>
            </p:spPr>
            <p:txBody>
              <a:bodyPr wrap="none" lIns="0" tIns="0" rIns="0" bIns="0">
                <a:spAutoFit/>
              </a:bodyPr>
              <a:lstStyle/>
              <a:p>
                <a:r>
                  <a:rPr lang="en-US" sz="900" b="1">
                    <a:solidFill>
                      <a:srgbClr val="000000"/>
                    </a:solidFill>
                  </a:rPr>
                  <a:t>r</a:t>
                </a:r>
                <a:endParaRPr lang="en-US" sz="1600"/>
              </a:p>
            </p:txBody>
          </p:sp>
          <p:sp>
            <p:nvSpPr>
              <p:cNvPr id="36148" name="Rectangle 512"/>
              <p:cNvSpPr>
                <a:spLocks noChangeArrowheads="1"/>
              </p:cNvSpPr>
              <p:nvPr/>
            </p:nvSpPr>
            <p:spPr bwMode="auto">
              <a:xfrm>
                <a:off x="707" y="859"/>
                <a:ext cx="29" cy="70"/>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1600"/>
              </a:p>
            </p:txBody>
          </p:sp>
          <p:sp>
            <p:nvSpPr>
              <p:cNvPr id="36149" name="Rectangle 513"/>
              <p:cNvSpPr>
                <a:spLocks noChangeArrowheads="1"/>
              </p:cNvSpPr>
              <p:nvPr/>
            </p:nvSpPr>
            <p:spPr bwMode="auto">
              <a:xfrm>
                <a:off x="723" y="859"/>
                <a:ext cx="18" cy="70"/>
              </a:xfrm>
              <a:prstGeom prst="rect">
                <a:avLst/>
              </a:prstGeom>
              <a:noFill/>
              <a:ln w="9525">
                <a:noFill/>
                <a:miter lim="800000"/>
                <a:headEnd/>
                <a:tailEnd/>
              </a:ln>
            </p:spPr>
            <p:txBody>
              <a:bodyPr wrap="none" lIns="0" tIns="0" rIns="0" bIns="0">
                <a:spAutoFit/>
              </a:bodyPr>
              <a:lstStyle/>
              <a:p>
                <a:r>
                  <a:rPr lang="en-US" sz="900" b="1">
                    <a:solidFill>
                      <a:srgbClr val="000000"/>
                    </a:solidFill>
                  </a:rPr>
                  <a:t>t</a:t>
                </a:r>
                <a:endParaRPr lang="en-US" sz="1600"/>
              </a:p>
            </p:txBody>
          </p:sp>
          <p:sp>
            <p:nvSpPr>
              <p:cNvPr id="36150" name="Rectangle 514"/>
              <p:cNvSpPr>
                <a:spLocks noChangeArrowheads="1"/>
              </p:cNvSpPr>
              <p:nvPr/>
            </p:nvSpPr>
            <p:spPr bwMode="auto">
              <a:xfrm>
                <a:off x="733" y="859"/>
                <a:ext cx="15" cy="70"/>
              </a:xfrm>
              <a:prstGeom prst="rect">
                <a:avLst/>
              </a:prstGeom>
              <a:noFill/>
              <a:ln w="9525">
                <a:noFill/>
                <a:miter lim="800000"/>
                <a:headEnd/>
                <a:tailEnd/>
              </a:ln>
            </p:spPr>
            <p:txBody>
              <a:bodyPr wrap="none" lIns="0" tIns="0" rIns="0" bIns="0">
                <a:spAutoFit/>
              </a:bodyPr>
              <a:lstStyle/>
              <a:p>
                <a:r>
                  <a:rPr lang="en-US" sz="900" b="1">
                    <a:solidFill>
                      <a:srgbClr val="000000"/>
                    </a:solidFill>
                  </a:rPr>
                  <a:t>i</a:t>
                </a:r>
                <a:endParaRPr lang="en-US" sz="1600"/>
              </a:p>
            </p:txBody>
          </p:sp>
          <p:sp>
            <p:nvSpPr>
              <p:cNvPr id="36151" name="Rectangle 515"/>
              <p:cNvSpPr>
                <a:spLocks noChangeArrowheads="1"/>
              </p:cNvSpPr>
              <p:nvPr/>
            </p:nvSpPr>
            <p:spPr bwMode="auto">
              <a:xfrm>
                <a:off x="743"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152" name="Rectangle 516"/>
              <p:cNvSpPr>
                <a:spLocks noChangeArrowheads="1"/>
              </p:cNvSpPr>
              <p:nvPr/>
            </p:nvSpPr>
            <p:spPr bwMode="auto">
              <a:xfrm>
                <a:off x="762"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n</a:t>
                </a:r>
                <a:endParaRPr lang="en-US" sz="1600"/>
              </a:p>
            </p:txBody>
          </p:sp>
          <p:sp>
            <p:nvSpPr>
              <p:cNvPr id="36153" name="Rectangle 517"/>
              <p:cNvSpPr>
                <a:spLocks noChangeArrowheads="1"/>
              </p:cNvSpPr>
              <p:nvPr/>
            </p:nvSpPr>
            <p:spPr bwMode="auto">
              <a:xfrm>
                <a:off x="781" y="859"/>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s</a:t>
                </a:r>
                <a:endParaRPr lang="en-US" sz="1600"/>
              </a:p>
            </p:txBody>
          </p:sp>
          <p:sp>
            <p:nvSpPr>
              <p:cNvPr id="36154" name="Rectangle 518"/>
              <p:cNvSpPr>
                <a:spLocks noChangeArrowheads="1"/>
              </p:cNvSpPr>
              <p:nvPr/>
            </p:nvSpPr>
            <p:spPr bwMode="auto">
              <a:xfrm>
                <a:off x="820" y="716"/>
                <a:ext cx="22" cy="47"/>
              </a:xfrm>
              <a:prstGeom prst="rect">
                <a:avLst/>
              </a:prstGeom>
              <a:noFill/>
              <a:ln w="9525">
                <a:noFill/>
                <a:miter lim="800000"/>
                <a:headEnd/>
                <a:tailEnd/>
              </a:ln>
            </p:spPr>
            <p:txBody>
              <a:bodyPr wrap="none" lIns="0" tIns="0" rIns="0" bIns="0">
                <a:spAutoFit/>
              </a:bodyPr>
              <a:lstStyle/>
              <a:p>
                <a:r>
                  <a:rPr lang="en-US" sz="600" b="1">
                    <a:solidFill>
                      <a:srgbClr val="000000"/>
                    </a:solidFill>
                  </a:rPr>
                  <a:t>F</a:t>
                </a:r>
                <a:endParaRPr lang="en-US" sz="1600"/>
              </a:p>
            </p:txBody>
          </p:sp>
          <p:sp>
            <p:nvSpPr>
              <p:cNvPr id="36155" name="Rectangle 519"/>
              <p:cNvSpPr>
                <a:spLocks noChangeArrowheads="1"/>
              </p:cNvSpPr>
              <p:nvPr/>
            </p:nvSpPr>
            <p:spPr bwMode="auto">
              <a:xfrm>
                <a:off x="832" y="716"/>
                <a:ext cx="31" cy="47"/>
              </a:xfrm>
              <a:prstGeom prst="rect">
                <a:avLst/>
              </a:prstGeom>
              <a:noFill/>
              <a:ln w="9525">
                <a:noFill/>
                <a:miter lim="800000"/>
                <a:headEnd/>
                <a:tailEnd/>
              </a:ln>
            </p:spPr>
            <p:txBody>
              <a:bodyPr wrap="none" lIns="0" tIns="0" rIns="0" bIns="0">
                <a:spAutoFit/>
              </a:bodyPr>
              <a:lstStyle/>
              <a:p>
                <a:r>
                  <a:rPr lang="en-US" sz="600" b="1">
                    <a:solidFill>
                      <a:srgbClr val="000000"/>
                    </a:solidFill>
                  </a:rPr>
                  <a:t>M</a:t>
                </a:r>
                <a:endParaRPr lang="en-US" sz="1600"/>
              </a:p>
            </p:txBody>
          </p:sp>
          <p:sp>
            <p:nvSpPr>
              <p:cNvPr id="36156" name="Rectangle 520"/>
              <p:cNvSpPr>
                <a:spLocks noChangeArrowheads="1"/>
              </p:cNvSpPr>
              <p:nvPr/>
            </p:nvSpPr>
            <p:spPr bwMode="auto">
              <a:xfrm>
                <a:off x="856"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1600"/>
              </a:p>
            </p:txBody>
          </p:sp>
          <p:sp>
            <p:nvSpPr>
              <p:cNvPr id="36157" name="Rectangle 521"/>
              <p:cNvSpPr>
                <a:spLocks noChangeArrowheads="1"/>
              </p:cNvSpPr>
              <p:nvPr/>
            </p:nvSpPr>
            <p:spPr bwMode="auto">
              <a:xfrm>
                <a:off x="868" y="716"/>
                <a:ext cx="12" cy="47"/>
              </a:xfrm>
              <a:prstGeom prst="rect">
                <a:avLst/>
              </a:prstGeom>
              <a:noFill/>
              <a:ln w="9525">
                <a:noFill/>
                <a:miter lim="800000"/>
                <a:headEnd/>
                <a:tailEnd/>
              </a:ln>
            </p:spPr>
            <p:txBody>
              <a:bodyPr wrap="none" lIns="0" tIns="0" rIns="0" bIns="0">
                <a:spAutoFit/>
              </a:bodyPr>
              <a:lstStyle/>
              <a:p>
                <a:r>
                  <a:rPr lang="en-US" sz="600" b="1">
                    <a:solidFill>
                      <a:srgbClr val="000000"/>
                    </a:solidFill>
                  </a:rPr>
                  <a:t>-</a:t>
                </a:r>
                <a:endParaRPr lang="en-US" sz="1600"/>
              </a:p>
            </p:txBody>
          </p:sp>
          <p:sp>
            <p:nvSpPr>
              <p:cNvPr id="36158" name="Rectangle 522"/>
              <p:cNvSpPr>
                <a:spLocks noChangeArrowheads="1"/>
              </p:cNvSpPr>
              <p:nvPr/>
            </p:nvSpPr>
            <p:spPr bwMode="auto">
              <a:xfrm>
                <a:off x="875"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0</a:t>
                </a:r>
                <a:endParaRPr lang="en-US" sz="1600"/>
              </a:p>
            </p:txBody>
          </p:sp>
          <p:sp>
            <p:nvSpPr>
              <p:cNvPr id="36159" name="Rectangle 523"/>
              <p:cNvSpPr>
                <a:spLocks noChangeArrowheads="1"/>
              </p:cNvSpPr>
              <p:nvPr/>
            </p:nvSpPr>
            <p:spPr bwMode="auto">
              <a:xfrm>
                <a:off x="607" y="677"/>
                <a:ext cx="307" cy="99"/>
              </a:xfrm>
              <a:prstGeom prst="rect">
                <a:avLst/>
              </a:prstGeom>
              <a:solidFill>
                <a:srgbClr val="C5D672"/>
              </a:solidFill>
              <a:ln w="9525">
                <a:noFill/>
                <a:miter lim="800000"/>
                <a:headEnd/>
                <a:tailEnd/>
              </a:ln>
            </p:spPr>
            <p:txBody>
              <a:bodyPr/>
              <a:lstStyle/>
              <a:p>
                <a:endParaRPr lang="en-US"/>
              </a:p>
            </p:txBody>
          </p:sp>
          <p:sp>
            <p:nvSpPr>
              <p:cNvPr id="36160" name="Rectangle 524"/>
              <p:cNvSpPr>
                <a:spLocks noChangeArrowheads="1"/>
              </p:cNvSpPr>
              <p:nvPr/>
            </p:nvSpPr>
            <p:spPr bwMode="auto">
              <a:xfrm>
                <a:off x="676" y="702"/>
                <a:ext cx="170" cy="86"/>
              </a:xfrm>
              <a:prstGeom prst="rect">
                <a:avLst/>
              </a:prstGeom>
              <a:noFill/>
              <a:ln w="9525">
                <a:noFill/>
                <a:miter lim="800000"/>
                <a:headEnd/>
                <a:tailEnd/>
              </a:ln>
            </p:spPr>
            <p:txBody>
              <a:bodyPr wrap="none" lIns="0" tIns="0" rIns="0" bIns="0">
                <a:spAutoFit/>
              </a:bodyPr>
              <a:lstStyle/>
              <a:p>
                <a:r>
                  <a:rPr lang="en-US" sz="1100" b="1">
                    <a:solidFill>
                      <a:srgbClr val="000000"/>
                    </a:solidFill>
                  </a:rPr>
                  <a:t>FMI 5</a:t>
                </a:r>
                <a:endParaRPr lang="en-US" sz="1600"/>
              </a:p>
            </p:txBody>
          </p:sp>
          <p:sp>
            <p:nvSpPr>
              <p:cNvPr id="36161" name="Rectangle 525"/>
              <p:cNvSpPr>
                <a:spLocks noChangeArrowheads="1"/>
              </p:cNvSpPr>
              <p:nvPr/>
            </p:nvSpPr>
            <p:spPr bwMode="auto">
              <a:xfrm>
                <a:off x="777" y="702"/>
                <a:ext cx="22" cy="86"/>
              </a:xfrm>
              <a:prstGeom prst="rect">
                <a:avLst/>
              </a:prstGeom>
              <a:noFill/>
              <a:ln w="9525">
                <a:noFill/>
                <a:miter lim="800000"/>
                <a:headEnd/>
                <a:tailEnd/>
              </a:ln>
            </p:spPr>
            <p:txBody>
              <a:bodyPr wrap="none" lIns="0" tIns="0" rIns="0" bIns="0">
                <a:spAutoFit/>
              </a:bodyPr>
              <a:lstStyle/>
              <a:p>
                <a:r>
                  <a:rPr lang="en-US" sz="1100" b="1">
                    <a:solidFill>
                      <a:srgbClr val="000000"/>
                    </a:solidFill>
                  </a:rPr>
                  <a:t>-</a:t>
                </a:r>
                <a:endParaRPr lang="en-US" sz="1600"/>
              </a:p>
            </p:txBody>
          </p:sp>
          <p:sp>
            <p:nvSpPr>
              <p:cNvPr id="36162" name="Rectangle 526"/>
              <p:cNvSpPr>
                <a:spLocks noChangeArrowheads="1"/>
              </p:cNvSpPr>
              <p:nvPr/>
            </p:nvSpPr>
            <p:spPr bwMode="auto">
              <a:xfrm>
                <a:off x="790" y="702"/>
                <a:ext cx="92" cy="86"/>
              </a:xfrm>
              <a:prstGeom prst="rect">
                <a:avLst/>
              </a:prstGeom>
              <a:noFill/>
              <a:ln w="9525">
                <a:noFill/>
                <a:miter lim="800000"/>
                <a:headEnd/>
                <a:tailEnd/>
              </a:ln>
            </p:spPr>
            <p:txBody>
              <a:bodyPr wrap="none" lIns="0" tIns="0" rIns="0" bIns="0">
                <a:spAutoFit/>
              </a:bodyPr>
              <a:lstStyle/>
              <a:p>
                <a:r>
                  <a:rPr lang="en-US" sz="1100" b="1">
                    <a:solidFill>
                      <a:srgbClr val="000000"/>
                    </a:solidFill>
                  </a:rPr>
                  <a:t>0.1</a:t>
                </a:r>
                <a:endParaRPr lang="en-US" sz="1600"/>
              </a:p>
            </p:txBody>
          </p:sp>
          <p:sp>
            <p:nvSpPr>
              <p:cNvPr id="36163" name="Rectangle 527"/>
              <p:cNvSpPr>
                <a:spLocks noChangeArrowheads="1"/>
              </p:cNvSpPr>
              <p:nvPr/>
            </p:nvSpPr>
            <p:spPr bwMode="auto">
              <a:xfrm>
                <a:off x="607" y="827"/>
                <a:ext cx="306" cy="212"/>
              </a:xfrm>
              <a:prstGeom prst="rect">
                <a:avLst/>
              </a:prstGeom>
              <a:solidFill>
                <a:srgbClr val="C5D672"/>
              </a:solidFill>
              <a:ln w="9525">
                <a:noFill/>
                <a:miter lim="800000"/>
                <a:headEnd/>
                <a:tailEnd/>
              </a:ln>
            </p:spPr>
            <p:txBody>
              <a:bodyPr/>
              <a:lstStyle/>
              <a:p>
                <a:endParaRPr lang="en-US"/>
              </a:p>
            </p:txBody>
          </p:sp>
          <p:sp>
            <p:nvSpPr>
              <p:cNvPr id="36164" name="Rectangle 528"/>
              <p:cNvSpPr>
                <a:spLocks noChangeArrowheads="1"/>
              </p:cNvSpPr>
              <p:nvPr/>
            </p:nvSpPr>
            <p:spPr bwMode="auto">
              <a:xfrm>
                <a:off x="726" y="853"/>
                <a:ext cx="137" cy="86"/>
              </a:xfrm>
              <a:prstGeom prst="rect">
                <a:avLst/>
              </a:prstGeom>
              <a:noFill/>
              <a:ln w="9525">
                <a:noFill/>
                <a:miter lim="800000"/>
                <a:headEnd/>
                <a:tailEnd/>
              </a:ln>
            </p:spPr>
            <p:txBody>
              <a:bodyPr wrap="none" lIns="0" tIns="0" rIns="0" bIns="0">
                <a:spAutoFit/>
              </a:bodyPr>
              <a:lstStyle/>
              <a:p>
                <a:r>
                  <a:rPr lang="en-US" sz="1100" b="1">
                    <a:solidFill>
                      <a:srgbClr val="000000"/>
                    </a:solidFill>
                  </a:rPr>
                  <a:t>The </a:t>
                </a:r>
                <a:endParaRPr lang="en-US" sz="1600"/>
              </a:p>
            </p:txBody>
          </p:sp>
          <p:sp>
            <p:nvSpPr>
              <p:cNvPr id="36165" name="Rectangle 529"/>
              <p:cNvSpPr>
                <a:spLocks noChangeArrowheads="1"/>
              </p:cNvSpPr>
              <p:nvPr/>
            </p:nvSpPr>
            <p:spPr bwMode="auto">
              <a:xfrm>
                <a:off x="389" y="677"/>
                <a:ext cx="537" cy="806"/>
              </a:xfrm>
              <a:prstGeom prst="rect">
                <a:avLst/>
              </a:prstGeom>
              <a:solidFill>
                <a:srgbClr val="FFFFFF"/>
              </a:solidFill>
              <a:ln w="9525">
                <a:noFill/>
                <a:miter lim="800000"/>
                <a:headEnd/>
                <a:tailEnd/>
              </a:ln>
            </p:spPr>
            <p:txBody>
              <a:bodyPr/>
              <a:lstStyle/>
              <a:p>
                <a:endParaRPr lang="en-US"/>
              </a:p>
            </p:txBody>
          </p:sp>
          <p:sp>
            <p:nvSpPr>
              <p:cNvPr id="36166" name="Rectangle 530"/>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6167" name="Rectangle 531"/>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6168" name="Rectangle 532"/>
              <p:cNvSpPr>
                <a:spLocks noChangeArrowheads="1"/>
              </p:cNvSpPr>
              <p:nvPr/>
            </p:nvSpPr>
            <p:spPr bwMode="auto">
              <a:xfrm>
                <a:off x="404" y="1434"/>
                <a:ext cx="0" cy="1"/>
              </a:xfrm>
              <a:prstGeom prst="rect">
                <a:avLst/>
              </a:prstGeom>
              <a:solidFill>
                <a:srgbClr val="000000"/>
              </a:solidFill>
              <a:ln w="9525">
                <a:noFill/>
                <a:miter lim="800000"/>
                <a:headEnd/>
                <a:tailEnd/>
              </a:ln>
            </p:spPr>
            <p:txBody>
              <a:bodyPr/>
              <a:lstStyle/>
              <a:p>
                <a:endParaRPr lang="en-US"/>
              </a:p>
            </p:txBody>
          </p:sp>
          <p:sp>
            <p:nvSpPr>
              <p:cNvPr id="36169" name="Rectangle 533"/>
              <p:cNvSpPr>
                <a:spLocks noChangeArrowheads="1"/>
              </p:cNvSpPr>
              <p:nvPr/>
            </p:nvSpPr>
            <p:spPr bwMode="auto">
              <a:xfrm>
                <a:off x="391" y="1212"/>
                <a:ext cx="1" cy="3"/>
              </a:xfrm>
              <a:prstGeom prst="rect">
                <a:avLst/>
              </a:prstGeom>
              <a:solidFill>
                <a:srgbClr val="000000"/>
              </a:solidFill>
              <a:ln w="9525">
                <a:noFill/>
                <a:miter lim="800000"/>
                <a:headEnd/>
                <a:tailEnd/>
              </a:ln>
            </p:spPr>
            <p:txBody>
              <a:bodyPr/>
              <a:lstStyle/>
              <a:p>
                <a:endParaRPr lang="en-US"/>
              </a:p>
            </p:txBody>
          </p:sp>
          <p:sp>
            <p:nvSpPr>
              <p:cNvPr id="36170" name="Rectangle 534"/>
              <p:cNvSpPr>
                <a:spLocks noChangeArrowheads="1"/>
              </p:cNvSpPr>
              <p:nvPr/>
            </p:nvSpPr>
            <p:spPr bwMode="auto">
              <a:xfrm>
                <a:off x="567" y="1122"/>
                <a:ext cx="0" cy="0"/>
              </a:xfrm>
              <a:prstGeom prst="rect">
                <a:avLst/>
              </a:prstGeom>
              <a:solidFill>
                <a:srgbClr val="000000"/>
              </a:solidFill>
              <a:ln w="9525">
                <a:noFill/>
                <a:miter lim="800000"/>
                <a:headEnd/>
                <a:tailEnd/>
              </a:ln>
            </p:spPr>
            <p:txBody>
              <a:bodyPr/>
              <a:lstStyle/>
              <a:p>
                <a:endParaRPr lang="en-US"/>
              </a:p>
            </p:txBody>
          </p:sp>
          <p:sp>
            <p:nvSpPr>
              <p:cNvPr id="36171" name="Rectangle 535"/>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172" name="Rectangle 536"/>
              <p:cNvSpPr>
                <a:spLocks noChangeArrowheads="1"/>
              </p:cNvSpPr>
              <p:nvPr/>
            </p:nvSpPr>
            <p:spPr bwMode="auto">
              <a:xfrm>
                <a:off x="410" y="755"/>
                <a:ext cx="0" cy="1"/>
              </a:xfrm>
              <a:prstGeom prst="rect">
                <a:avLst/>
              </a:prstGeom>
              <a:solidFill>
                <a:srgbClr val="000000"/>
              </a:solidFill>
              <a:ln w="9525">
                <a:noFill/>
                <a:miter lim="800000"/>
                <a:headEnd/>
                <a:tailEnd/>
              </a:ln>
            </p:spPr>
            <p:txBody>
              <a:bodyPr/>
              <a:lstStyle/>
              <a:p>
                <a:endParaRPr lang="en-US"/>
              </a:p>
            </p:txBody>
          </p:sp>
          <p:sp>
            <p:nvSpPr>
              <p:cNvPr id="36173" name="Rectangle 537"/>
              <p:cNvSpPr>
                <a:spLocks noChangeArrowheads="1"/>
              </p:cNvSpPr>
              <p:nvPr/>
            </p:nvSpPr>
            <p:spPr bwMode="auto">
              <a:xfrm>
                <a:off x="419" y="779"/>
                <a:ext cx="0" cy="1"/>
              </a:xfrm>
              <a:prstGeom prst="rect">
                <a:avLst/>
              </a:prstGeom>
              <a:solidFill>
                <a:srgbClr val="000000"/>
              </a:solidFill>
              <a:ln w="9525">
                <a:noFill/>
                <a:miter lim="800000"/>
                <a:headEnd/>
                <a:tailEnd/>
              </a:ln>
            </p:spPr>
            <p:txBody>
              <a:bodyPr/>
              <a:lstStyle/>
              <a:p>
                <a:endParaRPr lang="en-US"/>
              </a:p>
            </p:txBody>
          </p:sp>
          <p:sp>
            <p:nvSpPr>
              <p:cNvPr id="36174" name="Rectangle 538"/>
              <p:cNvSpPr>
                <a:spLocks noChangeArrowheads="1"/>
              </p:cNvSpPr>
              <p:nvPr/>
            </p:nvSpPr>
            <p:spPr bwMode="auto">
              <a:xfrm>
                <a:off x="610" y="677"/>
                <a:ext cx="1" cy="806"/>
              </a:xfrm>
              <a:prstGeom prst="rect">
                <a:avLst/>
              </a:prstGeom>
              <a:solidFill>
                <a:srgbClr val="000000"/>
              </a:solidFill>
              <a:ln w="9525">
                <a:noFill/>
                <a:miter lim="800000"/>
                <a:headEnd/>
                <a:tailEnd/>
              </a:ln>
            </p:spPr>
            <p:txBody>
              <a:bodyPr/>
              <a:lstStyle/>
              <a:p>
                <a:endParaRPr lang="en-US"/>
              </a:p>
            </p:txBody>
          </p:sp>
          <p:sp>
            <p:nvSpPr>
              <p:cNvPr id="36175" name="Rectangle 539"/>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6176" name="Freeform 540"/>
              <p:cNvSpPr>
                <a:spLocks/>
              </p:cNvSpPr>
              <p:nvPr/>
            </p:nvSpPr>
            <p:spPr bwMode="auto">
              <a:xfrm>
                <a:off x="441" y="1391"/>
                <a:ext cx="12" cy="10"/>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6177" name="Freeform 541"/>
              <p:cNvSpPr>
                <a:spLocks/>
              </p:cNvSpPr>
              <p:nvPr/>
            </p:nvSpPr>
            <p:spPr bwMode="auto">
              <a:xfrm>
                <a:off x="439" y="1400"/>
                <a:ext cx="2" cy="1"/>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6178" name="Rectangle 542"/>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6179" name="Rectangle 543"/>
              <p:cNvSpPr>
                <a:spLocks noChangeArrowheads="1"/>
              </p:cNvSpPr>
              <p:nvPr/>
            </p:nvSpPr>
            <p:spPr bwMode="auto">
              <a:xfrm>
                <a:off x="632" y="859"/>
                <a:ext cx="42"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180" name="Rectangle 544"/>
              <p:cNvSpPr>
                <a:spLocks noChangeArrowheads="1"/>
              </p:cNvSpPr>
              <p:nvPr/>
            </p:nvSpPr>
            <p:spPr bwMode="auto">
              <a:xfrm>
                <a:off x="658"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p</a:t>
                </a:r>
                <a:endParaRPr lang="en-US" sz="1600"/>
              </a:p>
            </p:txBody>
          </p:sp>
          <p:sp>
            <p:nvSpPr>
              <p:cNvPr id="36181" name="Rectangle 545"/>
              <p:cNvSpPr>
                <a:spLocks noChangeArrowheads="1"/>
              </p:cNvSpPr>
              <p:nvPr/>
            </p:nvSpPr>
            <p:spPr bwMode="auto">
              <a:xfrm>
                <a:off x="677" y="859"/>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1600"/>
              </a:p>
            </p:txBody>
          </p:sp>
          <p:sp>
            <p:nvSpPr>
              <p:cNvPr id="36182" name="Rectangle 546"/>
              <p:cNvSpPr>
                <a:spLocks noChangeArrowheads="1"/>
              </p:cNvSpPr>
              <p:nvPr/>
            </p:nvSpPr>
            <p:spPr bwMode="auto">
              <a:xfrm>
                <a:off x="693" y="859"/>
                <a:ext cx="21" cy="70"/>
              </a:xfrm>
              <a:prstGeom prst="rect">
                <a:avLst/>
              </a:prstGeom>
              <a:noFill/>
              <a:ln w="9525">
                <a:noFill/>
                <a:miter lim="800000"/>
                <a:headEnd/>
                <a:tailEnd/>
              </a:ln>
            </p:spPr>
            <p:txBody>
              <a:bodyPr wrap="none" lIns="0" tIns="0" rIns="0" bIns="0">
                <a:spAutoFit/>
              </a:bodyPr>
              <a:lstStyle/>
              <a:p>
                <a:r>
                  <a:rPr lang="en-US" sz="900" b="1">
                    <a:solidFill>
                      <a:srgbClr val="000000"/>
                    </a:solidFill>
                  </a:rPr>
                  <a:t>r</a:t>
                </a:r>
                <a:endParaRPr lang="en-US" sz="1600"/>
              </a:p>
            </p:txBody>
          </p:sp>
          <p:sp>
            <p:nvSpPr>
              <p:cNvPr id="36183" name="Rectangle 547"/>
              <p:cNvSpPr>
                <a:spLocks noChangeArrowheads="1"/>
              </p:cNvSpPr>
              <p:nvPr/>
            </p:nvSpPr>
            <p:spPr bwMode="auto">
              <a:xfrm>
                <a:off x="707" y="859"/>
                <a:ext cx="29" cy="70"/>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1600"/>
              </a:p>
            </p:txBody>
          </p:sp>
          <p:sp>
            <p:nvSpPr>
              <p:cNvPr id="36184" name="Rectangle 548"/>
              <p:cNvSpPr>
                <a:spLocks noChangeArrowheads="1"/>
              </p:cNvSpPr>
              <p:nvPr/>
            </p:nvSpPr>
            <p:spPr bwMode="auto">
              <a:xfrm>
                <a:off x="723" y="859"/>
                <a:ext cx="18" cy="70"/>
              </a:xfrm>
              <a:prstGeom prst="rect">
                <a:avLst/>
              </a:prstGeom>
              <a:noFill/>
              <a:ln w="9525">
                <a:noFill/>
                <a:miter lim="800000"/>
                <a:headEnd/>
                <a:tailEnd/>
              </a:ln>
            </p:spPr>
            <p:txBody>
              <a:bodyPr wrap="none" lIns="0" tIns="0" rIns="0" bIns="0">
                <a:spAutoFit/>
              </a:bodyPr>
              <a:lstStyle/>
              <a:p>
                <a:r>
                  <a:rPr lang="en-US" sz="900" b="1">
                    <a:solidFill>
                      <a:srgbClr val="000000"/>
                    </a:solidFill>
                  </a:rPr>
                  <a:t>t</a:t>
                </a:r>
                <a:endParaRPr lang="en-US" sz="1600"/>
              </a:p>
            </p:txBody>
          </p:sp>
          <p:sp>
            <p:nvSpPr>
              <p:cNvPr id="36185" name="Rectangle 549"/>
              <p:cNvSpPr>
                <a:spLocks noChangeArrowheads="1"/>
              </p:cNvSpPr>
              <p:nvPr/>
            </p:nvSpPr>
            <p:spPr bwMode="auto">
              <a:xfrm>
                <a:off x="733" y="859"/>
                <a:ext cx="15" cy="70"/>
              </a:xfrm>
              <a:prstGeom prst="rect">
                <a:avLst/>
              </a:prstGeom>
              <a:noFill/>
              <a:ln w="9525">
                <a:noFill/>
                <a:miter lim="800000"/>
                <a:headEnd/>
                <a:tailEnd/>
              </a:ln>
            </p:spPr>
            <p:txBody>
              <a:bodyPr wrap="none" lIns="0" tIns="0" rIns="0" bIns="0">
                <a:spAutoFit/>
              </a:bodyPr>
              <a:lstStyle/>
              <a:p>
                <a:r>
                  <a:rPr lang="en-US" sz="900" b="1">
                    <a:solidFill>
                      <a:srgbClr val="000000"/>
                    </a:solidFill>
                  </a:rPr>
                  <a:t>i</a:t>
                </a:r>
                <a:endParaRPr lang="en-US" sz="1600"/>
              </a:p>
            </p:txBody>
          </p:sp>
          <p:sp>
            <p:nvSpPr>
              <p:cNvPr id="36186" name="Rectangle 550"/>
              <p:cNvSpPr>
                <a:spLocks noChangeArrowheads="1"/>
              </p:cNvSpPr>
              <p:nvPr/>
            </p:nvSpPr>
            <p:spPr bwMode="auto">
              <a:xfrm>
                <a:off x="743"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187" name="Rectangle 551"/>
              <p:cNvSpPr>
                <a:spLocks noChangeArrowheads="1"/>
              </p:cNvSpPr>
              <p:nvPr/>
            </p:nvSpPr>
            <p:spPr bwMode="auto">
              <a:xfrm>
                <a:off x="762" y="859"/>
                <a:ext cx="33" cy="70"/>
              </a:xfrm>
              <a:prstGeom prst="rect">
                <a:avLst/>
              </a:prstGeom>
              <a:noFill/>
              <a:ln w="9525">
                <a:noFill/>
                <a:miter lim="800000"/>
                <a:headEnd/>
                <a:tailEnd/>
              </a:ln>
            </p:spPr>
            <p:txBody>
              <a:bodyPr wrap="none" lIns="0" tIns="0" rIns="0" bIns="0">
                <a:spAutoFit/>
              </a:bodyPr>
              <a:lstStyle/>
              <a:p>
                <a:r>
                  <a:rPr lang="en-US" sz="900" b="1">
                    <a:solidFill>
                      <a:srgbClr val="000000"/>
                    </a:solidFill>
                  </a:rPr>
                  <a:t>n</a:t>
                </a:r>
                <a:endParaRPr lang="en-US" sz="1600"/>
              </a:p>
            </p:txBody>
          </p:sp>
          <p:sp>
            <p:nvSpPr>
              <p:cNvPr id="36188" name="Rectangle 552"/>
              <p:cNvSpPr>
                <a:spLocks noChangeArrowheads="1"/>
              </p:cNvSpPr>
              <p:nvPr/>
            </p:nvSpPr>
            <p:spPr bwMode="auto">
              <a:xfrm>
                <a:off x="781" y="859"/>
                <a:ext cx="30" cy="70"/>
              </a:xfrm>
              <a:prstGeom prst="rect">
                <a:avLst/>
              </a:prstGeom>
              <a:noFill/>
              <a:ln w="9525">
                <a:noFill/>
                <a:miter lim="800000"/>
                <a:headEnd/>
                <a:tailEnd/>
              </a:ln>
            </p:spPr>
            <p:txBody>
              <a:bodyPr wrap="none" lIns="0" tIns="0" rIns="0" bIns="0">
                <a:spAutoFit/>
              </a:bodyPr>
              <a:lstStyle/>
              <a:p>
                <a:r>
                  <a:rPr lang="en-US" sz="900" b="1">
                    <a:solidFill>
                      <a:srgbClr val="000000"/>
                    </a:solidFill>
                  </a:rPr>
                  <a:t>s</a:t>
                </a:r>
                <a:endParaRPr lang="en-US" sz="1600"/>
              </a:p>
            </p:txBody>
          </p:sp>
          <p:sp>
            <p:nvSpPr>
              <p:cNvPr id="36189" name="Rectangle 553"/>
              <p:cNvSpPr>
                <a:spLocks noChangeArrowheads="1"/>
              </p:cNvSpPr>
              <p:nvPr/>
            </p:nvSpPr>
            <p:spPr bwMode="auto">
              <a:xfrm>
                <a:off x="820" y="716"/>
                <a:ext cx="22" cy="47"/>
              </a:xfrm>
              <a:prstGeom prst="rect">
                <a:avLst/>
              </a:prstGeom>
              <a:noFill/>
              <a:ln w="9525">
                <a:noFill/>
                <a:miter lim="800000"/>
                <a:headEnd/>
                <a:tailEnd/>
              </a:ln>
            </p:spPr>
            <p:txBody>
              <a:bodyPr wrap="none" lIns="0" tIns="0" rIns="0" bIns="0">
                <a:spAutoFit/>
              </a:bodyPr>
              <a:lstStyle/>
              <a:p>
                <a:r>
                  <a:rPr lang="en-US" sz="600" b="1">
                    <a:solidFill>
                      <a:srgbClr val="000000"/>
                    </a:solidFill>
                  </a:rPr>
                  <a:t>F</a:t>
                </a:r>
                <a:endParaRPr lang="en-US" sz="1600"/>
              </a:p>
            </p:txBody>
          </p:sp>
          <p:sp>
            <p:nvSpPr>
              <p:cNvPr id="36190" name="Rectangle 554"/>
              <p:cNvSpPr>
                <a:spLocks noChangeArrowheads="1"/>
              </p:cNvSpPr>
              <p:nvPr/>
            </p:nvSpPr>
            <p:spPr bwMode="auto">
              <a:xfrm>
                <a:off x="832" y="716"/>
                <a:ext cx="31" cy="47"/>
              </a:xfrm>
              <a:prstGeom prst="rect">
                <a:avLst/>
              </a:prstGeom>
              <a:noFill/>
              <a:ln w="9525">
                <a:noFill/>
                <a:miter lim="800000"/>
                <a:headEnd/>
                <a:tailEnd/>
              </a:ln>
            </p:spPr>
            <p:txBody>
              <a:bodyPr wrap="none" lIns="0" tIns="0" rIns="0" bIns="0">
                <a:spAutoFit/>
              </a:bodyPr>
              <a:lstStyle/>
              <a:p>
                <a:r>
                  <a:rPr lang="en-US" sz="600" b="1">
                    <a:solidFill>
                      <a:srgbClr val="000000"/>
                    </a:solidFill>
                  </a:rPr>
                  <a:t>M</a:t>
                </a:r>
                <a:endParaRPr lang="en-US" sz="1600"/>
              </a:p>
            </p:txBody>
          </p:sp>
          <p:sp>
            <p:nvSpPr>
              <p:cNvPr id="36191" name="Rectangle 555"/>
              <p:cNvSpPr>
                <a:spLocks noChangeArrowheads="1"/>
              </p:cNvSpPr>
              <p:nvPr/>
            </p:nvSpPr>
            <p:spPr bwMode="auto">
              <a:xfrm>
                <a:off x="856"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3</a:t>
                </a:r>
                <a:endParaRPr lang="en-US" sz="1600"/>
              </a:p>
            </p:txBody>
          </p:sp>
          <p:sp>
            <p:nvSpPr>
              <p:cNvPr id="36192" name="Rectangle 556"/>
              <p:cNvSpPr>
                <a:spLocks noChangeArrowheads="1"/>
              </p:cNvSpPr>
              <p:nvPr/>
            </p:nvSpPr>
            <p:spPr bwMode="auto">
              <a:xfrm>
                <a:off x="868" y="716"/>
                <a:ext cx="12" cy="47"/>
              </a:xfrm>
              <a:prstGeom prst="rect">
                <a:avLst/>
              </a:prstGeom>
              <a:noFill/>
              <a:ln w="9525">
                <a:noFill/>
                <a:miter lim="800000"/>
                <a:headEnd/>
                <a:tailEnd/>
              </a:ln>
            </p:spPr>
            <p:txBody>
              <a:bodyPr wrap="none" lIns="0" tIns="0" rIns="0" bIns="0">
                <a:spAutoFit/>
              </a:bodyPr>
              <a:lstStyle/>
              <a:p>
                <a:r>
                  <a:rPr lang="en-US" sz="600" b="1">
                    <a:solidFill>
                      <a:srgbClr val="000000"/>
                    </a:solidFill>
                  </a:rPr>
                  <a:t>-</a:t>
                </a:r>
                <a:endParaRPr lang="en-US" sz="1600"/>
              </a:p>
            </p:txBody>
          </p:sp>
          <p:sp>
            <p:nvSpPr>
              <p:cNvPr id="36193" name="Rectangle 557"/>
              <p:cNvSpPr>
                <a:spLocks noChangeArrowheads="1"/>
              </p:cNvSpPr>
              <p:nvPr/>
            </p:nvSpPr>
            <p:spPr bwMode="auto">
              <a:xfrm>
                <a:off x="875" y="716"/>
                <a:ext cx="20" cy="47"/>
              </a:xfrm>
              <a:prstGeom prst="rect">
                <a:avLst/>
              </a:prstGeom>
              <a:noFill/>
              <a:ln w="9525">
                <a:noFill/>
                <a:miter lim="800000"/>
                <a:headEnd/>
                <a:tailEnd/>
              </a:ln>
            </p:spPr>
            <p:txBody>
              <a:bodyPr wrap="none" lIns="0" tIns="0" rIns="0" bIns="0">
                <a:spAutoFit/>
              </a:bodyPr>
              <a:lstStyle/>
              <a:p>
                <a:r>
                  <a:rPr lang="en-US" sz="600" b="1">
                    <a:solidFill>
                      <a:srgbClr val="000000"/>
                    </a:solidFill>
                  </a:rPr>
                  <a:t>0</a:t>
                </a:r>
                <a:endParaRPr lang="en-US" sz="1600"/>
              </a:p>
            </p:txBody>
          </p:sp>
          <p:sp>
            <p:nvSpPr>
              <p:cNvPr id="36194" name="Rectangle 558"/>
              <p:cNvSpPr>
                <a:spLocks noChangeArrowheads="1"/>
              </p:cNvSpPr>
              <p:nvPr/>
            </p:nvSpPr>
            <p:spPr bwMode="auto">
              <a:xfrm>
                <a:off x="607" y="677"/>
                <a:ext cx="307" cy="99"/>
              </a:xfrm>
              <a:prstGeom prst="rect">
                <a:avLst/>
              </a:prstGeom>
              <a:solidFill>
                <a:srgbClr val="C5D672"/>
              </a:solidFill>
              <a:ln w="9525">
                <a:noFill/>
                <a:miter lim="800000"/>
                <a:headEnd/>
                <a:tailEnd/>
              </a:ln>
            </p:spPr>
            <p:txBody>
              <a:bodyPr/>
              <a:lstStyle/>
              <a:p>
                <a:endParaRPr lang="en-US"/>
              </a:p>
            </p:txBody>
          </p:sp>
          <p:sp>
            <p:nvSpPr>
              <p:cNvPr id="36195" name="Rectangle 559"/>
              <p:cNvSpPr>
                <a:spLocks noChangeArrowheads="1"/>
              </p:cNvSpPr>
              <p:nvPr/>
            </p:nvSpPr>
            <p:spPr bwMode="auto">
              <a:xfrm>
                <a:off x="676" y="702"/>
                <a:ext cx="170" cy="86"/>
              </a:xfrm>
              <a:prstGeom prst="rect">
                <a:avLst/>
              </a:prstGeom>
              <a:noFill/>
              <a:ln w="9525">
                <a:noFill/>
                <a:miter lim="800000"/>
                <a:headEnd/>
                <a:tailEnd/>
              </a:ln>
            </p:spPr>
            <p:txBody>
              <a:bodyPr wrap="none" lIns="0" tIns="0" rIns="0" bIns="0">
                <a:spAutoFit/>
              </a:bodyPr>
              <a:lstStyle/>
              <a:p>
                <a:r>
                  <a:rPr lang="en-US" sz="1100" b="1">
                    <a:solidFill>
                      <a:srgbClr val="000000"/>
                    </a:solidFill>
                  </a:rPr>
                  <a:t>FMI 5</a:t>
                </a:r>
                <a:endParaRPr lang="en-US" sz="1600"/>
              </a:p>
            </p:txBody>
          </p:sp>
          <p:sp>
            <p:nvSpPr>
              <p:cNvPr id="36196" name="Rectangle 560"/>
              <p:cNvSpPr>
                <a:spLocks noChangeArrowheads="1"/>
              </p:cNvSpPr>
              <p:nvPr/>
            </p:nvSpPr>
            <p:spPr bwMode="auto">
              <a:xfrm>
                <a:off x="777" y="702"/>
                <a:ext cx="22" cy="86"/>
              </a:xfrm>
              <a:prstGeom prst="rect">
                <a:avLst/>
              </a:prstGeom>
              <a:noFill/>
              <a:ln w="9525">
                <a:noFill/>
                <a:miter lim="800000"/>
                <a:headEnd/>
                <a:tailEnd/>
              </a:ln>
            </p:spPr>
            <p:txBody>
              <a:bodyPr wrap="none" lIns="0" tIns="0" rIns="0" bIns="0">
                <a:spAutoFit/>
              </a:bodyPr>
              <a:lstStyle/>
              <a:p>
                <a:r>
                  <a:rPr lang="en-US" sz="1100" b="1">
                    <a:solidFill>
                      <a:srgbClr val="000000"/>
                    </a:solidFill>
                  </a:rPr>
                  <a:t>-</a:t>
                </a:r>
                <a:endParaRPr lang="en-US" sz="1600"/>
              </a:p>
            </p:txBody>
          </p:sp>
          <p:sp>
            <p:nvSpPr>
              <p:cNvPr id="36197" name="Rectangle 561"/>
              <p:cNvSpPr>
                <a:spLocks noChangeArrowheads="1"/>
              </p:cNvSpPr>
              <p:nvPr/>
            </p:nvSpPr>
            <p:spPr bwMode="auto">
              <a:xfrm>
                <a:off x="790" y="702"/>
                <a:ext cx="92" cy="86"/>
              </a:xfrm>
              <a:prstGeom prst="rect">
                <a:avLst/>
              </a:prstGeom>
              <a:noFill/>
              <a:ln w="9525">
                <a:noFill/>
                <a:miter lim="800000"/>
                <a:headEnd/>
                <a:tailEnd/>
              </a:ln>
            </p:spPr>
            <p:txBody>
              <a:bodyPr wrap="none" lIns="0" tIns="0" rIns="0" bIns="0">
                <a:spAutoFit/>
              </a:bodyPr>
              <a:lstStyle/>
              <a:p>
                <a:r>
                  <a:rPr lang="en-US" sz="1100" b="1">
                    <a:solidFill>
                      <a:srgbClr val="000000"/>
                    </a:solidFill>
                  </a:rPr>
                  <a:t>0.1</a:t>
                </a:r>
                <a:endParaRPr lang="en-US" sz="1600"/>
              </a:p>
            </p:txBody>
          </p:sp>
          <p:sp>
            <p:nvSpPr>
              <p:cNvPr id="36198" name="Rectangle 562"/>
              <p:cNvSpPr>
                <a:spLocks noChangeArrowheads="1"/>
              </p:cNvSpPr>
              <p:nvPr/>
            </p:nvSpPr>
            <p:spPr bwMode="auto">
              <a:xfrm>
                <a:off x="607" y="827"/>
                <a:ext cx="306" cy="212"/>
              </a:xfrm>
              <a:prstGeom prst="rect">
                <a:avLst/>
              </a:prstGeom>
              <a:solidFill>
                <a:srgbClr val="C5D672"/>
              </a:solidFill>
              <a:ln w="9525">
                <a:noFill/>
                <a:miter lim="800000"/>
                <a:headEnd/>
                <a:tailEnd/>
              </a:ln>
            </p:spPr>
            <p:txBody>
              <a:bodyPr/>
              <a:lstStyle/>
              <a:p>
                <a:endParaRPr lang="en-US"/>
              </a:p>
            </p:txBody>
          </p:sp>
          <p:sp>
            <p:nvSpPr>
              <p:cNvPr id="36199" name="Rectangle 563"/>
              <p:cNvSpPr>
                <a:spLocks noChangeArrowheads="1"/>
              </p:cNvSpPr>
              <p:nvPr/>
            </p:nvSpPr>
            <p:spPr bwMode="auto">
              <a:xfrm>
                <a:off x="726" y="853"/>
                <a:ext cx="137" cy="86"/>
              </a:xfrm>
              <a:prstGeom prst="rect">
                <a:avLst/>
              </a:prstGeom>
              <a:noFill/>
              <a:ln w="9525">
                <a:noFill/>
                <a:miter lim="800000"/>
                <a:headEnd/>
                <a:tailEnd/>
              </a:ln>
            </p:spPr>
            <p:txBody>
              <a:bodyPr wrap="none" lIns="0" tIns="0" rIns="0" bIns="0">
                <a:spAutoFit/>
              </a:bodyPr>
              <a:lstStyle/>
              <a:p>
                <a:r>
                  <a:rPr lang="en-US" sz="1100" b="1">
                    <a:solidFill>
                      <a:srgbClr val="000000"/>
                    </a:solidFill>
                  </a:rPr>
                  <a:t>The </a:t>
                </a:r>
                <a:endParaRPr lang="en-US" sz="1600"/>
              </a:p>
            </p:txBody>
          </p:sp>
          <p:sp>
            <p:nvSpPr>
              <p:cNvPr id="36200" name="Rectangle 564"/>
              <p:cNvSpPr>
                <a:spLocks noChangeArrowheads="1"/>
              </p:cNvSpPr>
              <p:nvPr/>
            </p:nvSpPr>
            <p:spPr bwMode="auto">
              <a:xfrm>
                <a:off x="389" y="677"/>
                <a:ext cx="537" cy="806"/>
              </a:xfrm>
              <a:prstGeom prst="rect">
                <a:avLst/>
              </a:prstGeom>
              <a:solidFill>
                <a:srgbClr val="FFFFFF"/>
              </a:solidFill>
              <a:ln w="9525">
                <a:noFill/>
                <a:miter lim="800000"/>
                <a:headEnd/>
                <a:tailEnd/>
              </a:ln>
            </p:spPr>
            <p:txBody>
              <a:bodyPr/>
              <a:lstStyle/>
              <a:p>
                <a:endParaRPr lang="en-US"/>
              </a:p>
            </p:txBody>
          </p:sp>
          <p:sp>
            <p:nvSpPr>
              <p:cNvPr id="36201" name="Rectangle 565"/>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6202" name="Rectangle 566"/>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6203" name="Rectangle 567"/>
              <p:cNvSpPr>
                <a:spLocks noChangeArrowheads="1"/>
              </p:cNvSpPr>
              <p:nvPr/>
            </p:nvSpPr>
            <p:spPr bwMode="auto">
              <a:xfrm>
                <a:off x="404" y="1434"/>
                <a:ext cx="0" cy="1"/>
              </a:xfrm>
              <a:prstGeom prst="rect">
                <a:avLst/>
              </a:prstGeom>
              <a:solidFill>
                <a:srgbClr val="000000"/>
              </a:solidFill>
              <a:ln w="9525">
                <a:noFill/>
                <a:miter lim="800000"/>
                <a:headEnd/>
                <a:tailEnd/>
              </a:ln>
            </p:spPr>
            <p:txBody>
              <a:bodyPr/>
              <a:lstStyle/>
              <a:p>
                <a:endParaRPr lang="en-US"/>
              </a:p>
            </p:txBody>
          </p:sp>
          <p:sp>
            <p:nvSpPr>
              <p:cNvPr id="36204" name="Rectangle 568"/>
              <p:cNvSpPr>
                <a:spLocks noChangeArrowheads="1"/>
              </p:cNvSpPr>
              <p:nvPr/>
            </p:nvSpPr>
            <p:spPr bwMode="auto">
              <a:xfrm>
                <a:off x="391" y="1212"/>
                <a:ext cx="1" cy="3"/>
              </a:xfrm>
              <a:prstGeom prst="rect">
                <a:avLst/>
              </a:prstGeom>
              <a:solidFill>
                <a:srgbClr val="000000"/>
              </a:solidFill>
              <a:ln w="9525">
                <a:noFill/>
                <a:miter lim="800000"/>
                <a:headEnd/>
                <a:tailEnd/>
              </a:ln>
            </p:spPr>
            <p:txBody>
              <a:bodyPr/>
              <a:lstStyle/>
              <a:p>
                <a:endParaRPr lang="en-US"/>
              </a:p>
            </p:txBody>
          </p:sp>
          <p:sp>
            <p:nvSpPr>
              <p:cNvPr id="36205" name="Rectangle 569"/>
              <p:cNvSpPr>
                <a:spLocks noChangeArrowheads="1"/>
              </p:cNvSpPr>
              <p:nvPr/>
            </p:nvSpPr>
            <p:spPr bwMode="auto">
              <a:xfrm>
                <a:off x="567" y="1122"/>
                <a:ext cx="0" cy="0"/>
              </a:xfrm>
              <a:prstGeom prst="rect">
                <a:avLst/>
              </a:prstGeom>
              <a:solidFill>
                <a:srgbClr val="000000"/>
              </a:solidFill>
              <a:ln w="9525">
                <a:noFill/>
                <a:miter lim="800000"/>
                <a:headEnd/>
                <a:tailEnd/>
              </a:ln>
            </p:spPr>
            <p:txBody>
              <a:bodyPr/>
              <a:lstStyle/>
              <a:p>
                <a:endParaRPr lang="en-US"/>
              </a:p>
            </p:txBody>
          </p:sp>
          <p:sp>
            <p:nvSpPr>
              <p:cNvPr id="36206" name="Rectangle 570"/>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207" name="Rectangle 571"/>
              <p:cNvSpPr>
                <a:spLocks noChangeArrowheads="1"/>
              </p:cNvSpPr>
              <p:nvPr/>
            </p:nvSpPr>
            <p:spPr bwMode="auto">
              <a:xfrm>
                <a:off x="410" y="755"/>
                <a:ext cx="0" cy="1"/>
              </a:xfrm>
              <a:prstGeom prst="rect">
                <a:avLst/>
              </a:prstGeom>
              <a:solidFill>
                <a:srgbClr val="000000"/>
              </a:solidFill>
              <a:ln w="9525">
                <a:noFill/>
                <a:miter lim="800000"/>
                <a:headEnd/>
                <a:tailEnd/>
              </a:ln>
            </p:spPr>
            <p:txBody>
              <a:bodyPr/>
              <a:lstStyle/>
              <a:p>
                <a:endParaRPr lang="en-US"/>
              </a:p>
            </p:txBody>
          </p:sp>
          <p:sp>
            <p:nvSpPr>
              <p:cNvPr id="36208" name="Rectangle 572"/>
              <p:cNvSpPr>
                <a:spLocks noChangeArrowheads="1"/>
              </p:cNvSpPr>
              <p:nvPr/>
            </p:nvSpPr>
            <p:spPr bwMode="auto">
              <a:xfrm>
                <a:off x="419" y="779"/>
                <a:ext cx="0" cy="1"/>
              </a:xfrm>
              <a:prstGeom prst="rect">
                <a:avLst/>
              </a:prstGeom>
              <a:solidFill>
                <a:srgbClr val="000000"/>
              </a:solidFill>
              <a:ln w="9525">
                <a:noFill/>
                <a:miter lim="800000"/>
                <a:headEnd/>
                <a:tailEnd/>
              </a:ln>
            </p:spPr>
            <p:txBody>
              <a:bodyPr/>
              <a:lstStyle/>
              <a:p>
                <a:endParaRPr lang="en-US"/>
              </a:p>
            </p:txBody>
          </p:sp>
          <p:sp>
            <p:nvSpPr>
              <p:cNvPr id="36209" name="Rectangle 573"/>
              <p:cNvSpPr>
                <a:spLocks noChangeArrowheads="1"/>
              </p:cNvSpPr>
              <p:nvPr/>
            </p:nvSpPr>
            <p:spPr bwMode="auto">
              <a:xfrm>
                <a:off x="610" y="677"/>
                <a:ext cx="1" cy="806"/>
              </a:xfrm>
              <a:prstGeom prst="rect">
                <a:avLst/>
              </a:prstGeom>
              <a:solidFill>
                <a:srgbClr val="000000"/>
              </a:solidFill>
              <a:ln w="9525">
                <a:noFill/>
                <a:miter lim="800000"/>
                <a:headEnd/>
                <a:tailEnd/>
              </a:ln>
            </p:spPr>
            <p:txBody>
              <a:bodyPr/>
              <a:lstStyle/>
              <a:p>
                <a:endParaRPr lang="en-US"/>
              </a:p>
            </p:txBody>
          </p:sp>
          <p:sp>
            <p:nvSpPr>
              <p:cNvPr id="36210" name="Rectangle 574"/>
              <p:cNvSpPr>
                <a:spLocks noChangeArrowheads="1"/>
              </p:cNvSpPr>
              <p:nvPr/>
            </p:nvSpPr>
            <p:spPr bwMode="auto">
              <a:xfrm>
                <a:off x="438" y="1401"/>
                <a:ext cx="1" cy="0"/>
              </a:xfrm>
              <a:prstGeom prst="rect">
                <a:avLst/>
              </a:prstGeom>
              <a:solidFill>
                <a:srgbClr val="000000"/>
              </a:solidFill>
              <a:ln w="9525">
                <a:noFill/>
                <a:miter lim="800000"/>
                <a:headEnd/>
                <a:tailEnd/>
              </a:ln>
            </p:spPr>
            <p:txBody>
              <a:bodyPr/>
              <a:lstStyle/>
              <a:p>
                <a:endParaRPr lang="en-US"/>
              </a:p>
            </p:txBody>
          </p:sp>
          <p:sp>
            <p:nvSpPr>
              <p:cNvPr id="36211" name="Freeform 575"/>
              <p:cNvSpPr>
                <a:spLocks/>
              </p:cNvSpPr>
              <p:nvPr/>
            </p:nvSpPr>
            <p:spPr bwMode="auto">
              <a:xfrm>
                <a:off x="441" y="1391"/>
                <a:ext cx="12" cy="10"/>
              </a:xfrm>
              <a:custGeom>
                <a:avLst/>
                <a:gdLst>
                  <a:gd name="T0" fmla="*/ 0 w 77"/>
                  <a:gd name="T1" fmla="*/ 0 h 54"/>
                  <a:gd name="T2" fmla="*/ 0 w 77"/>
                  <a:gd name="T3" fmla="*/ 0 h 54"/>
                  <a:gd name="T4" fmla="*/ 0 w 77"/>
                  <a:gd name="T5" fmla="*/ 0 h 54"/>
                  <a:gd name="T6" fmla="*/ 0 w 77"/>
                  <a:gd name="T7" fmla="*/ 0 h 54"/>
                  <a:gd name="T8" fmla="*/ 0 w 77"/>
                  <a:gd name="T9" fmla="*/ 0 h 54"/>
                  <a:gd name="T10" fmla="*/ 0 w 77"/>
                  <a:gd name="T11" fmla="*/ 0 h 54"/>
                  <a:gd name="T12" fmla="*/ 0 w 77"/>
                  <a:gd name="T13" fmla="*/ 0 h 54"/>
                  <a:gd name="T14" fmla="*/ 0 w 77"/>
                  <a:gd name="T15" fmla="*/ 0 h 54"/>
                  <a:gd name="T16" fmla="*/ 0 w 77"/>
                  <a:gd name="T17" fmla="*/ 0 h 54"/>
                  <a:gd name="T18" fmla="*/ 0 w 77"/>
                  <a:gd name="T19" fmla="*/ 0 h 54"/>
                  <a:gd name="T20" fmla="*/ 0 w 77"/>
                  <a:gd name="T21" fmla="*/ 0 h 54"/>
                  <a:gd name="T22" fmla="*/ 0 w 77"/>
                  <a:gd name="T23" fmla="*/ 0 h 54"/>
                  <a:gd name="T24" fmla="*/ 0 w 77"/>
                  <a:gd name="T25" fmla="*/ 0 h 54"/>
                  <a:gd name="T26" fmla="*/ 0 w 77"/>
                  <a:gd name="T27" fmla="*/ 0 h 54"/>
                  <a:gd name="T28" fmla="*/ 0 w 77"/>
                  <a:gd name="T29" fmla="*/ 0 h 54"/>
                  <a:gd name="T30" fmla="*/ 0 w 77"/>
                  <a:gd name="T31" fmla="*/ 0 h 54"/>
                  <a:gd name="T32" fmla="*/ 0 w 7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4"/>
                  <a:gd name="T53" fmla="*/ 77 w 7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4">
                    <a:moveTo>
                      <a:pt x="77" y="0"/>
                    </a:moveTo>
                    <a:lnTo>
                      <a:pt x="59" y="19"/>
                    </a:lnTo>
                    <a:lnTo>
                      <a:pt x="46" y="34"/>
                    </a:lnTo>
                    <a:lnTo>
                      <a:pt x="39" y="47"/>
                    </a:lnTo>
                    <a:lnTo>
                      <a:pt x="28" y="47"/>
                    </a:lnTo>
                    <a:lnTo>
                      <a:pt x="19" y="47"/>
                    </a:lnTo>
                    <a:lnTo>
                      <a:pt x="7" y="54"/>
                    </a:lnTo>
                    <a:lnTo>
                      <a:pt x="0" y="54"/>
                    </a:lnTo>
                    <a:lnTo>
                      <a:pt x="0" y="47"/>
                    </a:lnTo>
                    <a:lnTo>
                      <a:pt x="7" y="47"/>
                    </a:lnTo>
                    <a:lnTo>
                      <a:pt x="19" y="47"/>
                    </a:lnTo>
                    <a:lnTo>
                      <a:pt x="28" y="47"/>
                    </a:lnTo>
                    <a:lnTo>
                      <a:pt x="28" y="34"/>
                    </a:lnTo>
                    <a:lnTo>
                      <a:pt x="39" y="27"/>
                    </a:lnTo>
                    <a:lnTo>
                      <a:pt x="59" y="19"/>
                    </a:lnTo>
                    <a:lnTo>
                      <a:pt x="70" y="0"/>
                    </a:lnTo>
                    <a:lnTo>
                      <a:pt x="77" y="0"/>
                    </a:lnTo>
                    <a:close/>
                  </a:path>
                </a:pathLst>
              </a:custGeom>
              <a:solidFill>
                <a:srgbClr val="000000"/>
              </a:solidFill>
              <a:ln w="9525">
                <a:noFill/>
                <a:round/>
                <a:headEnd/>
                <a:tailEnd/>
              </a:ln>
            </p:spPr>
            <p:txBody>
              <a:bodyPr/>
              <a:lstStyle/>
              <a:p>
                <a:endParaRPr lang="en-US"/>
              </a:p>
            </p:txBody>
          </p:sp>
          <p:sp>
            <p:nvSpPr>
              <p:cNvPr id="36212" name="Freeform 576"/>
              <p:cNvSpPr>
                <a:spLocks/>
              </p:cNvSpPr>
              <p:nvPr/>
            </p:nvSpPr>
            <p:spPr bwMode="auto">
              <a:xfrm>
                <a:off x="439" y="1400"/>
                <a:ext cx="2" cy="1"/>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7"/>
                    </a:lnTo>
                    <a:close/>
                  </a:path>
                </a:pathLst>
              </a:custGeom>
              <a:solidFill>
                <a:srgbClr val="000000"/>
              </a:solidFill>
              <a:ln w="9525">
                <a:noFill/>
                <a:round/>
                <a:headEnd/>
                <a:tailEnd/>
              </a:ln>
            </p:spPr>
            <p:txBody>
              <a:bodyPr/>
              <a:lstStyle/>
              <a:p>
                <a:endParaRPr lang="en-US"/>
              </a:p>
            </p:txBody>
          </p:sp>
          <p:sp>
            <p:nvSpPr>
              <p:cNvPr id="36213" name="Rectangle 577"/>
              <p:cNvSpPr>
                <a:spLocks noChangeArrowheads="1"/>
              </p:cNvSpPr>
              <p:nvPr/>
            </p:nvSpPr>
            <p:spPr bwMode="auto">
              <a:xfrm>
                <a:off x="439" y="1401"/>
                <a:ext cx="1" cy="0"/>
              </a:xfrm>
              <a:prstGeom prst="rect">
                <a:avLst/>
              </a:prstGeom>
              <a:solidFill>
                <a:srgbClr val="000000"/>
              </a:solidFill>
              <a:ln w="9525">
                <a:noFill/>
                <a:miter lim="800000"/>
                <a:headEnd/>
                <a:tailEnd/>
              </a:ln>
            </p:spPr>
            <p:txBody>
              <a:bodyPr/>
              <a:lstStyle/>
              <a:p>
                <a:endParaRPr lang="en-US"/>
              </a:p>
            </p:txBody>
          </p:sp>
          <p:sp>
            <p:nvSpPr>
              <p:cNvPr id="36214" name="Freeform 578"/>
              <p:cNvSpPr>
                <a:spLocks/>
              </p:cNvSpPr>
              <p:nvPr/>
            </p:nvSpPr>
            <p:spPr bwMode="auto">
              <a:xfrm>
                <a:off x="411" y="1401"/>
                <a:ext cx="27" cy="54"/>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6215" name="Freeform 579"/>
              <p:cNvSpPr>
                <a:spLocks/>
              </p:cNvSpPr>
              <p:nvPr/>
            </p:nvSpPr>
            <p:spPr bwMode="auto">
              <a:xfrm>
                <a:off x="404" y="1434"/>
                <a:ext cx="24" cy="22"/>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6216" name="Freeform 580"/>
              <p:cNvSpPr>
                <a:spLocks/>
              </p:cNvSpPr>
              <p:nvPr/>
            </p:nvSpPr>
            <p:spPr bwMode="auto">
              <a:xfrm>
                <a:off x="426" y="1455"/>
                <a:ext cx="2" cy="1"/>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6217" name="Freeform 581"/>
              <p:cNvSpPr>
                <a:spLocks/>
              </p:cNvSpPr>
              <p:nvPr/>
            </p:nvSpPr>
            <p:spPr bwMode="auto">
              <a:xfrm>
                <a:off x="398" y="1433"/>
                <a:ext cx="6" cy="50"/>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6218" name="Freeform 582"/>
              <p:cNvSpPr>
                <a:spLocks/>
              </p:cNvSpPr>
              <p:nvPr/>
            </p:nvSpPr>
            <p:spPr bwMode="auto">
              <a:xfrm>
                <a:off x="387" y="1193"/>
                <a:ext cx="18" cy="22"/>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6219" name="Freeform 583"/>
              <p:cNvSpPr>
                <a:spLocks/>
              </p:cNvSpPr>
              <p:nvPr/>
            </p:nvSpPr>
            <p:spPr bwMode="auto">
              <a:xfrm>
                <a:off x="387" y="1212"/>
                <a:ext cx="4" cy="3"/>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6220" name="Freeform 584"/>
              <p:cNvSpPr>
                <a:spLocks/>
              </p:cNvSpPr>
              <p:nvPr/>
            </p:nvSpPr>
            <p:spPr bwMode="auto">
              <a:xfrm>
                <a:off x="391" y="1212"/>
                <a:ext cx="14" cy="3"/>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6221" name="Freeform 585"/>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6222" name="Freeform 586"/>
              <p:cNvSpPr>
                <a:spLocks/>
              </p:cNvSpPr>
              <p:nvPr/>
            </p:nvSpPr>
            <p:spPr bwMode="auto">
              <a:xfrm>
                <a:off x="387" y="1191"/>
                <a:ext cx="18" cy="24"/>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6223" name="Freeform 587"/>
              <p:cNvSpPr>
                <a:spLocks/>
              </p:cNvSpPr>
              <p:nvPr/>
            </p:nvSpPr>
            <p:spPr bwMode="auto">
              <a:xfrm>
                <a:off x="404" y="1212"/>
                <a:ext cx="1"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6224" name="Rectangle 588"/>
              <p:cNvSpPr>
                <a:spLocks noChangeArrowheads="1"/>
              </p:cNvSpPr>
              <p:nvPr/>
            </p:nvSpPr>
            <p:spPr bwMode="auto">
              <a:xfrm>
                <a:off x="603" y="677"/>
                <a:ext cx="7" cy="806"/>
              </a:xfrm>
              <a:prstGeom prst="rect">
                <a:avLst/>
              </a:prstGeom>
              <a:solidFill>
                <a:srgbClr val="000000"/>
              </a:solidFill>
              <a:ln w="9525">
                <a:noFill/>
                <a:miter lim="800000"/>
                <a:headEnd/>
                <a:tailEnd/>
              </a:ln>
            </p:spPr>
            <p:txBody>
              <a:bodyPr/>
              <a:lstStyle/>
              <a:p>
                <a:endParaRPr lang="en-US"/>
              </a:p>
            </p:txBody>
          </p:sp>
          <p:sp>
            <p:nvSpPr>
              <p:cNvPr id="36225" name="Rectangle 589"/>
              <p:cNvSpPr>
                <a:spLocks noChangeArrowheads="1"/>
              </p:cNvSpPr>
              <p:nvPr/>
            </p:nvSpPr>
            <p:spPr bwMode="auto">
              <a:xfrm>
                <a:off x="603" y="677"/>
                <a:ext cx="7" cy="1"/>
              </a:xfrm>
              <a:prstGeom prst="rect">
                <a:avLst/>
              </a:prstGeom>
              <a:solidFill>
                <a:srgbClr val="000000"/>
              </a:solidFill>
              <a:ln w="9525">
                <a:noFill/>
                <a:miter lim="800000"/>
                <a:headEnd/>
                <a:tailEnd/>
              </a:ln>
            </p:spPr>
            <p:txBody>
              <a:bodyPr/>
              <a:lstStyle/>
              <a:p>
                <a:endParaRPr lang="en-US"/>
              </a:p>
            </p:txBody>
          </p:sp>
          <p:sp>
            <p:nvSpPr>
              <p:cNvPr id="36226" name="Freeform 590"/>
              <p:cNvSpPr>
                <a:spLocks/>
              </p:cNvSpPr>
              <p:nvPr/>
            </p:nvSpPr>
            <p:spPr bwMode="auto">
              <a:xfrm>
                <a:off x="610" y="677"/>
                <a:ext cx="1" cy="1"/>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6227" name="Rectangle 591"/>
              <p:cNvSpPr>
                <a:spLocks noChangeArrowheads="1"/>
              </p:cNvSpPr>
              <p:nvPr/>
            </p:nvSpPr>
            <p:spPr bwMode="auto">
              <a:xfrm>
                <a:off x="602" y="677"/>
                <a:ext cx="1" cy="806"/>
              </a:xfrm>
              <a:prstGeom prst="rect">
                <a:avLst/>
              </a:prstGeom>
              <a:solidFill>
                <a:srgbClr val="000000"/>
              </a:solidFill>
              <a:ln w="9525">
                <a:noFill/>
                <a:miter lim="800000"/>
                <a:headEnd/>
                <a:tailEnd/>
              </a:ln>
            </p:spPr>
            <p:txBody>
              <a:bodyPr/>
              <a:lstStyle/>
              <a:p>
                <a:endParaRPr lang="en-US"/>
              </a:p>
            </p:txBody>
          </p:sp>
          <p:sp>
            <p:nvSpPr>
              <p:cNvPr id="36228" name="Freeform 592"/>
              <p:cNvSpPr>
                <a:spLocks/>
              </p:cNvSpPr>
              <p:nvPr/>
            </p:nvSpPr>
            <p:spPr bwMode="auto">
              <a:xfrm>
                <a:off x="602" y="677"/>
                <a:ext cx="1" cy="1"/>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6229" name="Freeform 593"/>
              <p:cNvSpPr>
                <a:spLocks/>
              </p:cNvSpPr>
              <p:nvPr/>
            </p:nvSpPr>
            <p:spPr bwMode="auto">
              <a:xfrm>
                <a:off x="584" y="873"/>
                <a:ext cx="24" cy="52"/>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6230" name="Freeform 594"/>
              <p:cNvSpPr>
                <a:spLocks/>
              </p:cNvSpPr>
              <p:nvPr/>
            </p:nvSpPr>
            <p:spPr bwMode="auto">
              <a:xfrm>
                <a:off x="589" y="919"/>
                <a:ext cx="17" cy="3"/>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231" name="Freeform 595"/>
              <p:cNvSpPr>
                <a:spLocks/>
              </p:cNvSpPr>
              <p:nvPr/>
            </p:nvSpPr>
            <p:spPr bwMode="auto">
              <a:xfrm>
                <a:off x="584" y="922"/>
                <a:ext cx="6" cy="3"/>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232" name="Freeform 596"/>
              <p:cNvSpPr>
                <a:spLocks/>
              </p:cNvSpPr>
              <p:nvPr/>
            </p:nvSpPr>
            <p:spPr bwMode="auto">
              <a:xfrm>
                <a:off x="584" y="897"/>
                <a:ext cx="12" cy="28"/>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233" name="Freeform 597"/>
              <p:cNvSpPr>
                <a:spLocks/>
              </p:cNvSpPr>
              <p:nvPr/>
            </p:nvSpPr>
            <p:spPr bwMode="auto">
              <a:xfrm>
                <a:off x="587" y="873"/>
                <a:ext cx="12" cy="24"/>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234" name="Freeform 598"/>
              <p:cNvSpPr>
                <a:spLocks/>
              </p:cNvSpPr>
              <p:nvPr/>
            </p:nvSpPr>
            <p:spPr bwMode="auto">
              <a:xfrm>
                <a:off x="599" y="875"/>
                <a:ext cx="9" cy="6"/>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235" name="Rectangle 599"/>
              <p:cNvSpPr>
                <a:spLocks noChangeArrowheads="1"/>
              </p:cNvSpPr>
              <p:nvPr/>
            </p:nvSpPr>
            <p:spPr bwMode="auto">
              <a:xfrm>
                <a:off x="599" y="875"/>
                <a:ext cx="1" cy="2"/>
              </a:xfrm>
              <a:prstGeom prst="rect">
                <a:avLst/>
              </a:prstGeom>
              <a:solidFill>
                <a:srgbClr val="000000"/>
              </a:solidFill>
              <a:ln w="9525">
                <a:noFill/>
                <a:miter lim="800000"/>
                <a:headEnd/>
                <a:tailEnd/>
              </a:ln>
            </p:spPr>
            <p:txBody>
              <a:bodyPr/>
              <a:lstStyle/>
              <a:p>
                <a:endParaRPr lang="en-US"/>
              </a:p>
            </p:txBody>
          </p:sp>
          <p:sp>
            <p:nvSpPr>
              <p:cNvPr id="36236" name="Freeform 600"/>
              <p:cNvSpPr>
                <a:spLocks/>
              </p:cNvSpPr>
              <p:nvPr/>
            </p:nvSpPr>
            <p:spPr bwMode="auto">
              <a:xfrm>
                <a:off x="387" y="677"/>
                <a:ext cx="539" cy="806"/>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237" name="Rectangle 601"/>
              <p:cNvSpPr>
                <a:spLocks noChangeArrowheads="1"/>
              </p:cNvSpPr>
              <p:nvPr/>
            </p:nvSpPr>
            <p:spPr bwMode="auto">
              <a:xfrm>
                <a:off x="389" y="677"/>
                <a:ext cx="219" cy="806"/>
              </a:xfrm>
              <a:prstGeom prst="rect">
                <a:avLst/>
              </a:prstGeom>
              <a:solidFill>
                <a:srgbClr val="9CB06E"/>
              </a:solidFill>
              <a:ln w="9525">
                <a:noFill/>
                <a:miter lim="800000"/>
                <a:headEnd/>
                <a:tailEnd/>
              </a:ln>
            </p:spPr>
            <p:txBody>
              <a:bodyPr/>
              <a:lstStyle/>
              <a:p>
                <a:endParaRPr lang="en-US"/>
              </a:p>
            </p:txBody>
          </p:sp>
          <p:sp>
            <p:nvSpPr>
              <p:cNvPr id="36238" name="Freeform 602"/>
              <p:cNvSpPr>
                <a:spLocks/>
              </p:cNvSpPr>
              <p:nvPr/>
            </p:nvSpPr>
            <p:spPr bwMode="auto">
              <a:xfrm>
                <a:off x="608" y="827"/>
                <a:ext cx="318" cy="129"/>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239" name="Freeform 603"/>
              <p:cNvSpPr>
                <a:spLocks/>
              </p:cNvSpPr>
              <p:nvPr/>
            </p:nvSpPr>
            <p:spPr bwMode="auto">
              <a:xfrm>
                <a:off x="387" y="677"/>
                <a:ext cx="139" cy="223"/>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6240" name="Freeform 604"/>
              <p:cNvSpPr>
                <a:spLocks/>
              </p:cNvSpPr>
              <p:nvPr/>
            </p:nvSpPr>
            <p:spPr bwMode="auto">
              <a:xfrm>
                <a:off x="387" y="942"/>
                <a:ext cx="149" cy="224"/>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241" name="Freeform 605"/>
              <p:cNvSpPr>
                <a:spLocks/>
              </p:cNvSpPr>
              <p:nvPr/>
            </p:nvSpPr>
            <p:spPr bwMode="auto">
              <a:xfrm>
                <a:off x="475" y="1298"/>
                <a:ext cx="133" cy="185"/>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242" name="Freeform 606"/>
              <p:cNvSpPr>
                <a:spLocks/>
              </p:cNvSpPr>
              <p:nvPr/>
            </p:nvSpPr>
            <p:spPr bwMode="auto">
              <a:xfrm>
                <a:off x="387" y="907"/>
                <a:ext cx="221" cy="308"/>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243" name="Freeform 607"/>
              <p:cNvSpPr>
                <a:spLocks/>
              </p:cNvSpPr>
              <p:nvPr/>
            </p:nvSpPr>
            <p:spPr bwMode="auto">
              <a:xfrm>
                <a:off x="387" y="1233"/>
                <a:ext cx="203" cy="227"/>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244" name="Freeform 608"/>
              <p:cNvSpPr>
                <a:spLocks/>
              </p:cNvSpPr>
              <p:nvPr/>
            </p:nvSpPr>
            <p:spPr bwMode="auto">
              <a:xfrm>
                <a:off x="413" y="678"/>
                <a:ext cx="195" cy="254"/>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245" name="Freeform 609"/>
              <p:cNvSpPr>
                <a:spLocks/>
              </p:cNvSpPr>
              <p:nvPr/>
            </p:nvSpPr>
            <p:spPr bwMode="auto">
              <a:xfrm>
                <a:off x="413" y="1393"/>
                <a:ext cx="129" cy="90"/>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246" name="Freeform 610"/>
              <p:cNvSpPr>
                <a:spLocks/>
              </p:cNvSpPr>
              <p:nvPr/>
            </p:nvSpPr>
            <p:spPr bwMode="auto">
              <a:xfrm>
                <a:off x="580" y="1110"/>
                <a:ext cx="28" cy="101"/>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247" name="Freeform 611"/>
              <p:cNvSpPr>
                <a:spLocks/>
              </p:cNvSpPr>
              <p:nvPr/>
            </p:nvSpPr>
            <p:spPr bwMode="auto">
              <a:xfrm>
                <a:off x="551" y="1071"/>
                <a:ext cx="46" cy="75"/>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248" name="Freeform 612"/>
              <p:cNvSpPr>
                <a:spLocks/>
              </p:cNvSpPr>
              <p:nvPr/>
            </p:nvSpPr>
            <p:spPr bwMode="auto">
              <a:xfrm>
                <a:off x="580" y="1110"/>
                <a:ext cx="12" cy="16"/>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249" name="Freeform 613"/>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250" name="Rectangle 614"/>
              <p:cNvSpPr>
                <a:spLocks noChangeArrowheads="1"/>
              </p:cNvSpPr>
              <p:nvPr/>
            </p:nvSpPr>
            <p:spPr bwMode="auto">
              <a:xfrm>
                <a:off x="592" y="1112"/>
                <a:ext cx="0" cy="1"/>
              </a:xfrm>
              <a:prstGeom prst="rect">
                <a:avLst/>
              </a:prstGeom>
              <a:solidFill>
                <a:srgbClr val="000000"/>
              </a:solidFill>
              <a:ln w="9525">
                <a:noFill/>
                <a:miter lim="800000"/>
                <a:headEnd/>
                <a:tailEnd/>
              </a:ln>
            </p:spPr>
            <p:txBody>
              <a:bodyPr/>
              <a:lstStyle/>
              <a:p>
                <a:endParaRPr lang="en-US"/>
              </a:p>
            </p:txBody>
          </p:sp>
          <p:sp>
            <p:nvSpPr>
              <p:cNvPr id="36251" name="Freeform 615"/>
              <p:cNvSpPr>
                <a:spLocks/>
              </p:cNvSpPr>
              <p:nvPr/>
            </p:nvSpPr>
            <p:spPr bwMode="auto">
              <a:xfrm>
                <a:off x="587" y="1080"/>
                <a:ext cx="10"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252" name="Freeform 616"/>
              <p:cNvSpPr>
                <a:spLocks/>
              </p:cNvSpPr>
              <p:nvPr/>
            </p:nvSpPr>
            <p:spPr bwMode="auto">
              <a:xfrm>
                <a:off x="571" y="1071"/>
                <a:ext cx="25" cy="2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253" name="Rectangle 617"/>
              <p:cNvSpPr>
                <a:spLocks noChangeArrowheads="1"/>
              </p:cNvSpPr>
              <p:nvPr/>
            </p:nvSpPr>
            <p:spPr bwMode="auto">
              <a:xfrm>
                <a:off x="596" y="1080"/>
                <a:ext cx="1" cy="0"/>
              </a:xfrm>
              <a:prstGeom prst="rect">
                <a:avLst/>
              </a:prstGeom>
              <a:solidFill>
                <a:srgbClr val="000000"/>
              </a:solidFill>
              <a:ln w="9525">
                <a:noFill/>
                <a:miter lim="800000"/>
                <a:headEnd/>
                <a:tailEnd/>
              </a:ln>
            </p:spPr>
            <p:txBody>
              <a:bodyPr/>
              <a:lstStyle/>
              <a:p>
                <a:endParaRPr lang="en-US"/>
              </a:p>
            </p:txBody>
          </p:sp>
          <p:sp>
            <p:nvSpPr>
              <p:cNvPr id="36254" name="Freeform 618"/>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255" name="Freeform 619"/>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256" name="Freeform 620"/>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257" name="Freeform 621"/>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258" name="Freeform 622"/>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259" name="Freeform 623"/>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260" name="Freeform 624"/>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261" name="Rectangle 625"/>
              <p:cNvSpPr>
                <a:spLocks noChangeArrowheads="1"/>
              </p:cNvSpPr>
              <p:nvPr/>
            </p:nvSpPr>
            <p:spPr bwMode="auto">
              <a:xfrm>
                <a:off x="568" y="1110"/>
                <a:ext cx="0" cy="0"/>
              </a:xfrm>
              <a:prstGeom prst="rect">
                <a:avLst/>
              </a:prstGeom>
              <a:solidFill>
                <a:srgbClr val="000000"/>
              </a:solidFill>
              <a:ln w="9525">
                <a:noFill/>
                <a:miter lim="800000"/>
                <a:headEnd/>
                <a:tailEnd/>
              </a:ln>
            </p:spPr>
            <p:txBody>
              <a:bodyPr/>
              <a:lstStyle/>
              <a:p>
                <a:endParaRPr lang="en-US"/>
              </a:p>
            </p:txBody>
          </p:sp>
          <p:sp>
            <p:nvSpPr>
              <p:cNvPr id="36262" name="Rectangle 626"/>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263" name="Rectangle 627"/>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264" name="Freeform 628"/>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265" name="Freeform 629"/>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266" name="Freeform 630"/>
              <p:cNvSpPr>
                <a:spLocks/>
              </p:cNvSpPr>
              <p:nvPr/>
            </p:nvSpPr>
            <p:spPr bwMode="auto">
              <a:xfrm>
                <a:off x="398" y="895"/>
                <a:ext cx="21" cy="13"/>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267" name="Rectangle 631"/>
              <p:cNvSpPr>
                <a:spLocks noChangeArrowheads="1"/>
              </p:cNvSpPr>
              <p:nvPr/>
            </p:nvSpPr>
            <p:spPr bwMode="auto">
              <a:xfrm>
                <a:off x="419" y="907"/>
                <a:ext cx="0" cy="1"/>
              </a:xfrm>
              <a:prstGeom prst="rect">
                <a:avLst/>
              </a:prstGeom>
              <a:solidFill>
                <a:srgbClr val="000000"/>
              </a:solidFill>
              <a:ln w="9525">
                <a:noFill/>
                <a:miter lim="800000"/>
                <a:headEnd/>
                <a:tailEnd/>
              </a:ln>
            </p:spPr>
            <p:txBody>
              <a:bodyPr/>
              <a:lstStyle/>
              <a:p>
                <a:endParaRPr lang="en-US"/>
              </a:p>
            </p:txBody>
          </p:sp>
          <p:sp>
            <p:nvSpPr>
              <p:cNvPr id="36268" name="Freeform 632"/>
              <p:cNvSpPr>
                <a:spLocks/>
              </p:cNvSpPr>
              <p:nvPr/>
            </p:nvSpPr>
            <p:spPr bwMode="auto">
              <a:xfrm>
                <a:off x="410" y="907"/>
                <a:ext cx="9" cy="6"/>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269" name="Freeform 633"/>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270" name="Freeform 634"/>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271" name="Freeform 635"/>
              <p:cNvSpPr>
                <a:spLocks/>
              </p:cNvSpPr>
              <p:nvPr/>
            </p:nvSpPr>
            <p:spPr bwMode="auto">
              <a:xfrm>
                <a:off x="387" y="753"/>
                <a:ext cx="23" cy="17"/>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272" name="Freeform 636"/>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273" name="Freeform 637"/>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274" name="Freeform 638"/>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275" name="Freeform 639"/>
              <p:cNvSpPr>
                <a:spLocks/>
              </p:cNvSpPr>
              <p:nvPr/>
            </p:nvSpPr>
            <p:spPr bwMode="auto">
              <a:xfrm>
                <a:off x="417" y="766"/>
                <a:ext cx="2" cy="3"/>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276" name="Freeform 640"/>
              <p:cNvSpPr>
                <a:spLocks/>
              </p:cNvSpPr>
              <p:nvPr/>
            </p:nvSpPr>
            <p:spPr bwMode="auto">
              <a:xfrm>
                <a:off x="387" y="722"/>
                <a:ext cx="32" cy="4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277" name="Freeform 641"/>
              <p:cNvSpPr>
                <a:spLocks/>
              </p:cNvSpPr>
              <p:nvPr/>
            </p:nvSpPr>
            <p:spPr bwMode="auto">
              <a:xfrm>
                <a:off x="387" y="1357"/>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278" name="Freeform 642"/>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279" name="Freeform 643"/>
              <p:cNvSpPr>
                <a:spLocks/>
              </p:cNvSpPr>
              <p:nvPr/>
            </p:nvSpPr>
            <p:spPr bwMode="auto">
              <a:xfrm>
                <a:off x="387" y="1403"/>
                <a:ext cx="9"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280" name="Freeform 644"/>
              <p:cNvSpPr>
                <a:spLocks/>
              </p:cNvSpPr>
              <p:nvPr/>
            </p:nvSpPr>
            <p:spPr bwMode="auto">
              <a:xfrm>
                <a:off x="396" y="1357"/>
                <a:ext cx="14" cy="46"/>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281" name="Rectangle 645"/>
              <p:cNvSpPr>
                <a:spLocks noChangeArrowheads="1"/>
              </p:cNvSpPr>
              <p:nvPr/>
            </p:nvSpPr>
            <p:spPr bwMode="auto">
              <a:xfrm>
                <a:off x="410" y="1357"/>
                <a:ext cx="0" cy="1"/>
              </a:xfrm>
              <a:prstGeom prst="rect">
                <a:avLst/>
              </a:prstGeom>
              <a:solidFill>
                <a:srgbClr val="000000"/>
              </a:solidFill>
              <a:ln w="9525">
                <a:noFill/>
                <a:miter lim="800000"/>
                <a:headEnd/>
                <a:tailEnd/>
              </a:ln>
            </p:spPr>
            <p:txBody>
              <a:bodyPr/>
              <a:lstStyle/>
              <a:p>
                <a:endParaRPr lang="en-US"/>
              </a:p>
            </p:txBody>
          </p:sp>
          <p:sp>
            <p:nvSpPr>
              <p:cNvPr id="36282" name="Freeform 646"/>
              <p:cNvSpPr>
                <a:spLocks/>
              </p:cNvSpPr>
              <p:nvPr/>
            </p:nvSpPr>
            <p:spPr bwMode="auto">
              <a:xfrm>
                <a:off x="404" y="1357"/>
                <a:ext cx="7" cy="32"/>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283" name="Freeform 647"/>
              <p:cNvSpPr>
                <a:spLocks/>
              </p:cNvSpPr>
              <p:nvPr/>
            </p:nvSpPr>
            <p:spPr bwMode="auto">
              <a:xfrm>
                <a:off x="410" y="1357"/>
                <a:ext cx="1" cy="1"/>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284" name="Freeform 648"/>
              <p:cNvSpPr>
                <a:spLocks/>
              </p:cNvSpPr>
              <p:nvPr/>
            </p:nvSpPr>
            <p:spPr bwMode="auto">
              <a:xfrm>
                <a:off x="408" y="1374"/>
                <a:ext cx="24" cy="17"/>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285" name="Freeform 649"/>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grpSp>
            <p:nvGrpSpPr>
              <p:cNvPr id="6" name="Group 650"/>
              <p:cNvGrpSpPr>
                <a:grpSpLocks/>
              </p:cNvGrpSpPr>
              <p:nvPr/>
            </p:nvGrpSpPr>
            <p:grpSpPr bwMode="auto">
              <a:xfrm>
                <a:off x="387" y="677"/>
                <a:ext cx="539" cy="806"/>
                <a:chOff x="1098" y="1609"/>
                <a:chExt cx="1188" cy="1489"/>
              </a:xfrm>
            </p:grpSpPr>
            <p:sp>
              <p:nvSpPr>
                <p:cNvPr id="36393" name="Rectangle 651"/>
                <p:cNvSpPr>
                  <a:spLocks noChangeArrowheads="1"/>
                </p:cNvSpPr>
                <p:nvPr/>
              </p:nvSpPr>
              <p:spPr bwMode="auto">
                <a:xfrm>
                  <a:off x="1726"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394" name="Rectangle 652"/>
                <p:cNvSpPr>
                  <a:spLocks noChangeArrowheads="1"/>
                </p:cNvSpPr>
                <p:nvPr/>
              </p:nvSpPr>
              <p:spPr bwMode="auto">
                <a:xfrm>
                  <a:off x="1742"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395" name="Rectangle 653"/>
                <p:cNvSpPr>
                  <a:spLocks noChangeArrowheads="1"/>
                </p:cNvSpPr>
                <p:nvPr/>
              </p:nvSpPr>
              <p:spPr bwMode="auto">
                <a:xfrm>
                  <a:off x="1758"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396" name="Rectangle 654"/>
                <p:cNvSpPr>
                  <a:spLocks noChangeArrowheads="1"/>
                </p:cNvSpPr>
                <p:nvPr/>
              </p:nvSpPr>
              <p:spPr bwMode="auto">
                <a:xfrm>
                  <a:off x="1777"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E</a:t>
                  </a:r>
                  <a:endParaRPr lang="en-US" sz="1600"/>
                </a:p>
              </p:txBody>
            </p:sp>
            <p:sp>
              <p:nvSpPr>
                <p:cNvPr id="36397" name="Rectangle 655"/>
                <p:cNvSpPr>
                  <a:spLocks noChangeArrowheads="1"/>
                </p:cNvSpPr>
                <p:nvPr/>
              </p:nvSpPr>
              <p:spPr bwMode="auto">
                <a:xfrm>
                  <a:off x="1788" y="2800"/>
                  <a:ext cx="19" cy="29"/>
                </a:xfrm>
                <a:prstGeom prst="rect">
                  <a:avLst/>
                </a:prstGeom>
                <a:noFill/>
                <a:ln w="9525">
                  <a:noFill/>
                  <a:miter lim="800000"/>
                  <a:headEnd/>
                  <a:tailEnd/>
                </a:ln>
              </p:spPr>
              <p:txBody>
                <a:bodyPr wrap="none" lIns="0" tIns="0" rIns="0" bIns="0">
                  <a:spAutoFit/>
                </a:bodyPr>
                <a:lstStyle/>
                <a:p>
                  <a:r>
                    <a:rPr lang="en-US" sz="200" b="1">
                      <a:solidFill>
                        <a:srgbClr val="000000"/>
                      </a:solidFill>
                    </a:rPr>
                    <a:t>S</a:t>
                  </a:r>
                  <a:endParaRPr lang="en-US" sz="1600"/>
                </a:p>
              </p:txBody>
            </p:sp>
            <p:sp>
              <p:nvSpPr>
                <p:cNvPr id="36398" name="Rectangle 656"/>
                <p:cNvSpPr>
                  <a:spLocks noChangeArrowheads="1"/>
                </p:cNvSpPr>
                <p:nvPr/>
              </p:nvSpPr>
              <p:spPr bwMode="auto">
                <a:xfrm>
                  <a:off x="1804" y="2800"/>
                  <a:ext cx="17" cy="29"/>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399" name="Rectangle 657"/>
                <p:cNvSpPr>
                  <a:spLocks noChangeArrowheads="1"/>
                </p:cNvSpPr>
                <p:nvPr/>
              </p:nvSpPr>
              <p:spPr bwMode="auto">
                <a:xfrm>
                  <a:off x="1813"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400" name="Rectangle 658"/>
                <p:cNvSpPr>
                  <a:spLocks noChangeArrowheads="1"/>
                </p:cNvSpPr>
                <p:nvPr/>
              </p:nvSpPr>
              <p:spPr bwMode="auto">
                <a:xfrm>
                  <a:off x="182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401" name="Rectangle 659"/>
                <p:cNvSpPr>
                  <a:spLocks noChangeArrowheads="1"/>
                </p:cNvSpPr>
                <p:nvPr/>
              </p:nvSpPr>
              <p:spPr bwMode="auto">
                <a:xfrm>
                  <a:off x="1832"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C</a:t>
                  </a:r>
                  <a:endParaRPr lang="en-US" sz="1600"/>
                </a:p>
              </p:txBody>
            </p:sp>
            <p:sp>
              <p:nvSpPr>
                <p:cNvPr id="36402" name="Rectangle 660"/>
                <p:cNvSpPr>
                  <a:spLocks noChangeArrowheads="1"/>
                </p:cNvSpPr>
                <p:nvPr/>
              </p:nvSpPr>
              <p:spPr bwMode="auto">
                <a:xfrm>
                  <a:off x="1843" y="2802"/>
                  <a:ext cx="16"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403" name="Rectangle 661"/>
                <p:cNvSpPr>
                  <a:spLocks noChangeArrowheads="1"/>
                </p:cNvSpPr>
                <p:nvPr/>
              </p:nvSpPr>
              <p:spPr bwMode="auto">
                <a:xfrm>
                  <a:off x="185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404" name="Rectangle 662"/>
                <p:cNvSpPr>
                  <a:spLocks noChangeArrowheads="1"/>
                </p:cNvSpPr>
                <p:nvPr/>
              </p:nvSpPr>
              <p:spPr bwMode="auto">
                <a:xfrm>
                  <a:off x="1864"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405" name="Rectangle 663"/>
                <p:cNvSpPr>
                  <a:spLocks noChangeArrowheads="1"/>
                </p:cNvSpPr>
                <p:nvPr/>
              </p:nvSpPr>
              <p:spPr bwMode="auto">
                <a:xfrm>
                  <a:off x="1876"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406" name="Rectangle 664"/>
                <p:cNvSpPr>
                  <a:spLocks noChangeArrowheads="1"/>
                </p:cNvSpPr>
                <p:nvPr/>
              </p:nvSpPr>
              <p:spPr bwMode="auto">
                <a:xfrm>
                  <a:off x="1891" y="2800"/>
                  <a:ext cx="8" cy="29"/>
                </a:xfrm>
                <a:prstGeom prst="rect">
                  <a:avLst/>
                </a:prstGeom>
                <a:noFill/>
                <a:ln w="9525">
                  <a:noFill/>
                  <a:miter lim="800000"/>
                  <a:headEnd/>
                  <a:tailEnd/>
                </a:ln>
              </p:spPr>
              <p:txBody>
                <a:bodyPr wrap="none" lIns="0" tIns="0" rIns="0" bIns="0">
                  <a:spAutoFit/>
                </a:bodyPr>
                <a:lstStyle/>
                <a:p>
                  <a:r>
                    <a:rPr lang="en-US" sz="200" b="1">
                      <a:solidFill>
                        <a:srgbClr val="000000"/>
                      </a:solidFill>
                    </a:rPr>
                    <a:t>:</a:t>
                  </a:r>
                  <a:endParaRPr lang="en-US" sz="1600"/>
                </a:p>
              </p:txBody>
            </p:sp>
            <p:sp>
              <p:nvSpPr>
                <p:cNvPr id="36407" name="Rectangle 665"/>
                <p:cNvSpPr>
                  <a:spLocks noChangeArrowheads="1"/>
                </p:cNvSpPr>
                <p:nvPr/>
              </p:nvSpPr>
              <p:spPr bwMode="auto">
                <a:xfrm>
                  <a:off x="1618" y="2821"/>
                  <a:ext cx="19"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408" name="Rectangle 666"/>
                <p:cNvSpPr>
                  <a:spLocks noChangeArrowheads="1"/>
                </p:cNvSpPr>
                <p:nvPr/>
              </p:nvSpPr>
              <p:spPr bwMode="auto">
                <a:xfrm>
                  <a:off x="163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409" name="Rectangle 667"/>
                <p:cNvSpPr>
                  <a:spLocks noChangeArrowheads="1"/>
                </p:cNvSpPr>
                <p:nvPr/>
              </p:nvSpPr>
              <p:spPr bwMode="auto">
                <a:xfrm>
                  <a:off x="164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410" name="Rectangle 668"/>
                <p:cNvSpPr>
                  <a:spLocks noChangeArrowheads="1"/>
                </p:cNvSpPr>
                <p:nvPr/>
              </p:nvSpPr>
              <p:spPr bwMode="auto">
                <a:xfrm>
                  <a:off x="1649"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411" name="Rectangle 669"/>
                <p:cNvSpPr>
                  <a:spLocks noChangeArrowheads="1"/>
                </p:cNvSpPr>
                <p:nvPr/>
              </p:nvSpPr>
              <p:spPr bwMode="auto">
                <a:xfrm>
                  <a:off x="166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412" name="Rectangle 670"/>
                <p:cNvSpPr>
                  <a:spLocks noChangeArrowheads="1"/>
                </p:cNvSpPr>
                <p:nvPr/>
              </p:nvSpPr>
              <p:spPr bwMode="auto">
                <a:xfrm>
                  <a:off x="1671"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v</a:t>
                  </a:r>
                  <a:endParaRPr lang="en-US" sz="1600"/>
                </a:p>
              </p:txBody>
            </p:sp>
            <p:sp>
              <p:nvSpPr>
                <p:cNvPr id="36413" name="Rectangle 671"/>
                <p:cNvSpPr>
                  <a:spLocks noChangeArrowheads="1"/>
                </p:cNvSpPr>
                <p:nvPr/>
              </p:nvSpPr>
              <p:spPr bwMode="auto">
                <a:xfrm>
                  <a:off x="168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414" name="Rectangle 672"/>
                <p:cNvSpPr>
                  <a:spLocks noChangeArrowheads="1"/>
                </p:cNvSpPr>
                <p:nvPr/>
              </p:nvSpPr>
              <p:spPr bwMode="auto">
                <a:xfrm>
                  <a:off x="169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415" name="Rectangle 673"/>
                <p:cNvSpPr>
                  <a:spLocks noChangeArrowheads="1"/>
                </p:cNvSpPr>
                <p:nvPr/>
              </p:nvSpPr>
              <p:spPr bwMode="auto">
                <a:xfrm>
                  <a:off x="1706"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f</a:t>
                  </a:r>
                  <a:endParaRPr lang="en-US" sz="1600"/>
                </a:p>
              </p:txBody>
            </p:sp>
            <p:sp>
              <p:nvSpPr>
                <p:cNvPr id="36416" name="Rectangle 674"/>
                <p:cNvSpPr>
                  <a:spLocks noChangeArrowheads="1"/>
                </p:cNvSpPr>
                <p:nvPr/>
              </p:nvSpPr>
              <p:spPr bwMode="auto">
                <a:xfrm>
                  <a:off x="1712" y="2821"/>
                  <a:ext cx="15"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417" name="Rectangle 675"/>
                <p:cNvSpPr>
                  <a:spLocks noChangeArrowheads="1"/>
                </p:cNvSpPr>
                <p:nvPr/>
              </p:nvSpPr>
              <p:spPr bwMode="auto">
                <a:xfrm>
                  <a:off x="1722"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418" name="Rectangle 676"/>
                <p:cNvSpPr>
                  <a:spLocks noChangeArrowheads="1"/>
                </p:cNvSpPr>
                <p:nvPr/>
              </p:nvSpPr>
              <p:spPr bwMode="auto">
                <a:xfrm>
                  <a:off x="173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419" name="Rectangle 677"/>
                <p:cNvSpPr>
                  <a:spLocks noChangeArrowheads="1"/>
                </p:cNvSpPr>
                <p:nvPr/>
              </p:nvSpPr>
              <p:spPr bwMode="auto">
                <a:xfrm>
                  <a:off x="174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420" name="Rectangle 678"/>
                <p:cNvSpPr>
                  <a:spLocks noChangeArrowheads="1"/>
                </p:cNvSpPr>
                <p:nvPr/>
              </p:nvSpPr>
              <p:spPr bwMode="auto">
                <a:xfrm>
                  <a:off x="1756"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b</a:t>
                  </a:r>
                  <a:endParaRPr lang="en-US" sz="1600"/>
                </a:p>
              </p:txBody>
            </p:sp>
            <p:sp>
              <p:nvSpPr>
                <p:cNvPr id="36421" name="Rectangle 679"/>
                <p:cNvSpPr>
                  <a:spLocks noChangeArrowheads="1"/>
                </p:cNvSpPr>
                <p:nvPr/>
              </p:nvSpPr>
              <p:spPr bwMode="auto">
                <a:xfrm>
                  <a:off x="176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422" name="Rectangle 680"/>
                <p:cNvSpPr>
                  <a:spLocks noChangeArrowheads="1"/>
                </p:cNvSpPr>
                <p:nvPr/>
              </p:nvSpPr>
              <p:spPr bwMode="auto">
                <a:xfrm>
                  <a:off x="176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423" name="Rectangle 681"/>
                <p:cNvSpPr>
                  <a:spLocks noChangeArrowheads="1"/>
                </p:cNvSpPr>
                <p:nvPr/>
              </p:nvSpPr>
              <p:spPr bwMode="auto">
                <a:xfrm>
                  <a:off x="1777"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c</a:t>
                  </a:r>
                  <a:endParaRPr lang="en-US" sz="1600"/>
                </a:p>
              </p:txBody>
            </p:sp>
            <p:sp>
              <p:nvSpPr>
                <p:cNvPr id="36424" name="Rectangle 682"/>
                <p:cNvSpPr>
                  <a:spLocks noChangeArrowheads="1"/>
                </p:cNvSpPr>
                <p:nvPr/>
              </p:nvSpPr>
              <p:spPr bwMode="auto">
                <a:xfrm>
                  <a:off x="1786"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425" name="Rectangle 683"/>
                <p:cNvSpPr>
                  <a:spLocks noChangeArrowheads="1"/>
                </p:cNvSpPr>
                <p:nvPr/>
              </p:nvSpPr>
              <p:spPr bwMode="auto">
                <a:xfrm>
                  <a:off x="1797"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426" name="Rectangle 684"/>
                <p:cNvSpPr>
                  <a:spLocks noChangeArrowheads="1"/>
                </p:cNvSpPr>
                <p:nvPr/>
              </p:nvSpPr>
              <p:spPr bwMode="auto">
                <a:xfrm>
                  <a:off x="1807"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427" name="Rectangle 685"/>
                <p:cNvSpPr>
                  <a:spLocks noChangeArrowheads="1"/>
                </p:cNvSpPr>
                <p:nvPr/>
              </p:nvSpPr>
              <p:spPr bwMode="auto">
                <a:xfrm>
                  <a:off x="181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428" name="Rectangle 686"/>
                <p:cNvSpPr>
                  <a:spLocks noChangeArrowheads="1"/>
                </p:cNvSpPr>
                <p:nvPr/>
              </p:nvSpPr>
              <p:spPr bwMode="auto">
                <a:xfrm>
                  <a:off x="182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429" name="Rectangle 687"/>
                <p:cNvSpPr>
                  <a:spLocks noChangeArrowheads="1"/>
                </p:cNvSpPr>
                <p:nvPr/>
              </p:nvSpPr>
              <p:spPr bwMode="auto">
                <a:xfrm>
                  <a:off x="1832"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430" name="Freeform 688"/>
                <p:cNvSpPr>
                  <a:spLocks/>
                </p:cNvSpPr>
                <p:nvPr/>
              </p:nvSpPr>
              <p:spPr bwMode="auto">
                <a:xfrm>
                  <a:off x="1151" y="2946"/>
                  <a:ext cx="60" cy="100"/>
                </a:xfrm>
                <a:custGeom>
                  <a:avLst/>
                  <a:gdLst>
                    <a:gd name="T0" fmla="*/ 0 w 179"/>
                    <a:gd name="T1" fmla="*/ 0 h 300"/>
                    <a:gd name="T2" fmla="*/ 0 w 179"/>
                    <a:gd name="T3" fmla="*/ 0 h 300"/>
                    <a:gd name="T4" fmla="*/ 0 w 179"/>
                    <a:gd name="T5" fmla="*/ 0 h 300"/>
                    <a:gd name="T6" fmla="*/ 0 w 179"/>
                    <a:gd name="T7" fmla="*/ 0 h 300"/>
                    <a:gd name="T8" fmla="*/ 0 w 179"/>
                    <a:gd name="T9" fmla="*/ 0 h 300"/>
                    <a:gd name="T10" fmla="*/ 0 w 179"/>
                    <a:gd name="T11" fmla="*/ 0 h 300"/>
                    <a:gd name="T12" fmla="*/ 0 w 179"/>
                    <a:gd name="T13" fmla="*/ 0 h 300"/>
                    <a:gd name="T14" fmla="*/ 0 w 179"/>
                    <a:gd name="T15" fmla="*/ 0 h 300"/>
                    <a:gd name="T16" fmla="*/ 0 w 179"/>
                    <a:gd name="T17" fmla="*/ 0 h 300"/>
                    <a:gd name="T18" fmla="*/ 0 w 179"/>
                    <a:gd name="T19" fmla="*/ 0 h 300"/>
                    <a:gd name="T20" fmla="*/ 0 w 179"/>
                    <a:gd name="T21" fmla="*/ 0 h 300"/>
                    <a:gd name="T22" fmla="*/ 0 w 179"/>
                    <a:gd name="T23" fmla="*/ 0 h 300"/>
                    <a:gd name="T24" fmla="*/ 0 w 179"/>
                    <a:gd name="T25" fmla="*/ 0 h 300"/>
                    <a:gd name="T26" fmla="*/ 0 w 179"/>
                    <a:gd name="T27" fmla="*/ 0 h 300"/>
                    <a:gd name="T28" fmla="*/ 0 w 179"/>
                    <a:gd name="T29" fmla="*/ 0 h 300"/>
                    <a:gd name="T30" fmla="*/ 0 w 179"/>
                    <a:gd name="T31" fmla="*/ 0 h 300"/>
                    <a:gd name="T32" fmla="*/ 0 w 179"/>
                    <a:gd name="T33" fmla="*/ 0 h 300"/>
                    <a:gd name="T34" fmla="*/ 0 w 179"/>
                    <a:gd name="T35" fmla="*/ 0 h 300"/>
                    <a:gd name="T36" fmla="*/ 0 w 179"/>
                    <a:gd name="T37" fmla="*/ 0 h 300"/>
                    <a:gd name="T38" fmla="*/ 0 w 179"/>
                    <a:gd name="T39" fmla="*/ 0 h 300"/>
                    <a:gd name="T40" fmla="*/ 0 w 179"/>
                    <a:gd name="T41" fmla="*/ 0 h 300"/>
                    <a:gd name="T42" fmla="*/ 0 w 179"/>
                    <a:gd name="T43" fmla="*/ 0 h 300"/>
                    <a:gd name="T44" fmla="*/ 0 w 179"/>
                    <a:gd name="T45" fmla="*/ 0 h 300"/>
                    <a:gd name="T46" fmla="*/ 0 w 179"/>
                    <a:gd name="T47" fmla="*/ 0 h 300"/>
                    <a:gd name="T48" fmla="*/ 0 w 179"/>
                    <a:gd name="T49" fmla="*/ 0 h 300"/>
                    <a:gd name="T50" fmla="*/ 0 w 179"/>
                    <a:gd name="T51" fmla="*/ 0 h 300"/>
                    <a:gd name="T52" fmla="*/ 0 w 179"/>
                    <a:gd name="T53" fmla="*/ 0 h 300"/>
                    <a:gd name="T54" fmla="*/ 0 w 179"/>
                    <a:gd name="T55" fmla="*/ 0 h 300"/>
                    <a:gd name="T56" fmla="*/ 0 w 179"/>
                    <a:gd name="T57" fmla="*/ 0 h 300"/>
                    <a:gd name="T58" fmla="*/ 0 w 179"/>
                    <a:gd name="T59" fmla="*/ 0 h 300"/>
                    <a:gd name="T60" fmla="*/ 0 w 179"/>
                    <a:gd name="T61" fmla="*/ 0 h 300"/>
                    <a:gd name="T62" fmla="*/ 0 w 179"/>
                    <a:gd name="T63" fmla="*/ 0 h 300"/>
                    <a:gd name="T64" fmla="*/ 0 w 179"/>
                    <a:gd name="T65" fmla="*/ 0 h 300"/>
                    <a:gd name="T66" fmla="*/ 0 w 179"/>
                    <a:gd name="T67" fmla="*/ 0 h 300"/>
                    <a:gd name="T68" fmla="*/ 0 w 179"/>
                    <a:gd name="T69" fmla="*/ 0 h 300"/>
                    <a:gd name="T70" fmla="*/ 0 w 179"/>
                    <a:gd name="T71" fmla="*/ 0 h 300"/>
                    <a:gd name="T72" fmla="*/ 0 w 179"/>
                    <a:gd name="T73" fmla="*/ 0 h 300"/>
                    <a:gd name="T74" fmla="*/ 0 w 179"/>
                    <a:gd name="T75" fmla="*/ 0 h 300"/>
                    <a:gd name="T76" fmla="*/ 0 w 179"/>
                    <a:gd name="T77" fmla="*/ 0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300"/>
                    <a:gd name="T119" fmla="*/ 179 w 179"/>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300">
                      <a:moveTo>
                        <a:pt x="179" y="0"/>
                      </a:moveTo>
                      <a:lnTo>
                        <a:pt x="128" y="0"/>
                      </a:lnTo>
                      <a:lnTo>
                        <a:pt x="90" y="11"/>
                      </a:lnTo>
                      <a:lnTo>
                        <a:pt x="71" y="11"/>
                      </a:lnTo>
                      <a:lnTo>
                        <a:pt x="58" y="11"/>
                      </a:lnTo>
                      <a:lnTo>
                        <a:pt x="50" y="20"/>
                      </a:lnTo>
                      <a:lnTo>
                        <a:pt x="39" y="20"/>
                      </a:lnTo>
                      <a:lnTo>
                        <a:pt x="31" y="27"/>
                      </a:lnTo>
                      <a:lnTo>
                        <a:pt x="20" y="38"/>
                      </a:lnTo>
                      <a:lnTo>
                        <a:pt x="12" y="47"/>
                      </a:lnTo>
                      <a:lnTo>
                        <a:pt x="12" y="59"/>
                      </a:lnTo>
                      <a:lnTo>
                        <a:pt x="12" y="67"/>
                      </a:lnTo>
                      <a:lnTo>
                        <a:pt x="12" y="86"/>
                      </a:lnTo>
                      <a:lnTo>
                        <a:pt x="20" y="105"/>
                      </a:lnTo>
                      <a:lnTo>
                        <a:pt x="31" y="121"/>
                      </a:lnTo>
                      <a:lnTo>
                        <a:pt x="50" y="179"/>
                      </a:lnTo>
                      <a:lnTo>
                        <a:pt x="79" y="235"/>
                      </a:lnTo>
                      <a:lnTo>
                        <a:pt x="90" y="273"/>
                      </a:lnTo>
                      <a:lnTo>
                        <a:pt x="110" y="300"/>
                      </a:lnTo>
                      <a:lnTo>
                        <a:pt x="97" y="300"/>
                      </a:lnTo>
                      <a:lnTo>
                        <a:pt x="90" y="273"/>
                      </a:lnTo>
                      <a:lnTo>
                        <a:pt x="79" y="242"/>
                      </a:lnTo>
                      <a:lnTo>
                        <a:pt x="50" y="179"/>
                      </a:lnTo>
                      <a:lnTo>
                        <a:pt x="20" y="132"/>
                      </a:lnTo>
                      <a:lnTo>
                        <a:pt x="12" y="105"/>
                      </a:lnTo>
                      <a:lnTo>
                        <a:pt x="0" y="86"/>
                      </a:lnTo>
                      <a:lnTo>
                        <a:pt x="0" y="67"/>
                      </a:lnTo>
                      <a:lnTo>
                        <a:pt x="0" y="59"/>
                      </a:lnTo>
                      <a:lnTo>
                        <a:pt x="12" y="47"/>
                      </a:lnTo>
                      <a:lnTo>
                        <a:pt x="12" y="38"/>
                      </a:lnTo>
                      <a:lnTo>
                        <a:pt x="12" y="27"/>
                      </a:lnTo>
                      <a:lnTo>
                        <a:pt x="20" y="20"/>
                      </a:lnTo>
                      <a:lnTo>
                        <a:pt x="31" y="20"/>
                      </a:lnTo>
                      <a:lnTo>
                        <a:pt x="39" y="11"/>
                      </a:lnTo>
                      <a:lnTo>
                        <a:pt x="58" y="11"/>
                      </a:lnTo>
                      <a:lnTo>
                        <a:pt x="71" y="0"/>
                      </a:lnTo>
                      <a:lnTo>
                        <a:pt x="90" y="0"/>
                      </a:lnTo>
                      <a:lnTo>
                        <a:pt x="128" y="0"/>
                      </a:lnTo>
                      <a:lnTo>
                        <a:pt x="179" y="0"/>
                      </a:lnTo>
                      <a:close/>
                    </a:path>
                  </a:pathLst>
                </a:custGeom>
                <a:solidFill>
                  <a:srgbClr val="000000"/>
                </a:solidFill>
                <a:ln w="9525">
                  <a:noFill/>
                  <a:round/>
                  <a:headEnd/>
                  <a:tailEnd/>
                </a:ln>
              </p:spPr>
              <p:txBody>
                <a:bodyPr/>
                <a:lstStyle/>
                <a:p>
                  <a:endParaRPr lang="en-US"/>
                </a:p>
              </p:txBody>
            </p:sp>
            <p:sp>
              <p:nvSpPr>
                <p:cNvPr id="36431" name="Freeform 689"/>
                <p:cNvSpPr>
                  <a:spLocks/>
                </p:cNvSpPr>
                <p:nvPr/>
              </p:nvSpPr>
              <p:spPr bwMode="auto">
                <a:xfrm>
                  <a:off x="1135" y="3008"/>
                  <a:ext cx="53" cy="41"/>
                </a:xfrm>
                <a:custGeom>
                  <a:avLst/>
                  <a:gdLst>
                    <a:gd name="T0" fmla="*/ 0 w 160"/>
                    <a:gd name="T1" fmla="*/ 0 h 121"/>
                    <a:gd name="T2" fmla="*/ 0 w 160"/>
                    <a:gd name="T3" fmla="*/ 0 h 121"/>
                    <a:gd name="T4" fmla="*/ 0 w 160"/>
                    <a:gd name="T5" fmla="*/ 0 h 121"/>
                    <a:gd name="T6" fmla="*/ 0 w 160"/>
                    <a:gd name="T7" fmla="*/ 0 h 121"/>
                    <a:gd name="T8" fmla="*/ 0 w 160"/>
                    <a:gd name="T9" fmla="*/ 0 h 121"/>
                    <a:gd name="T10" fmla="*/ 0 w 160"/>
                    <a:gd name="T11" fmla="*/ 0 h 121"/>
                    <a:gd name="T12" fmla="*/ 0 w 160"/>
                    <a:gd name="T13" fmla="*/ 0 h 121"/>
                    <a:gd name="T14" fmla="*/ 0 w 160"/>
                    <a:gd name="T15" fmla="*/ 0 h 121"/>
                    <a:gd name="T16" fmla="*/ 0 w 160"/>
                    <a:gd name="T17" fmla="*/ 0 h 121"/>
                    <a:gd name="T18" fmla="*/ 0 w 160"/>
                    <a:gd name="T19" fmla="*/ 0 h 121"/>
                    <a:gd name="T20" fmla="*/ 0 w 160"/>
                    <a:gd name="T21" fmla="*/ 0 h 121"/>
                    <a:gd name="T22" fmla="*/ 0 w 160"/>
                    <a:gd name="T23" fmla="*/ 0 h 121"/>
                    <a:gd name="T24" fmla="*/ 0 w 160"/>
                    <a:gd name="T25" fmla="*/ 0 h 121"/>
                    <a:gd name="T26" fmla="*/ 0 w 160"/>
                    <a:gd name="T27" fmla="*/ 0 h 121"/>
                    <a:gd name="T28" fmla="*/ 0 w 160"/>
                    <a:gd name="T29" fmla="*/ 0 h 121"/>
                    <a:gd name="T30" fmla="*/ 0 w 160"/>
                    <a:gd name="T31" fmla="*/ 0 h 121"/>
                    <a:gd name="T32" fmla="*/ 0 w 160"/>
                    <a:gd name="T33" fmla="*/ 0 h 121"/>
                    <a:gd name="T34" fmla="*/ 0 w 160"/>
                    <a:gd name="T35" fmla="*/ 0 h 121"/>
                    <a:gd name="T36" fmla="*/ 0 w 160"/>
                    <a:gd name="T37" fmla="*/ 0 h 121"/>
                    <a:gd name="T38" fmla="*/ 0 w 160"/>
                    <a:gd name="T39" fmla="*/ 0 h 121"/>
                    <a:gd name="T40" fmla="*/ 0 w 160"/>
                    <a:gd name="T41" fmla="*/ 0 h 121"/>
                    <a:gd name="T42" fmla="*/ 0 w 16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21"/>
                    <a:gd name="T68" fmla="*/ 160 w 16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21">
                      <a:moveTo>
                        <a:pt x="147" y="121"/>
                      </a:moveTo>
                      <a:lnTo>
                        <a:pt x="140" y="101"/>
                      </a:lnTo>
                      <a:lnTo>
                        <a:pt x="129" y="93"/>
                      </a:lnTo>
                      <a:lnTo>
                        <a:pt x="108" y="74"/>
                      </a:lnTo>
                      <a:lnTo>
                        <a:pt x="89" y="55"/>
                      </a:lnTo>
                      <a:lnTo>
                        <a:pt x="81" y="48"/>
                      </a:lnTo>
                      <a:lnTo>
                        <a:pt x="70" y="39"/>
                      </a:lnTo>
                      <a:lnTo>
                        <a:pt x="42" y="19"/>
                      </a:lnTo>
                      <a:lnTo>
                        <a:pt x="19" y="7"/>
                      </a:lnTo>
                      <a:lnTo>
                        <a:pt x="11" y="0"/>
                      </a:lnTo>
                      <a:lnTo>
                        <a:pt x="0" y="0"/>
                      </a:lnTo>
                      <a:lnTo>
                        <a:pt x="11" y="0"/>
                      </a:lnTo>
                      <a:lnTo>
                        <a:pt x="19" y="0"/>
                      </a:lnTo>
                      <a:lnTo>
                        <a:pt x="42" y="7"/>
                      </a:lnTo>
                      <a:lnTo>
                        <a:pt x="70" y="28"/>
                      </a:lnTo>
                      <a:lnTo>
                        <a:pt x="89" y="39"/>
                      </a:lnTo>
                      <a:lnTo>
                        <a:pt x="100" y="48"/>
                      </a:lnTo>
                      <a:lnTo>
                        <a:pt x="121" y="66"/>
                      </a:lnTo>
                      <a:lnTo>
                        <a:pt x="129" y="86"/>
                      </a:lnTo>
                      <a:lnTo>
                        <a:pt x="147" y="101"/>
                      </a:lnTo>
                      <a:lnTo>
                        <a:pt x="160" y="113"/>
                      </a:lnTo>
                      <a:lnTo>
                        <a:pt x="147" y="121"/>
                      </a:lnTo>
                      <a:close/>
                    </a:path>
                  </a:pathLst>
                </a:custGeom>
                <a:solidFill>
                  <a:srgbClr val="000000"/>
                </a:solidFill>
                <a:ln w="9525">
                  <a:noFill/>
                  <a:round/>
                  <a:headEnd/>
                  <a:tailEnd/>
                </a:ln>
              </p:spPr>
              <p:txBody>
                <a:bodyPr/>
                <a:lstStyle/>
                <a:p>
                  <a:endParaRPr lang="en-US"/>
                </a:p>
              </p:txBody>
            </p:sp>
            <p:sp>
              <p:nvSpPr>
                <p:cNvPr id="36432" name="Freeform 690"/>
                <p:cNvSpPr>
                  <a:spLocks/>
                </p:cNvSpPr>
                <p:nvPr/>
              </p:nvSpPr>
              <p:spPr bwMode="auto">
                <a:xfrm>
                  <a:off x="1184" y="3046"/>
                  <a:ext cx="4" cy="3"/>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0"/>
                      </a:moveTo>
                      <a:lnTo>
                        <a:pt x="0" y="8"/>
                      </a:lnTo>
                      <a:lnTo>
                        <a:pt x="0" y="0"/>
                      </a:lnTo>
                      <a:lnTo>
                        <a:pt x="13" y="0"/>
                      </a:lnTo>
                      <a:close/>
                    </a:path>
                  </a:pathLst>
                </a:custGeom>
                <a:solidFill>
                  <a:srgbClr val="000000"/>
                </a:solidFill>
                <a:ln w="9525">
                  <a:noFill/>
                  <a:round/>
                  <a:headEnd/>
                  <a:tailEnd/>
                </a:ln>
              </p:spPr>
              <p:txBody>
                <a:bodyPr/>
                <a:lstStyle/>
                <a:p>
                  <a:endParaRPr lang="en-US"/>
                </a:p>
              </p:txBody>
            </p:sp>
            <p:sp>
              <p:nvSpPr>
                <p:cNvPr id="36433" name="Freeform 691"/>
                <p:cNvSpPr>
                  <a:spLocks/>
                </p:cNvSpPr>
                <p:nvPr/>
              </p:nvSpPr>
              <p:spPr bwMode="auto">
                <a:xfrm>
                  <a:off x="1122" y="3006"/>
                  <a:ext cx="13" cy="92"/>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w 39"/>
                    <a:gd name="T13" fmla="*/ 0 h 277"/>
                    <a:gd name="T14" fmla="*/ 0 w 39"/>
                    <a:gd name="T15" fmla="*/ 0 h 277"/>
                    <a:gd name="T16" fmla="*/ 0 w 39"/>
                    <a:gd name="T17" fmla="*/ 0 h 277"/>
                    <a:gd name="T18" fmla="*/ 0 w 39"/>
                    <a:gd name="T19" fmla="*/ 0 h 277"/>
                    <a:gd name="T20" fmla="*/ 0 w 39"/>
                    <a:gd name="T21" fmla="*/ 0 h 277"/>
                    <a:gd name="T22" fmla="*/ 0 w 39"/>
                    <a:gd name="T23" fmla="*/ 0 h 277"/>
                    <a:gd name="T24" fmla="*/ 0 w 39"/>
                    <a:gd name="T25" fmla="*/ 0 h 277"/>
                    <a:gd name="T26" fmla="*/ 0 w 39"/>
                    <a:gd name="T27" fmla="*/ 0 h 277"/>
                    <a:gd name="T28" fmla="*/ 0 w 39"/>
                    <a:gd name="T29" fmla="*/ 0 h 277"/>
                    <a:gd name="T30" fmla="*/ 0 w 39"/>
                    <a:gd name="T31" fmla="*/ 0 h 277"/>
                    <a:gd name="T32" fmla="*/ 0 w 39"/>
                    <a:gd name="T33" fmla="*/ 0 h 277"/>
                    <a:gd name="T34" fmla="*/ 0 w 39"/>
                    <a:gd name="T35" fmla="*/ 0 h 277"/>
                    <a:gd name="T36" fmla="*/ 0 w 39"/>
                    <a:gd name="T37" fmla="*/ 0 h 277"/>
                    <a:gd name="T38" fmla="*/ 0 w 39"/>
                    <a:gd name="T39" fmla="*/ 0 h 277"/>
                    <a:gd name="T40" fmla="*/ 0 w 39"/>
                    <a:gd name="T41" fmla="*/ 0 h 277"/>
                    <a:gd name="T42" fmla="*/ 0 w 39"/>
                    <a:gd name="T43" fmla="*/ 0 h 277"/>
                    <a:gd name="T44" fmla="*/ 0 w 39"/>
                    <a:gd name="T45" fmla="*/ 0 h 277"/>
                    <a:gd name="T46" fmla="*/ 0 w 39"/>
                    <a:gd name="T47" fmla="*/ 0 h 277"/>
                    <a:gd name="T48" fmla="*/ 0 w 39"/>
                    <a:gd name="T49" fmla="*/ 0 h 277"/>
                    <a:gd name="T50" fmla="*/ 0 w 39"/>
                    <a:gd name="T51" fmla="*/ 0 h 277"/>
                    <a:gd name="T52" fmla="*/ 0 w 39"/>
                    <a:gd name="T53" fmla="*/ 0 h 277"/>
                    <a:gd name="T54" fmla="*/ 0 w 39"/>
                    <a:gd name="T55" fmla="*/ 0 h 277"/>
                    <a:gd name="T56" fmla="*/ 0 w 39"/>
                    <a:gd name="T57" fmla="*/ 0 h 277"/>
                    <a:gd name="T58" fmla="*/ 0 w 39"/>
                    <a:gd name="T59" fmla="*/ 0 h 277"/>
                    <a:gd name="T60" fmla="*/ 0 w 39"/>
                    <a:gd name="T61" fmla="*/ 0 h 277"/>
                    <a:gd name="T62" fmla="*/ 0 w 39"/>
                    <a:gd name="T63" fmla="*/ 0 h 277"/>
                    <a:gd name="T64" fmla="*/ 0 w 39"/>
                    <a:gd name="T65" fmla="*/ 0 h 277"/>
                    <a:gd name="T66" fmla="*/ 0 w 39"/>
                    <a:gd name="T67" fmla="*/ 0 h 277"/>
                    <a:gd name="T68" fmla="*/ 0 w 39"/>
                    <a:gd name="T69" fmla="*/ 0 h 277"/>
                    <a:gd name="T70" fmla="*/ 0 w 39"/>
                    <a:gd name="T71" fmla="*/ 0 h 277"/>
                    <a:gd name="T72" fmla="*/ 0 w 39"/>
                    <a:gd name="T73" fmla="*/ 0 h 277"/>
                    <a:gd name="T74" fmla="*/ 0 w 39"/>
                    <a:gd name="T75" fmla="*/ 0 h 2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277"/>
                    <a:gd name="T116" fmla="*/ 39 w 39"/>
                    <a:gd name="T117" fmla="*/ 277 h 2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277">
                      <a:moveTo>
                        <a:pt x="39" y="8"/>
                      </a:moveTo>
                      <a:lnTo>
                        <a:pt x="31" y="8"/>
                      </a:lnTo>
                      <a:lnTo>
                        <a:pt x="20" y="8"/>
                      </a:lnTo>
                      <a:lnTo>
                        <a:pt x="12" y="8"/>
                      </a:lnTo>
                      <a:lnTo>
                        <a:pt x="12" y="15"/>
                      </a:lnTo>
                      <a:lnTo>
                        <a:pt x="12" y="27"/>
                      </a:lnTo>
                      <a:lnTo>
                        <a:pt x="12" y="36"/>
                      </a:lnTo>
                      <a:lnTo>
                        <a:pt x="12" y="74"/>
                      </a:lnTo>
                      <a:lnTo>
                        <a:pt x="20" y="94"/>
                      </a:lnTo>
                      <a:lnTo>
                        <a:pt x="20" y="121"/>
                      </a:lnTo>
                      <a:lnTo>
                        <a:pt x="20" y="140"/>
                      </a:lnTo>
                      <a:lnTo>
                        <a:pt x="20" y="167"/>
                      </a:lnTo>
                      <a:lnTo>
                        <a:pt x="20" y="174"/>
                      </a:lnTo>
                      <a:lnTo>
                        <a:pt x="20" y="195"/>
                      </a:lnTo>
                      <a:lnTo>
                        <a:pt x="20" y="222"/>
                      </a:lnTo>
                      <a:lnTo>
                        <a:pt x="20" y="234"/>
                      </a:lnTo>
                      <a:lnTo>
                        <a:pt x="12" y="250"/>
                      </a:lnTo>
                      <a:lnTo>
                        <a:pt x="0" y="277"/>
                      </a:lnTo>
                      <a:lnTo>
                        <a:pt x="0" y="269"/>
                      </a:lnTo>
                      <a:lnTo>
                        <a:pt x="12" y="242"/>
                      </a:lnTo>
                      <a:lnTo>
                        <a:pt x="12" y="234"/>
                      </a:lnTo>
                      <a:lnTo>
                        <a:pt x="12" y="222"/>
                      </a:lnTo>
                      <a:lnTo>
                        <a:pt x="20" y="195"/>
                      </a:lnTo>
                      <a:lnTo>
                        <a:pt x="20" y="174"/>
                      </a:lnTo>
                      <a:lnTo>
                        <a:pt x="20" y="167"/>
                      </a:lnTo>
                      <a:lnTo>
                        <a:pt x="20" y="140"/>
                      </a:lnTo>
                      <a:lnTo>
                        <a:pt x="12" y="121"/>
                      </a:lnTo>
                      <a:lnTo>
                        <a:pt x="12" y="94"/>
                      </a:lnTo>
                      <a:lnTo>
                        <a:pt x="12" y="74"/>
                      </a:lnTo>
                      <a:lnTo>
                        <a:pt x="0" y="36"/>
                      </a:lnTo>
                      <a:lnTo>
                        <a:pt x="0" y="27"/>
                      </a:lnTo>
                      <a:lnTo>
                        <a:pt x="0" y="15"/>
                      </a:lnTo>
                      <a:lnTo>
                        <a:pt x="0" y="8"/>
                      </a:lnTo>
                      <a:lnTo>
                        <a:pt x="12" y="8"/>
                      </a:lnTo>
                      <a:lnTo>
                        <a:pt x="12" y="0"/>
                      </a:lnTo>
                      <a:lnTo>
                        <a:pt x="20" y="0"/>
                      </a:lnTo>
                      <a:lnTo>
                        <a:pt x="31" y="0"/>
                      </a:lnTo>
                      <a:lnTo>
                        <a:pt x="39" y="8"/>
                      </a:lnTo>
                      <a:close/>
                    </a:path>
                  </a:pathLst>
                </a:custGeom>
                <a:solidFill>
                  <a:srgbClr val="000000"/>
                </a:solidFill>
                <a:ln w="9525">
                  <a:noFill/>
                  <a:round/>
                  <a:headEnd/>
                  <a:tailEnd/>
                </a:ln>
              </p:spPr>
              <p:txBody>
                <a:bodyPr/>
                <a:lstStyle/>
                <a:p>
                  <a:endParaRPr lang="en-US"/>
                </a:p>
              </p:txBody>
            </p:sp>
            <p:sp>
              <p:nvSpPr>
                <p:cNvPr id="36434" name="Freeform 692"/>
                <p:cNvSpPr>
                  <a:spLocks/>
                </p:cNvSpPr>
                <p:nvPr/>
              </p:nvSpPr>
              <p:spPr bwMode="auto">
                <a:xfrm>
                  <a:off x="1098" y="2562"/>
                  <a:ext cx="40" cy="41"/>
                </a:xfrm>
                <a:custGeom>
                  <a:avLst/>
                  <a:gdLst>
                    <a:gd name="T0" fmla="*/ 0 w 120"/>
                    <a:gd name="T1" fmla="*/ 0 h 121"/>
                    <a:gd name="T2" fmla="*/ 0 w 120"/>
                    <a:gd name="T3" fmla="*/ 0 h 121"/>
                    <a:gd name="T4" fmla="*/ 0 w 120"/>
                    <a:gd name="T5" fmla="*/ 0 h 121"/>
                    <a:gd name="T6" fmla="*/ 0 w 120"/>
                    <a:gd name="T7" fmla="*/ 0 h 121"/>
                    <a:gd name="T8" fmla="*/ 0 w 120"/>
                    <a:gd name="T9" fmla="*/ 0 h 121"/>
                    <a:gd name="T10" fmla="*/ 0 w 120"/>
                    <a:gd name="T11" fmla="*/ 0 h 121"/>
                    <a:gd name="T12" fmla="*/ 0 w 120"/>
                    <a:gd name="T13" fmla="*/ 0 h 121"/>
                    <a:gd name="T14" fmla="*/ 0 w 120"/>
                    <a:gd name="T15" fmla="*/ 0 h 121"/>
                    <a:gd name="T16" fmla="*/ 0 w 120"/>
                    <a:gd name="T17" fmla="*/ 0 h 121"/>
                    <a:gd name="T18" fmla="*/ 0 w 120"/>
                    <a:gd name="T19" fmla="*/ 0 h 121"/>
                    <a:gd name="T20" fmla="*/ 0 w 120"/>
                    <a:gd name="T21" fmla="*/ 0 h 121"/>
                    <a:gd name="T22" fmla="*/ 0 w 120"/>
                    <a:gd name="T23" fmla="*/ 0 h 121"/>
                    <a:gd name="T24" fmla="*/ 0 w 120"/>
                    <a:gd name="T25" fmla="*/ 0 h 121"/>
                    <a:gd name="T26" fmla="*/ 0 w 120"/>
                    <a:gd name="T27" fmla="*/ 0 h 121"/>
                    <a:gd name="T28" fmla="*/ 0 w 120"/>
                    <a:gd name="T29" fmla="*/ 0 h 121"/>
                    <a:gd name="T30" fmla="*/ 0 w 120"/>
                    <a:gd name="T31" fmla="*/ 0 h 121"/>
                    <a:gd name="T32" fmla="*/ 0 w 120"/>
                    <a:gd name="T33" fmla="*/ 0 h 121"/>
                    <a:gd name="T34" fmla="*/ 0 w 120"/>
                    <a:gd name="T35" fmla="*/ 0 h 121"/>
                    <a:gd name="T36" fmla="*/ 0 w 120"/>
                    <a:gd name="T37" fmla="*/ 0 h 121"/>
                    <a:gd name="T38" fmla="*/ 0 w 120"/>
                    <a:gd name="T39" fmla="*/ 0 h 121"/>
                    <a:gd name="T40" fmla="*/ 0 w 120"/>
                    <a:gd name="T41" fmla="*/ 0 h 121"/>
                    <a:gd name="T42" fmla="*/ 0 w 12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1"/>
                    <a:gd name="T68" fmla="*/ 120 w 12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1">
                      <a:moveTo>
                        <a:pt x="0" y="121"/>
                      </a:moveTo>
                      <a:lnTo>
                        <a:pt x="11" y="121"/>
                      </a:lnTo>
                      <a:lnTo>
                        <a:pt x="30" y="108"/>
                      </a:lnTo>
                      <a:lnTo>
                        <a:pt x="41" y="108"/>
                      </a:lnTo>
                      <a:lnTo>
                        <a:pt x="50" y="108"/>
                      </a:lnTo>
                      <a:lnTo>
                        <a:pt x="61" y="108"/>
                      </a:lnTo>
                      <a:lnTo>
                        <a:pt x="82" y="108"/>
                      </a:lnTo>
                      <a:lnTo>
                        <a:pt x="109" y="121"/>
                      </a:lnTo>
                      <a:lnTo>
                        <a:pt x="120" y="121"/>
                      </a:lnTo>
                      <a:lnTo>
                        <a:pt x="109" y="108"/>
                      </a:lnTo>
                      <a:lnTo>
                        <a:pt x="101" y="108"/>
                      </a:lnTo>
                      <a:lnTo>
                        <a:pt x="90" y="101"/>
                      </a:lnTo>
                      <a:lnTo>
                        <a:pt x="82" y="101"/>
                      </a:lnTo>
                      <a:lnTo>
                        <a:pt x="70" y="90"/>
                      </a:lnTo>
                      <a:lnTo>
                        <a:pt x="70" y="81"/>
                      </a:lnTo>
                      <a:lnTo>
                        <a:pt x="61" y="73"/>
                      </a:lnTo>
                      <a:lnTo>
                        <a:pt x="50" y="73"/>
                      </a:lnTo>
                      <a:lnTo>
                        <a:pt x="41" y="53"/>
                      </a:lnTo>
                      <a:lnTo>
                        <a:pt x="30" y="34"/>
                      </a:lnTo>
                      <a:lnTo>
                        <a:pt x="11" y="15"/>
                      </a:lnTo>
                      <a:lnTo>
                        <a:pt x="0" y="0"/>
                      </a:lnTo>
                      <a:lnTo>
                        <a:pt x="0" y="121"/>
                      </a:lnTo>
                      <a:close/>
                    </a:path>
                  </a:pathLst>
                </a:custGeom>
                <a:solidFill>
                  <a:srgbClr val="000000"/>
                </a:solidFill>
                <a:ln w="9525">
                  <a:noFill/>
                  <a:round/>
                  <a:headEnd/>
                  <a:tailEnd/>
                </a:ln>
              </p:spPr>
              <p:txBody>
                <a:bodyPr/>
                <a:lstStyle/>
                <a:p>
                  <a:endParaRPr lang="en-US"/>
                </a:p>
              </p:txBody>
            </p:sp>
            <p:sp>
              <p:nvSpPr>
                <p:cNvPr id="36435" name="Freeform 693"/>
                <p:cNvSpPr>
                  <a:spLocks/>
                </p:cNvSpPr>
                <p:nvPr/>
              </p:nvSpPr>
              <p:spPr bwMode="auto">
                <a:xfrm>
                  <a:off x="1098" y="2598"/>
                  <a:ext cx="10" cy="5"/>
                </a:xfrm>
                <a:custGeom>
                  <a:avLst/>
                  <a:gdLst>
                    <a:gd name="T0" fmla="*/ 0 w 30"/>
                    <a:gd name="T1" fmla="*/ 0 h 13"/>
                    <a:gd name="T2" fmla="*/ 0 w 30"/>
                    <a:gd name="T3" fmla="*/ 0 h 13"/>
                    <a:gd name="T4" fmla="*/ 0 w 30"/>
                    <a:gd name="T5" fmla="*/ 0 h 13"/>
                    <a:gd name="T6" fmla="*/ 0 w 30"/>
                    <a:gd name="T7" fmla="*/ 0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13"/>
                      </a:moveTo>
                      <a:lnTo>
                        <a:pt x="30" y="0"/>
                      </a:lnTo>
                      <a:lnTo>
                        <a:pt x="30" y="13"/>
                      </a:lnTo>
                      <a:lnTo>
                        <a:pt x="0" y="13"/>
                      </a:lnTo>
                      <a:close/>
                    </a:path>
                  </a:pathLst>
                </a:custGeom>
                <a:solidFill>
                  <a:srgbClr val="000000"/>
                </a:solidFill>
                <a:ln w="9525">
                  <a:noFill/>
                  <a:round/>
                  <a:headEnd/>
                  <a:tailEnd/>
                </a:ln>
              </p:spPr>
              <p:txBody>
                <a:bodyPr/>
                <a:lstStyle/>
                <a:p>
                  <a:endParaRPr lang="en-US"/>
                </a:p>
              </p:txBody>
            </p:sp>
            <p:sp>
              <p:nvSpPr>
                <p:cNvPr id="36436" name="Freeform 694"/>
                <p:cNvSpPr>
                  <a:spLocks/>
                </p:cNvSpPr>
                <p:nvPr/>
              </p:nvSpPr>
              <p:spPr bwMode="auto">
                <a:xfrm>
                  <a:off x="1108" y="2598"/>
                  <a:ext cx="30" cy="5"/>
                </a:xfrm>
                <a:custGeom>
                  <a:avLst/>
                  <a:gdLst>
                    <a:gd name="T0" fmla="*/ 0 w 90"/>
                    <a:gd name="T1" fmla="*/ 0 h 13"/>
                    <a:gd name="T2" fmla="*/ 0 w 90"/>
                    <a:gd name="T3" fmla="*/ 0 h 13"/>
                    <a:gd name="T4" fmla="*/ 0 w 90"/>
                    <a:gd name="T5" fmla="*/ 0 h 13"/>
                    <a:gd name="T6" fmla="*/ 0 w 90"/>
                    <a:gd name="T7" fmla="*/ 0 h 13"/>
                    <a:gd name="T8" fmla="*/ 0 w 90"/>
                    <a:gd name="T9" fmla="*/ 0 h 13"/>
                    <a:gd name="T10" fmla="*/ 0 w 90"/>
                    <a:gd name="T11" fmla="*/ 0 h 13"/>
                    <a:gd name="T12" fmla="*/ 0 w 90"/>
                    <a:gd name="T13" fmla="*/ 0 h 13"/>
                    <a:gd name="T14" fmla="*/ 0 w 90"/>
                    <a:gd name="T15" fmla="*/ 0 h 13"/>
                    <a:gd name="T16" fmla="*/ 0 w 90"/>
                    <a:gd name="T17" fmla="*/ 0 h 13"/>
                    <a:gd name="T18" fmla="*/ 0 w 9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3"/>
                    <a:gd name="T32" fmla="*/ 90 w 9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3">
                      <a:moveTo>
                        <a:pt x="0" y="0"/>
                      </a:moveTo>
                      <a:lnTo>
                        <a:pt x="11" y="0"/>
                      </a:lnTo>
                      <a:lnTo>
                        <a:pt x="20" y="0"/>
                      </a:lnTo>
                      <a:lnTo>
                        <a:pt x="52" y="0"/>
                      </a:lnTo>
                      <a:lnTo>
                        <a:pt x="90" y="13"/>
                      </a:lnTo>
                      <a:lnTo>
                        <a:pt x="52" y="13"/>
                      </a:lnTo>
                      <a:lnTo>
                        <a:pt x="20" y="13"/>
                      </a:lnTo>
                      <a:lnTo>
                        <a:pt x="11" y="13"/>
                      </a:lnTo>
                      <a:lnTo>
                        <a:pt x="0" y="13"/>
                      </a:lnTo>
                      <a:lnTo>
                        <a:pt x="0" y="0"/>
                      </a:lnTo>
                      <a:close/>
                    </a:path>
                  </a:pathLst>
                </a:custGeom>
                <a:solidFill>
                  <a:srgbClr val="000000"/>
                </a:solidFill>
                <a:ln w="9525">
                  <a:noFill/>
                  <a:round/>
                  <a:headEnd/>
                  <a:tailEnd/>
                </a:ln>
              </p:spPr>
              <p:txBody>
                <a:bodyPr/>
                <a:lstStyle/>
                <a:p>
                  <a:endParaRPr lang="en-US"/>
                </a:p>
              </p:txBody>
            </p:sp>
            <p:sp>
              <p:nvSpPr>
                <p:cNvPr id="36437" name="Freeform 695"/>
                <p:cNvSpPr>
                  <a:spLocks/>
                </p:cNvSpPr>
                <p:nvPr/>
              </p:nvSpPr>
              <p:spPr bwMode="auto">
                <a:xfrm>
                  <a:off x="1135" y="2598"/>
                  <a:ext cx="3" cy="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11" y="13"/>
                      </a:moveTo>
                      <a:lnTo>
                        <a:pt x="11" y="0"/>
                      </a:lnTo>
                      <a:lnTo>
                        <a:pt x="0" y="13"/>
                      </a:lnTo>
                      <a:lnTo>
                        <a:pt x="11" y="13"/>
                      </a:lnTo>
                      <a:close/>
                    </a:path>
                  </a:pathLst>
                </a:custGeom>
                <a:solidFill>
                  <a:srgbClr val="000000"/>
                </a:solidFill>
                <a:ln w="9525">
                  <a:noFill/>
                  <a:round/>
                  <a:headEnd/>
                  <a:tailEnd/>
                </a:ln>
              </p:spPr>
              <p:txBody>
                <a:bodyPr/>
                <a:lstStyle/>
                <a:p>
                  <a:endParaRPr lang="en-US"/>
                </a:p>
              </p:txBody>
            </p:sp>
            <p:sp>
              <p:nvSpPr>
                <p:cNvPr id="36438" name="Freeform 696"/>
                <p:cNvSpPr>
                  <a:spLocks/>
                </p:cNvSpPr>
                <p:nvPr/>
              </p:nvSpPr>
              <p:spPr bwMode="auto">
                <a:xfrm>
                  <a:off x="1098" y="2558"/>
                  <a:ext cx="40" cy="45"/>
                </a:xfrm>
                <a:custGeom>
                  <a:avLst/>
                  <a:gdLst>
                    <a:gd name="T0" fmla="*/ 0 w 120"/>
                    <a:gd name="T1" fmla="*/ 0 h 134"/>
                    <a:gd name="T2" fmla="*/ 0 w 120"/>
                    <a:gd name="T3" fmla="*/ 0 h 134"/>
                    <a:gd name="T4" fmla="*/ 0 w 120"/>
                    <a:gd name="T5" fmla="*/ 0 h 134"/>
                    <a:gd name="T6" fmla="*/ 0 w 120"/>
                    <a:gd name="T7" fmla="*/ 0 h 134"/>
                    <a:gd name="T8" fmla="*/ 0 w 120"/>
                    <a:gd name="T9" fmla="*/ 0 h 134"/>
                    <a:gd name="T10" fmla="*/ 0 w 120"/>
                    <a:gd name="T11" fmla="*/ 0 h 134"/>
                    <a:gd name="T12" fmla="*/ 0 w 120"/>
                    <a:gd name="T13" fmla="*/ 0 h 134"/>
                    <a:gd name="T14" fmla="*/ 0 w 120"/>
                    <a:gd name="T15" fmla="*/ 0 h 134"/>
                    <a:gd name="T16" fmla="*/ 0 w 120"/>
                    <a:gd name="T17" fmla="*/ 0 h 134"/>
                    <a:gd name="T18" fmla="*/ 0 w 120"/>
                    <a:gd name="T19" fmla="*/ 0 h 134"/>
                    <a:gd name="T20" fmla="*/ 0 w 120"/>
                    <a:gd name="T21" fmla="*/ 0 h 134"/>
                    <a:gd name="T22" fmla="*/ 0 w 120"/>
                    <a:gd name="T23" fmla="*/ 0 h 134"/>
                    <a:gd name="T24" fmla="*/ 0 w 120"/>
                    <a:gd name="T25" fmla="*/ 0 h 134"/>
                    <a:gd name="T26" fmla="*/ 0 w 120"/>
                    <a:gd name="T27" fmla="*/ 0 h 134"/>
                    <a:gd name="T28" fmla="*/ 0 w 120"/>
                    <a:gd name="T29" fmla="*/ 0 h 134"/>
                    <a:gd name="T30" fmla="*/ 0 w 120"/>
                    <a:gd name="T31" fmla="*/ 0 h 134"/>
                    <a:gd name="T32" fmla="*/ 0 w 12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4"/>
                    <a:gd name="T53" fmla="*/ 120 w 12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4">
                      <a:moveTo>
                        <a:pt x="109" y="134"/>
                      </a:moveTo>
                      <a:lnTo>
                        <a:pt x="101" y="121"/>
                      </a:lnTo>
                      <a:lnTo>
                        <a:pt x="82" y="114"/>
                      </a:lnTo>
                      <a:lnTo>
                        <a:pt x="70" y="94"/>
                      </a:lnTo>
                      <a:lnTo>
                        <a:pt x="50" y="86"/>
                      </a:lnTo>
                      <a:lnTo>
                        <a:pt x="41" y="66"/>
                      </a:lnTo>
                      <a:lnTo>
                        <a:pt x="30" y="47"/>
                      </a:lnTo>
                      <a:lnTo>
                        <a:pt x="0" y="13"/>
                      </a:lnTo>
                      <a:lnTo>
                        <a:pt x="0" y="0"/>
                      </a:lnTo>
                      <a:lnTo>
                        <a:pt x="30" y="47"/>
                      </a:lnTo>
                      <a:lnTo>
                        <a:pt x="41" y="66"/>
                      </a:lnTo>
                      <a:lnTo>
                        <a:pt x="61" y="75"/>
                      </a:lnTo>
                      <a:lnTo>
                        <a:pt x="70" y="94"/>
                      </a:lnTo>
                      <a:lnTo>
                        <a:pt x="82" y="103"/>
                      </a:lnTo>
                      <a:lnTo>
                        <a:pt x="101" y="121"/>
                      </a:lnTo>
                      <a:lnTo>
                        <a:pt x="120" y="121"/>
                      </a:lnTo>
                      <a:lnTo>
                        <a:pt x="109" y="134"/>
                      </a:lnTo>
                      <a:close/>
                    </a:path>
                  </a:pathLst>
                </a:custGeom>
                <a:solidFill>
                  <a:srgbClr val="000000"/>
                </a:solidFill>
                <a:ln w="9525">
                  <a:noFill/>
                  <a:round/>
                  <a:headEnd/>
                  <a:tailEnd/>
                </a:ln>
              </p:spPr>
              <p:txBody>
                <a:bodyPr/>
                <a:lstStyle/>
                <a:p>
                  <a:endParaRPr lang="en-US"/>
                </a:p>
              </p:txBody>
            </p:sp>
            <p:sp>
              <p:nvSpPr>
                <p:cNvPr id="36439" name="Freeform 697"/>
                <p:cNvSpPr>
                  <a:spLocks/>
                </p:cNvSpPr>
                <p:nvPr/>
              </p:nvSpPr>
              <p:spPr bwMode="auto">
                <a:xfrm>
                  <a:off x="1135" y="2598"/>
                  <a:ext cx="3" cy="5"/>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0" y="13"/>
                      </a:lnTo>
                      <a:lnTo>
                        <a:pt x="11" y="0"/>
                      </a:lnTo>
                      <a:lnTo>
                        <a:pt x="0" y="13"/>
                      </a:lnTo>
                      <a:close/>
                    </a:path>
                  </a:pathLst>
                </a:custGeom>
                <a:solidFill>
                  <a:srgbClr val="000000"/>
                </a:solidFill>
                <a:ln w="9525">
                  <a:noFill/>
                  <a:round/>
                  <a:headEnd/>
                  <a:tailEnd/>
                </a:ln>
              </p:spPr>
              <p:txBody>
                <a:bodyPr/>
                <a:lstStyle/>
                <a:p>
                  <a:endParaRPr lang="en-US"/>
                </a:p>
              </p:txBody>
            </p:sp>
            <p:sp>
              <p:nvSpPr>
                <p:cNvPr id="36440" name="Rectangle 698"/>
                <p:cNvSpPr>
                  <a:spLocks noChangeArrowheads="1"/>
                </p:cNvSpPr>
                <p:nvPr/>
              </p:nvSpPr>
              <p:spPr bwMode="auto">
                <a:xfrm>
                  <a:off x="1575" y="1609"/>
                  <a:ext cx="14" cy="1489"/>
                </a:xfrm>
                <a:prstGeom prst="rect">
                  <a:avLst/>
                </a:prstGeom>
                <a:solidFill>
                  <a:srgbClr val="000000"/>
                </a:solidFill>
                <a:ln w="9525">
                  <a:noFill/>
                  <a:miter lim="800000"/>
                  <a:headEnd/>
                  <a:tailEnd/>
                </a:ln>
              </p:spPr>
              <p:txBody>
                <a:bodyPr/>
                <a:lstStyle/>
                <a:p>
                  <a:endParaRPr lang="en-US"/>
                </a:p>
              </p:txBody>
            </p:sp>
            <p:sp>
              <p:nvSpPr>
                <p:cNvPr id="36441" name="Rectangle 699"/>
                <p:cNvSpPr>
                  <a:spLocks noChangeArrowheads="1"/>
                </p:cNvSpPr>
                <p:nvPr/>
              </p:nvSpPr>
              <p:spPr bwMode="auto">
                <a:xfrm>
                  <a:off x="1575" y="1609"/>
                  <a:ext cx="14" cy="2"/>
                </a:xfrm>
                <a:prstGeom prst="rect">
                  <a:avLst/>
                </a:prstGeom>
                <a:solidFill>
                  <a:srgbClr val="000000"/>
                </a:solidFill>
                <a:ln w="9525">
                  <a:noFill/>
                  <a:miter lim="800000"/>
                  <a:headEnd/>
                  <a:tailEnd/>
                </a:ln>
              </p:spPr>
              <p:txBody>
                <a:bodyPr/>
                <a:lstStyle/>
                <a:p>
                  <a:endParaRPr lang="en-US"/>
                </a:p>
              </p:txBody>
            </p:sp>
            <p:sp>
              <p:nvSpPr>
                <p:cNvPr id="36442" name="Freeform 700"/>
                <p:cNvSpPr>
                  <a:spLocks/>
                </p:cNvSpPr>
                <p:nvPr/>
              </p:nvSpPr>
              <p:spPr bwMode="auto">
                <a:xfrm>
                  <a:off x="1589" y="1609"/>
                  <a:ext cx="3" cy="2"/>
                </a:xfrm>
                <a:custGeom>
                  <a:avLst/>
                  <a:gdLst>
                    <a:gd name="T0" fmla="*/ 0 w 11"/>
                    <a:gd name="T1" fmla="*/ 0 h 7"/>
                    <a:gd name="T2" fmla="*/ 0 w 11"/>
                    <a:gd name="T3" fmla="*/ 0 h 7"/>
                    <a:gd name="T4" fmla="*/ 0 w 11"/>
                    <a:gd name="T5" fmla="*/ 0 h 7"/>
                    <a:gd name="T6" fmla="*/ 0 w 11"/>
                    <a:gd name="T7" fmla="*/ 0 h 7"/>
                    <a:gd name="T8" fmla="*/ 0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0"/>
                      </a:moveTo>
                      <a:lnTo>
                        <a:pt x="11" y="0"/>
                      </a:lnTo>
                      <a:lnTo>
                        <a:pt x="0" y="0"/>
                      </a:lnTo>
                      <a:lnTo>
                        <a:pt x="0" y="7"/>
                      </a:lnTo>
                      <a:lnTo>
                        <a:pt x="0" y="0"/>
                      </a:lnTo>
                      <a:close/>
                    </a:path>
                  </a:pathLst>
                </a:custGeom>
                <a:solidFill>
                  <a:srgbClr val="000000"/>
                </a:solidFill>
                <a:ln w="9525">
                  <a:noFill/>
                  <a:round/>
                  <a:headEnd/>
                  <a:tailEnd/>
                </a:ln>
              </p:spPr>
              <p:txBody>
                <a:bodyPr/>
                <a:lstStyle/>
                <a:p>
                  <a:endParaRPr lang="en-US"/>
                </a:p>
              </p:txBody>
            </p:sp>
            <p:sp>
              <p:nvSpPr>
                <p:cNvPr id="36443" name="Rectangle 701"/>
                <p:cNvSpPr>
                  <a:spLocks noChangeArrowheads="1"/>
                </p:cNvSpPr>
                <p:nvPr/>
              </p:nvSpPr>
              <p:spPr bwMode="auto">
                <a:xfrm>
                  <a:off x="1575" y="3095"/>
                  <a:ext cx="14" cy="3"/>
                </a:xfrm>
                <a:prstGeom prst="rect">
                  <a:avLst/>
                </a:prstGeom>
                <a:solidFill>
                  <a:srgbClr val="000000"/>
                </a:solidFill>
                <a:ln w="9525">
                  <a:noFill/>
                  <a:miter lim="800000"/>
                  <a:headEnd/>
                  <a:tailEnd/>
                </a:ln>
              </p:spPr>
              <p:txBody>
                <a:bodyPr/>
                <a:lstStyle/>
                <a:p>
                  <a:endParaRPr lang="en-US"/>
                </a:p>
              </p:txBody>
            </p:sp>
            <p:sp>
              <p:nvSpPr>
                <p:cNvPr id="36444" name="Freeform 702"/>
                <p:cNvSpPr>
                  <a:spLocks/>
                </p:cNvSpPr>
                <p:nvPr/>
              </p:nvSpPr>
              <p:spPr bwMode="auto">
                <a:xfrm>
                  <a:off x="1589" y="3095"/>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8"/>
                      </a:moveTo>
                      <a:lnTo>
                        <a:pt x="11" y="8"/>
                      </a:lnTo>
                      <a:lnTo>
                        <a:pt x="0" y="8"/>
                      </a:lnTo>
                      <a:lnTo>
                        <a:pt x="0" y="0"/>
                      </a:lnTo>
                      <a:lnTo>
                        <a:pt x="0" y="8"/>
                      </a:lnTo>
                      <a:lnTo>
                        <a:pt x="11" y="8"/>
                      </a:lnTo>
                      <a:close/>
                    </a:path>
                  </a:pathLst>
                </a:custGeom>
                <a:solidFill>
                  <a:srgbClr val="000000"/>
                </a:solidFill>
                <a:ln w="9525">
                  <a:noFill/>
                  <a:round/>
                  <a:headEnd/>
                  <a:tailEnd/>
                </a:ln>
              </p:spPr>
              <p:txBody>
                <a:bodyPr/>
                <a:lstStyle/>
                <a:p>
                  <a:endParaRPr lang="en-US"/>
                </a:p>
              </p:txBody>
            </p:sp>
            <p:sp>
              <p:nvSpPr>
                <p:cNvPr id="36445" name="Rectangle 703"/>
                <p:cNvSpPr>
                  <a:spLocks noChangeArrowheads="1"/>
                </p:cNvSpPr>
                <p:nvPr/>
              </p:nvSpPr>
              <p:spPr bwMode="auto">
                <a:xfrm>
                  <a:off x="1573" y="1609"/>
                  <a:ext cx="2" cy="1489"/>
                </a:xfrm>
                <a:prstGeom prst="rect">
                  <a:avLst/>
                </a:prstGeom>
                <a:solidFill>
                  <a:srgbClr val="000000"/>
                </a:solidFill>
                <a:ln w="9525">
                  <a:noFill/>
                  <a:miter lim="800000"/>
                  <a:headEnd/>
                  <a:tailEnd/>
                </a:ln>
              </p:spPr>
              <p:txBody>
                <a:bodyPr/>
                <a:lstStyle/>
                <a:p>
                  <a:endParaRPr lang="en-US"/>
                </a:p>
              </p:txBody>
            </p:sp>
            <p:sp>
              <p:nvSpPr>
                <p:cNvPr id="36446" name="Freeform 704"/>
                <p:cNvSpPr>
                  <a:spLocks/>
                </p:cNvSpPr>
                <p:nvPr/>
              </p:nvSpPr>
              <p:spPr bwMode="auto">
                <a:xfrm>
                  <a:off x="1573" y="3095"/>
                  <a:ext cx="2" cy="3"/>
                </a:xfrm>
                <a:custGeom>
                  <a:avLst/>
                  <a:gdLst>
                    <a:gd name="T0" fmla="*/ 0 w 7"/>
                    <a:gd name="T1" fmla="*/ 0 h 8"/>
                    <a:gd name="T2" fmla="*/ 0 w 7"/>
                    <a:gd name="T3" fmla="*/ 0 h 8"/>
                    <a:gd name="T4" fmla="*/ 0 w 7"/>
                    <a:gd name="T5" fmla="*/ 0 h 8"/>
                    <a:gd name="T6" fmla="*/ 0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8"/>
                      </a:moveTo>
                      <a:lnTo>
                        <a:pt x="0" y="8"/>
                      </a:lnTo>
                      <a:lnTo>
                        <a:pt x="7" y="8"/>
                      </a:lnTo>
                      <a:lnTo>
                        <a:pt x="7" y="0"/>
                      </a:lnTo>
                      <a:lnTo>
                        <a:pt x="7" y="8"/>
                      </a:lnTo>
                      <a:close/>
                    </a:path>
                  </a:pathLst>
                </a:custGeom>
                <a:solidFill>
                  <a:srgbClr val="000000"/>
                </a:solidFill>
                <a:ln w="9525">
                  <a:noFill/>
                  <a:round/>
                  <a:headEnd/>
                  <a:tailEnd/>
                </a:ln>
              </p:spPr>
              <p:txBody>
                <a:bodyPr/>
                <a:lstStyle/>
                <a:p>
                  <a:endParaRPr lang="en-US"/>
                </a:p>
              </p:txBody>
            </p:sp>
            <p:sp>
              <p:nvSpPr>
                <p:cNvPr id="36447" name="Freeform 705"/>
                <p:cNvSpPr>
                  <a:spLocks/>
                </p:cNvSpPr>
                <p:nvPr/>
              </p:nvSpPr>
              <p:spPr bwMode="auto">
                <a:xfrm>
                  <a:off x="1573" y="1609"/>
                  <a:ext cx="2" cy="2"/>
                </a:xfrm>
                <a:custGeom>
                  <a:avLst/>
                  <a:gdLst>
                    <a:gd name="T0" fmla="*/ 0 w 7"/>
                    <a:gd name="T1" fmla="*/ 0 h 7"/>
                    <a:gd name="T2" fmla="*/ 0 w 7"/>
                    <a:gd name="T3" fmla="*/ 0 h 7"/>
                    <a:gd name="T4" fmla="*/ 0 w 7"/>
                    <a:gd name="T5" fmla="*/ 0 h 7"/>
                    <a:gd name="T6" fmla="*/ 0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0"/>
                      </a:lnTo>
                      <a:lnTo>
                        <a:pt x="7" y="0"/>
                      </a:lnTo>
                      <a:lnTo>
                        <a:pt x="7" y="7"/>
                      </a:lnTo>
                      <a:lnTo>
                        <a:pt x="7" y="0"/>
                      </a:lnTo>
                      <a:lnTo>
                        <a:pt x="0" y="0"/>
                      </a:lnTo>
                      <a:close/>
                    </a:path>
                  </a:pathLst>
                </a:custGeom>
                <a:solidFill>
                  <a:srgbClr val="000000"/>
                </a:solidFill>
                <a:ln w="9525">
                  <a:noFill/>
                  <a:round/>
                  <a:headEnd/>
                  <a:tailEnd/>
                </a:ln>
              </p:spPr>
              <p:txBody>
                <a:bodyPr/>
                <a:lstStyle/>
                <a:p>
                  <a:endParaRPr lang="en-US"/>
                </a:p>
              </p:txBody>
            </p:sp>
            <p:sp>
              <p:nvSpPr>
                <p:cNvPr id="36448" name="Freeform 706"/>
                <p:cNvSpPr>
                  <a:spLocks/>
                </p:cNvSpPr>
                <p:nvPr/>
              </p:nvSpPr>
              <p:spPr bwMode="auto">
                <a:xfrm>
                  <a:off x="1532" y="1972"/>
                  <a:ext cx="53" cy="96"/>
                </a:xfrm>
                <a:custGeom>
                  <a:avLst/>
                  <a:gdLst>
                    <a:gd name="T0" fmla="*/ 0 w 159"/>
                    <a:gd name="T1" fmla="*/ 0 h 289"/>
                    <a:gd name="T2" fmla="*/ 0 w 159"/>
                    <a:gd name="T3" fmla="*/ 0 h 289"/>
                    <a:gd name="T4" fmla="*/ 0 w 159"/>
                    <a:gd name="T5" fmla="*/ 0 h 289"/>
                    <a:gd name="T6" fmla="*/ 0 w 159"/>
                    <a:gd name="T7" fmla="*/ 0 h 289"/>
                    <a:gd name="T8" fmla="*/ 0 w 159"/>
                    <a:gd name="T9" fmla="*/ 0 h 289"/>
                    <a:gd name="T10" fmla="*/ 0 w 159"/>
                    <a:gd name="T11" fmla="*/ 0 h 289"/>
                    <a:gd name="T12" fmla="*/ 0 w 159"/>
                    <a:gd name="T13" fmla="*/ 0 h 289"/>
                    <a:gd name="T14" fmla="*/ 0 w 159"/>
                    <a:gd name="T15" fmla="*/ 0 h 289"/>
                    <a:gd name="T16" fmla="*/ 0 w 159"/>
                    <a:gd name="T17" fmla="*/ 0 h 289"/>
                    <a:gd name="T18" fmla="*/ 0 w 159"/>
                    <a:gd name="T19" fmla="*/ 0 h 289"/>
                    <a:gd name="T20" fmla="*/ 0 w 159"/>
                    <a:gd name="T21" fmla="*/ 0 h 289"/>
                    <a:gd name="T22" fmla="*/ 0 w 159"/>
                    <a:gd name="T23" fmla="*/ 0 h 289"/>
                    <a:gd name="T24" fmla="*/ 0 w 159"/>
                    <a:gd name="T25" fmla="*/ 0 h 289"/>
                    <a:gd name="T26" fmla="*/ 0 w 159"/>
                    <a:gd name="T27" fmla="*/ 0 h 289"/>
                    <a:gd name="T28" fmla="*/ 0 w 159"/>
                    <a:gd name="T29" fmla="*/ 0 h 289"/>
                    <a:gd name="T30" fmla="*/ 0 w 159"/>
                    <a:gd name="T31" fmla="*/ 0 h 289"/>
                    <a:gd name="T32" fmla="*/ 0 w 159"/>
                    <a:gd name="T33" fmla="*/ 0 h 289"/>
                    <a:gd name="T34" fmla="*/ 0 w 159"/>
                    <a:gd name="T35" fmla="*/ 0 h 289"/>
                    <a:gd name="T36" fmla="*/ 0 w 159"/>
                    <a:gd name="T37" fmla="*/ 0 h 289"/>
                    <a:gd name="T38" fmla="*/ 0 w 159"/>
                    <a:gd name="T39" fmla="*/ 0 h 289"/>
                    <a:gd name="T40" fmla="*/ 0 w 159"/>
                    <a:gd name="T41" fmla="*/ 0 h 289"/>
                    <a:gd name="T42" fmla="*/ 0 w 159"/>
                    <a:gd name="T43" fmla="*/ 0 h 289"/>
                    <a:gd name="T44" fmla="*/ 0 w 159"/>
                    <a:gd name="T45" fmla="*/ 0 h 289"/>
                    <a:gd name="T46" fmla="*/ 0 w 159"/>
                    <a:gd name="T47" fmla="*/ 0 h 289"/>
                    <a:gd name="T48" fmla="*/ 0 w 159"/>
                    <a:gd name="T49" fmla="*/ 0 h 289"/>
                    <a:gd name="T50" fmla="*/ 0 w 159"/>
                    <a:gd name="T51" fmla="*/ 0 h 289"/>
                    <a:gd name="T52" fmla="*/ 0 w 159"/>
                    <a:gd name="T53" fmla="*/ 0 h 289"/>
                    <a:gd name="T54" fmla="*/ 0 w 159"/>
                    <a:gd name="T55" fmla="*/ 0 h 289"/>
                    <a:gd name="T56" fmla="*/ 0 w 159"/>
                    <a:gd name="T57" fmla="*/ 0 h 289"/>
                    <a:gd name="T58" fmla="*/ 0 w 159"/>
                    <a:gd name="T59" fmla="*/ 0 h 289"/>
                    <a:gd name="T60" fmla="*/ 0 w 159"/>
                    <a:gd name="T61" fmla="*/ 0 h 289"/>
                    <a:gd name="T62" fmla="*/ 0 w 159"/>
                    <a:gd name="T63" fmla="*/ 0 h 289"/>
                    <a:gd name="T64" fmla="*/ 0 w 159"/>
                    <a:gd name="T65" fmla="*/ 0 h 289"/>
                    <a:gd name="T66" fmla="*/ 0 w 159"/>
                    <a:gd name="T67" fmla="*/ 0 h 289"/>
                    <a:gd name="T68" fmla="*/ 0 w 159"/>
                    <a:gd name="T69" fmla="*/ 0 h 289"/>
                    <a:gd name="T70" fmla="*/ 0 w 159"/>
                    <a:gd name="T71" fmla="*/ 0 h 289"/>
                    <a:gd name="T72" fmla="*/ 0 w 159"/>
                    <a:gd name="T73" fmla="*/ 0 h 289"/>
                    <a:gd name="T74" fmla="*/ 0 w 159"/>
                    <a:gd name="T75" fmla="*/ 0 h 289"/>
                    <a:gd name="T76" fmla="*/ 0 w 159"/>
                    <a:gd name="T77" fmla="*/ 0 h 289"/>
                    <a:gd name="T78" fmla="*/ 0 w 159"/>
                    <a:gd name="T79" fmla="*/ 0 h 289"/>
                    <a:gd name="T80" fmla="*/ 0 w 159"/>
                    <a:gd name="T81" fmla="*/ 0 h 289"/>
                    <a:gd name="T82" fmla="*/ 0 w 159"/>
                    <a:gd name="T83" fmla="*/ 0 h 289"/>
                    <a:gd name="T84" fmla="*/ 0 w 159"/>
                    <a:gd name="T85" fmla="*/ 0 h 289"/>
                    <a:gd name="T86" fmla="*/ 0 w 159"/>
                    <a:gd name="T87" fmla="*/ 0 h 289"/>
                    <a:gd name="T88" fmla="*/ 0 w 159"/>
                    <a:gd name="T89" fmla="*/ 0 h 289"/>
                    <a:gd name="T90" fmla="*/ 0 w 159"/>
                    <a:gd name="T91" fmla="*/ 0 h 289"/>
                    <a:gd name="T92" fmla="*/ 0 w 159"/>
                    <a:gd name="T93" fmla="*/ 0 h 289"/>
                    <a:gd name="T94" fmla="*/ 0 w 159"/>
                    <a:gd name="T95" fmla="*/ 0 h 289"/>
                    <a:gd name="T96" fmla="*/ 0 w 159"/>
                    <a:gd name="T97" fmla="*/ 0 h 289"/>
                    <a:gd name="T98" fmla="*/ 0 w 159"/>
                    <a:gd name="T99" fmla="*/ 0 h 289"/>
                    <a:gd name="T100" fmla="*/ 0 w 159"/>
                    <a:gd name="T101" fmla="*/ 0 h 289"/>
                    <a:gd name="T102" fmla="*/ 0 w 159"/>
                    <a:gd name="T103" fmla="*/ 0 h 289"/>
                    <a:gd name="T104" fmla="*/ 0 w 159"/>
                    <a:gd name="T105" fmla="*/ 0 h 289"/>
                    <a:gd name="T106" fmla="*/ 0 w 159"/>
                    <a:gd name="T107" fmla="*/ 0 h 289"/>
                    <a:gd name="T108" fmla="*/ 0 w 159"/>
                    <a:gd name="T109" fmla="*/ 0 h 289"/>
                    <a:gd name="T110" fmla="*/ 0 w 159"/>
                    <a:gd name="T111" fmla="*/ 0 h 289"/>
                    <a:gd name="T112" fmla="*/ 0 w 159"/>
                    <a:gd name="T113" fmla="*/ 0 h 289"/>
                    <a:gd name="T114" fmla="*/ 0 w 159"/>
                    <a:gd name="T115" fmla="*/ 0 h 2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9"/>
                    <a:gd name="T175" fmla="*/ 0 h 289"/>
                    <a:gd name="T176" fmla="*/ 159 w 159"/>
                    <a:gd name="T177" fmla="*/ 289 h 2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9" h="289">
                      <a:moveTo>
                        <a:pt x="148" y="255"/>
                      </a:moveTo>
                      <a:lnTo>
                        <a:pt x="141" y="255"/>
                      </a:lnTo>
                      <a:lnTo>
                        <a:pt x="121" y="255"/>
                      </a:lnTo>
                      <a:lnTo>
                        <a:pt x="110" y="255"/>
                      </a:lnTo>
                      <a:lnTo>
                        <a:pt x="102" y="255"/>
                      </a:lnTo>
                      <a:lnTo>
                        <a:pt x="83" y="255"/>
                      </a:lnTo>
                      <a:lnTo>
                        <a:pt x="72" y="255"/>
                      </a:lnTo>
                      <a:lnTo>
                        <a:pt x="72" y="262"/>
                      </a:lnTo>
                      <a:lnTo>
                        <a:pt x="63" y="262"/>
                      </a:lnTo>
                      <a:lnTo>
                        <a:pt x="52" y="262"/>
                      </a:lnTo>
                      <a:lnTo>
                        <a:pt x="41" y="262"/>
                      </a:lnTo>
                      <a:lnTo>
                        <a:pt x="41" y="270"/>
                      </a:lnTo>
                      <a:lnTo>
                        <a:pt x="21" y="281"/>
                      </a:lnTo>
                      <a:lnTo>
                        <a:pt x="0" y="289"/>
                      </a:lnTo>
                      <a:lnTo>
                        <a:pt x="0" y="281"/>
                      </a:lnTo>
                      <a:lnTo>
                        <a:pt x="21" y="270"/>
                      </a:lnTo>
                      <a:lnTo>
                        <a:pt x="21" y="262"/>
                      </a:lnTo>
                      <a:lnTo>
                        <a:pt x="32" y="255"/>
                      </a:lnTo>
                      <a:lnTo>
                        <a:pt x="41" y="255"/>
                      </a:lnTo>
                      <a:lnTo>
                        <a:pt x="41" y="241"/>
                      </a:lnTo>
                      <a:lnTo>
                        <a:pt x="52" y="234"/>
                      </a:lnTo>
                      <a:lnTo>
                        <a:pt x="63" y="214"/>
                      </a:lnTo>
                      <a:lnTo>
                        <a:pt x="72" y="207"/>
                      </a:lnTo>
                      <a:lnTo>
                        <a:pt x="72" y="196"/>
                      </a:lnTo>
                      <a:lnTo>
                        <a:pt x="83" y="187"/>
                      </a:lnTo>
                      <a:lnTo>
                        <a:pt x="83" y="176"/>
                      </a:lnTo>
                      <a:lnTo>
                        <a:pt x="83" y="168"/>
                      </a:lnTo>
                      <a:lnTo>
                        <a:pt x="83" y="161"/>
                      </a:lnTo>
                      <a:lnTo>
                        <a:pt x="83" y="149"/>
                      </a:lnTo>
                      <a:lnTo>
                        <a:pt x="83" y="141"/>
                      </a:lnTo>
                      <a:lnTo>
                        <a:pt x="72" y="141"/>
                      </a:lnTo>
                      <a:lnTo>
                        <a:pt x="72" y="130"/>
                      </a:lnTo>
                      <a:lnTo>
                        <a:pt x="63" y="121"/>
                      </a:lnTo>
                      <a:lnTo>
                        <a:pt x="52" y="114"/>
                      </a:lnTo>
                      <a:lnTo>
                        <a:pt x="52" y="94"/>
                      </a:lnTo>
                      <a:lnTo>
                        <a:pt x="41" y="82"/>
                      </a:lnTo>
                      <a:lnTo>
                        <a:pt x="32" y="67"/>
                      </a:lnTo>
                      <a:lnTo>
                        <a:pt x="32" y="55"/>
                      </a:lnTo>
                      <a:lnTo>
                        <a:pt x="21" y="55"/>
                      </a:lnTo>
                      <a:lnTo>
                        <a:pt x="21" y="40"/>
                      </a:lnTo>
                      <a:lnTo>
                        <a:pt x="21" y="28"/>
                      </a:lnTo>
                      <a:lnTo>
                        <a:pt x="21" y="20"/>
                      </a:lnTo>
                      <a:lnTo>
                        <a:pt x="21" y="9"/>
                      </a:lnTo>
                      <a:lnTo>
                        <a:pt x="21" y="0"/>
                      </a:lnTo>
                      <a:lnTo>
                        <a:pt x="32" y="0"/>
                      </a:lnTo>
                      <a:lnTo>
                        <a:pt x="41" y="0"/>
                      </a:lnTo>
                      <a:lnTo>
                        <a:pt x="52" y="0"/>
                      </a:lnTo>
                      <a:lnTo>
                        <a:pt x="63" y="0"/>
                      </a:lnTo>
                      <a:lnTo>
                        <a:pt x="72" y="9"/>
                      </a:lnTo>
                      <a:lnTo>
                        <a:pt x="90" y="9"/>
                      </a:lnTo>
                      <a:lnTo>
                        <a:pt x="102" y="20"/>
                      </a:lnTo>
                      <a:lnTo>
                        <a:pt x="110" y="20"/>
                      </a:lnTo>
                      <a:lnTo>
                        <a:pt x="121" y="28"/>
                      </a:lnTo>
                      <a:lnTo>
                        <a:pt x="128" y="28"/>
                      </a:lnTo>
                      <a:lnTo>
                        <a:pt x="141" y="40"/>
                      </a:lnTo>
                      <a:lnTo>
                        <a:pt x="148" y="40"/>
                      </a:lnTo>
                      <a:lnTo>
                        <a:pt x="159" y="47"/>
                      </a:lnTo>
                      <a:lnTo>
                        <a:pt x="148" y="255"/>
                      </a:lnTo>
                      <a:close/>
                    </a:path>
                  </a:pathLst>
                </a:custGeom>
                <a:solidFill>
                  <a:srgbClr val="000000"/>
                </a:solidFill>
                <a:ln w="9525">
                  <a:noFill/>
                  <a:round/>
                  <a:headEnd/>
                  <a:tailEnd/>
                </a:ln>
              </p:spPr>
              <p:txBody>
                <a:bodyPr/>
                <a:lstStyle/>
                <a:p>
                  <a:endParaRPr lang="en-US"/>
                </a:p>
              </p:txBody>
            </p:sp>
            <p:sp>
              <p:nvSpPr>
                <p:cNvPr id="36449" name="Freeform 707"/>
                <p:cNvSpPr>
                  <a:spLocks/>
                </p:cNvSpPr>
                <p:nvPr/>
              </p:nvSpPr>
              <p:spPr bwMode="auto">
                <a:xfrm>
                  <a:off x="1543" y="2057"/>
                  <a:ext cx="39" cy="5"/>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450" name="Freeform 708"/>
                <p:cNvSpPr>
                  <a:spLocks/>
                </p:cNvSpPr>
                <p:nvPr/>
              </p:nvSpPr>
              <p:spPr bwMode="auto">
                <a:xfrm>
                  <a:off x="1532" y="2062"/>
                  <a:ext cx="14" cy="6"/>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451" name="Freeform 709"/>
                <p:cNvSpPr>
                  <a:spLocks/>
                </p:cNvSpPr>
                <p:nvPr/>
              </p:nvSpPr>
              <p:spPr bwMode="auto">
                <a:xfrm>
                  <a:off x="1532" y="2015"/>
                  <a:ext cx="28" cy="53"/>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452" name="Freeform 710"/>
                <p:cNvSpPr>
                  <a:spLocks/>
                </p:cNvSpPr>
                <p:nvPr/>
              </p:nvSpPr>
              <p:spPr bwMode="auto">
                <a:xfrm>
                  <a:off x="1539" y="1972"/>
                  <a:ext cx="27" cy="43"/>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453" name="Freeform 711"/>
                <p:cNvSpPr>
                  <a:spLocks/>
                </p:cNvSpPr>
                <p:nvPr/>
              </p:nvSpPr>
              <p:spPr bwMode="auto">
                <a:xfrm>
                  <a:off x="1566" y="1975"/>
                  <a:ext cx="19" cy="12"/>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454" name="Rectangle 712"/>
                <p:cNvSpPr>
                  <a:spLocks noChangeArrowheads="1"/>
                </p:cNvSpPr>
                <p:nvPr/>
              </p:nvSpPr>
              <p:spPr bwMode="auto">
                <a:xfrm>
                  <a:off x="1566" y="1975"/>
                  <a:ext cx="1" cy="3"/>
                </a:xfrm>
                <a:prstGeom prst="rect">
                  <a:avLst/>
                </a:prstGeom>
                <a:solidFill>
                  <a:srgbClr val="000000"/>
                </a:solidFill>
                <a:ln w="9525">
                  <a:noFill/>
                  <a:miter lim="800000"/>
                  <a:headEnd/>
                  <a:tailEnd/>
                </a:ln>
              </p:spPr>
              <p:txBody>
                <a:bodyPr/>
                <a:lstStyle/>
                <a:p>
                  <a:endParaRPr lang="en-US"/>
                </a:p>
              </p:txBody>
            </p:sp>
            <p:sp>
              <p:nvSpPr>
                <p:cNvPr id="36455" name="Freeform 713"/>
                <p:cNvSpPr>
                  <a:spLocks/>
                </p:cNvSpPr>
                <p:nvPr/>
              </p:nvSpPr>
              <p:spPr bwMode="auto">
                <a:xfrm>
                  <a:off x="1098" y="1609"/>
                  <a:ext cx="1188" cy="1489"/>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456" name="Rectangle 714"/>
                <p:cNvSpPr>
                  <a:spLocks noChangeArrowheads="1"/>
                </p:cNvSpPr>
                <p:nvPr/>
              </p:nvSpPr>
              <p:spPr bwMode="auto">
                <a:xfrm>
                  <a:off x="1102" y="1609"/>
                  <a:ext cx="483" cy="1489"/>
                </a:xfrm>
                <a:prstGeom prst="rect">
                  <a:avLst/>
                </a:prstGeom>
                <a:solidFill>
                  <a:srgbClr val="9CB06E"/>
                </a:solidFill>
                <a:ln w="9525">
                  <a:noFill/>
                  <a:miter lim="800000"/>
                  <a:headEnd/>
                  <a:tailEnd/>
                </a:ln>
              </p:spPr>
              <p:txBody>
                <a:bodyPr/>
                <a:lstStyle/>
                <a:p>
                  <a:endParaRPr lang="en-US"/>
                </a:p>
              </p:txBody>
            </p:sp>
            <p:sp>
              <p:nvSpPr>
                <p:cNvPr id="36457" name="Freeform 715"/>
                <p:cNvSpPr>
                  <a:spLocks/>
                </p:cNvSpPr>
                <p:nvPr/>
              </p:nvSpPr>
              <p:spPr bwMode="auto">
                <a:xfrm>
                  <a:off x="1586" y="1887"/>
                  <a:ext cx="700" cy="237"/>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458" name="Freeform 716"/>
                <p:cNvSpPr>
                  <a:spLocks/>
                </p:cNvSpPr>
                <p:nvPr/>
              </p:nvSpPr>
              <p:spPr bwMode="auto">
                <a:xfrm>
                  <a:off x="1098" y="1609"/>
                  <a:ext cx="306" cy="412"/>
                </a:xfrm>
                <a:custGeom>
                  <a:avLst/>
                  <a:gdLst>
                    <a:gd name="T0" fmla="*/ 0 w 918"/>
                    <a:gd name="T1" fmla="*/ 0 h 1238"/>
                    <a:gd name="T2" fmla="*/ 0 w 918"/>
                    <a:gd name="T3" fmla="*/ 0 h 1238"/>
                    <a:gd name="T4" fmla="*/ 0 w 918"/>
                    <a:gd name="T5" fmla="*/ 0 h 1238"/>
                    <a:gd name="T6" fmla="*/ 0 w 918"/>
                    <a:gd name="T7" fmla="*/ 0 h 1238"/>
                    <a:gd name="T8" fmla="*/ 0 w 918"/>
                    <a:gd name="T9" fmla="*/ 0 h 1238"/>
                    <a:gd name="T10" fmla="*/ 0 w 918"/>
                    <a:gd name="T11" fmla="*/ 0 h 1238"/>
                    <a:gd name="T12" fmla="*/ 0 w 918"/>
                    <a:gd name="T13" fmla="*/ 0 h 1238"/>
                    <a:gd name="T14" fmla="*/ 0 w 918"/>
                    <a:gd name="T15" fmla="*/ 0 h 1238"/>
                    <a:gd name="T16" fmla="*/ 0 w 918"/>
                    <a:gd name="T17" fmla="*/ 0 h 1238"/>
                    <a:gd name="T18" fmla="*/ 0 w 918"/>
                    <a:gd name="T19" fmla="*/ 0 h 1238"/>
                    <a:gd name="T20" fmla="*/ 0 w 918"/>
                    <a:gd name="T21" fmla="*/ 0 h 1238"/>
                    <a:gd name="T22" fmla="*/ 0 w 918"/>
                    <a:gd name="T23" fmla="*/ 0 h 1238"/>
                    <a:gd name="T24" fmla="*/ 0 w 918"/>
                    <a:gd name="T25" fmla="*/ 0 h 1238"/>
                    <a:gd name="T26" fmla="*/ 0 w 918"/>
                    <a:gd name="T27" fmla="*/ 0 h 1238"/>
                    <a:gd name="T28" fmla="*/ 0 w 918"/>
                    <a:gd name="T29" fmla="*/ 0 h 1238"/>
                    <a:gd name="T30" fmla="*/ 0 w 918"/>
                    <a:gd name="T31" fmla="*/ 0 h 1238"/>
                    <a:gd name="T32" fmla="*/ 0 w 918"/>
                    <a:gd name="T33" fmla="*/ 0 h 1238"/>
                    <a:gd name="T34" fmla="*/ 0 w 918"/>
                    <a:gd name="T35" fmla="*/ 0 h 1238"/>
                    <a:gd name="T36" fmla="*/ 0 w 918"/>
                    <a:gd name="T37" fmla="*/ 0 h 1238"/>
                    <a:gd name="T38" fmla="*/ 0 w 918"/>
                    <a:gd name="T39" fmla="*/ 0 h 1238"/>
                    <a:gd name="T40" fmla="*/ 0 w 918"/>
                    <a:gd name="T41" fmla="*/ 0 h 1238"/>
                    <a:gd name="T42" fmla="*/ 0 w 918"/>
                    <a:gd name="T43" fmla="*/ 0 h 1238"/>
                    <a:gd name="T44" fmla="*/ 0 w 918"/>
                    <a:gd name="T45" fmla="*/ 0 h 1238"/>
                    <a:gd name="T46" fmla="*/ 0 w 918"/>
                    <a:gd name="T47" fmla="*/ 0 h 1238"/>
                    <a:gd name="T48" fmla="*/ 0 w 918"/>
                    <a:gd name="T49" fmla="*/ 0 h 1238"/>
                    <a:gd name="T50" fmla="*/ 0 w 918"/>
                    <a:gd name="T51" fmla="*/ 0 h 1238"/>
                    <a:gd name="T52" fmla="*/ 0 w 918"/>
                    <a:gd name="T53" fmla="*/ 0 h 1238"/>
                    <a:gd name="T54" fmla="*/ 0 w 918"/>
                    <a:gd name="T55" fmla="*/ 0 h 1238"/>
                    <a:gd name="T56" fmla="*/ 0 w 918"/>
                    <a:gd name="T57" fmla="*/ 0 h 1238"/>
                    <a:gd name="T58" fmla="*/ 0 w 918"/>
                    <a:gd name="T59" fmla="*/ 0 h 1238"/>
                    <a:gd name="T60" fmla="*/ 0 w 918"/>
                    <a:gd name="T61" fmla="*/ 0 h 1238"/>
                    <a:gd name="T62" fmla="*/ 0 w 918"/>
                    <a:gd name="T63" fmla="*/ 0 h 1238"/>
                    <a:gd name="T64" fmla="*/ 0 w 918"/>
                    <a:gd name="T65" fmla="*/ 0 h 1238"/>
                    <a:gd name="T66" fmla="*/ 0 w 918"/>
                    <a:gd name="T67" fmla="*/ 0 h 1238"/>
                    <a:gd name="T68" fmla="*/ 0 w 918"/>
                    <a:gd name="T69" fmla="*/ 0 h 1238"/>
                    <a:gd name="T70" fmla="*/ 0 w 918"/>
                    <a:gd name="T71" fmla="*/ 0 h 1238"/>
                    <a:gd name="T72" fmla="*/ 0 w 918"/>
                    <a:gd name="T73" fmla="*/ 0 h 1238"/>
                    <a:gd name="T74" fmla="*/ 0 w 918"/>
                    <a:gd name="T75" fmla="*/ 0 h 1238"/>
                    <a:gd name="T76" fmla="*/ 0 w 918"/>
                    <a:gd name="T77" fmla="*/ 0 h 1238"/>
                    <a:gd name="T78" fmla="*/ 0 w 918"/>
                    <a:gd name="T79" fmla="*/ 0 h 1238"/>
                    <a:gd name="T80" fmla="*/ 0 w 918"/>
                    <a:gd name="T81" fmla="*/ 0 h 1238"/>
                    <a:gd name="T82" fmla="*/ 0 w 918"/>
                    <a:gd name="T83" fmla="*/ 0 h 1238"/>
                    <a:gd name="T84" fmla="*/ 0 w 918"/>
                    <a:gd name="T85" fmla="*/ 0 h 1238"/>
                    <a:gd name="T86" fmla="*/ 0 w 918"/>
                    <a:gd name="T87" fmla="*/ 0 h 1238"/>
                    <a:gd name="T88" fmla="*/ 0 w 918"/>
                    <a:gd name="T89" fmla="*/ 0 h 1238"/>
                    <a:gd name="T90" fmla="*/ 0 w 918"/>
                    <a:gd name="T91" fmla="*/ 0 h 1238"/>
                    <a:gd name="T92" fmla="*/ 0 w 918"/>
                    <a:gd name="T93" fmla="*/ 0 h 1238"/>
                    <a:gd name="T94" fmla="*/ 0 w 918"/>
                    <a:gd name="T95" fmla="*/ 0 h 1238"/>
                    <a:gd name="T96" fmla="*/ 0 w 918"/>
                    <a:gd name="T97" fmla="*/ 0 h 1238"/>
                    <a:gd name="T98" fmla="*/ 0 w 918"/>
                    <a:gd name="T99" fmla="*/ 0 h 1238"/>
                    <a:gd name="T100" fmla="*/ 0 w 918"/>
                    <a:gd name="T101" fmla="*/ 0 h 1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8"/>
                    <a:gd name="T154" fmla="*/ 0 h 1238"/>
                    <a:gd name="T155" fmla="*/ 918 w 918"/>
                    <a:gd name="T156" fmla="*/ 1238 h 1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8" h="1238">
                      <a:moveTo>
                        <a:pt x="0" y="382"/>
                      </a:moveTo>
                      <a:lnTo>
                        <a:pt x="11" y="354"/>
                      </a:lnTo>
                      <a:lnTo>
                        <a:pt x="11" y="335"/>
                      </a:lnTo>
                      <a:lnTo>
                        <a:pt x="23" y="327"/>
                      </a:lnTo>
                      <a:lnTo>
                        <a:pt x="30" y="308"/>
                      </a:lnTo>
                      <a:lnTo>
                        <a:pt x="30" y="300"/>
                      </a:lnTo>
                      <a:lnTo>
                        <a:pt x="41" y="288"/>
                      </a:lnTo>
                      <a:lnTo>
                        <a:pt x="41" y="280"/>
                      </a:lnTo>
                      <a:lnTo>
                        <a:pt x="50" y="269"/>
                      </a:lnTo>
                      <a:lnTo>
                        <a:pt x="50" y="262"/>
                      </a:lnTo>
                      <a:lnTo>
                        <a:pt x="61" y="262"/>
                      </a:lnTo>
                      <a:lnTo>
                        <a:pt x="61" y="253"/>
                      </a:lnTo>
                      <a:lnTo>
                        <a:pt x="70" y="253"/>
                      </a:lnTo>
                      <a:lnTo>
                        <a:pt x="82" y="253"/>
                      </a:lnTo>
                      <a:lnTo>
                        <a:pt x="90" y="253"/>
                      </a:lnTo>
                      <a:lnTo>
                        <a:pt x="90" y="262"/>
                      </a:lnTo>
                      <a:lnTo>
                        <a:pt x="101" y="269"/>
                      </a:lnTo>
                      <a:lnTo>
                        <a:pt x="109" y="280"/>
                      </a:lnTo>
                      <a:lnTo>
                        <a:pt x="109" y="288"/>
                      </a:lnTo>
                      <a:lnTo>
                        <a:pt x="120" y="308"/>
                      </a:lnTo>
                      <a:lnTo>
                        <a:pt x="128" y="315"/>
                      </a:lnTo>
                      <a:lnTo>
                        <a:pt x="128" y="335"/>
                      </a:lnTo>
                      <a:lnTo>
                        <a:pt x="140" y="373"/>
                      </a:lnTo>
                      <a:lnTo>
                        <a:pt x="159" y="401"/>
                      </a:lnTo>
                      <a:lnTo>
                        <a:pt x="159" y="421"/>
                      </a:lnTo>
                      <a:lnTo>
                        <a:pt x="171" y="436"/>
                      </a:lnTo>
                      <a:lnTo>
                        <a:pt x="171" y="448"/>
                      </a:lnTo>
                      <a:lnTo>
                        <a:pt x="179" y="456"/>
                      </a:lnTo>
                      <a:lnTo>
                        <a:pt x="179" y="467"/>
                      </a:lnTo>
                      <a:lnTo>
                        <a:pt x="190" y="483"/>
                      </a:lnTo>
                      <a:lnTo>
                        <a:pt x="198" y="494"/>
                      </a:lnTo>
                      <a:lnTo>
                        <a:pt x="209" y="514"/>
                      </a:lnTo>
                      <a:lnTo>
                        <a:pt x="217" y="521"/>
                      </a:lnTo>
                      <a:lnTo>
                        <a:pt x="230" y="529"/>
                      </a:lnTo>
                      <a:lnTo>
                        <a:pt x="238" y="542"/>
                      </a:lnTo>
                      <a:lnTo>
                        <a:pt x="249" y="550"/>
                      </a:lnTo>
                      <a:lnTo>
                        <a:pt x="256" y="550"/>
                      </a:lnTo>
                      <a:lnTo>
                        <a:pt x="269" y="561"/>
                      </a:lnTo>
                      <a:lnTo>
                        <a:pt x="276" y="569"/>
                      </a:lnTo>
                      <a:lnTo>
                        <a:pt x="287" y="577"/>
                      </a:lnTo>
                      <a:lnTo>
                        <a:pt x="300" y="588"/>
                      </a:lnTo>
                      <a:lnTo>
                        <a:pt x="307" y="595"/>
                      </a:lnTo>
                      <a:lnTo>
                        <a:pt x="307" y="608"/>
                      </a:lnTo>
                      <a:lnTo>
                        <a:pt x="318" y="623"/>
                      </a:lnTo>
                      <a:lnTo>
                        <a:pt x="327" y="642"/>
                      </a:lnTo>
                      <a:lnTo>
                        <a:pt x="338" y="662"/>
                      </a:lnTo>
                      <a:lnTo>
                        <a:pt x="338" y="669"/>
                      </a:lnTo>
                      <a:lnTo>
                        <a:pt x="345" y="681"/>
                      </a:lnTo>
                      <a:lnTo>
                        <a:pt x="345" y="688"/>
                      </a:lnTo>
                      <a:lnTo>
                        <a:pt x="358" y="697"/>
                      </a:lnTo>
                      <a:lnTo>
                        <a:pt x="365" y="709"/>
                      </a:lnTo>
                      <a:lnTo>
                        <a:pt x="377" y="716"/>
                      </a:lnTo>
                      <a:lnTo>
                        <a:pt x="386" y="729"/>
                      </a:lnTo>
                      <a:lnTo>
                        <a:pt x="397" y="729"/>
                      </a:lnTo>
                      <a:lnTo>
                        <a:pt x="404" y="729"/>
                      </a:lnTo>
                      <a:lnTo>
                        <a:pt x="417" y="736"/>
                      </a:lnTo>
                      <a:lnTo>
                        <a:pt x="428" y="736"/>
                      </a:lnTo>
                      <a:lnTo>
                        <a:pt x="448" y="736"/>
                      </a:lnTo>
                      <a:lnTo>
                        <a:pt x="455" y="736"/>
                      </a:lnTo>
                      <a:lnTo>
                        <a:pt x="474" y="736"/>
                      </a:lnTo>
                      <a:lnTo>
                        <a:pt x="486" y="736"/>
                      </a:lnTo>
                      <a:lnTo>
                        <a:pt x="504" y="729"/>
                      </a:lnTo>
                      <a:lnTo>
                        <a:pt x="513" y="729"/>
                      </a:lnTo>
                      <a:lnTo>
                        <a:pt x="524" y="729"/>
                      </a:lnTo>
                      <a:lnTo>
                        <a:pt x="533" y="729"/>
                      </a:lnTo>
                      <a:lnTo>
                        <a:pt x="545" y="729"/>
                      </a:lnTo>
                      <a:lnTo>
                        <a:pt x="556" y="729"/>
                      </a:lnTo>
                      <a:lnTo>
                        <a:pt x="576" y="729"/>
                      </a:lnTo>
                      <a:lnTo>
                        <a:pt x="583" y="729"/>
                      </a:lnTo>
                      <a:lnTo>
                        <a:pt x="595" y="729"/>
                      </a:lnTo>
                      <a:lnTo>
                        <a:pt x="603" y="729"/>
                      </a:lnTo>
                      <a:lnTo>
                        <a:pt x="603" y="736"/>
                      </a:lnTo>
                      <a:lnTo>
                        <a:pt x="614" y="736"/>
                      </a:lnTo>
                      <a:lnTo>
                        <a:pt x="614" y="744"/>
                      </a:lnTo>
                      <a:lnTo>
                        <a:pt x="614" y="756"/>
                      </a:lnTo>
                      <a:lnTo>
                        <a:pt x="614" y="763"/>
                      </a:lnTo>
                      <a:lnTo>
                        <a:pt x="603" y="774"/>
                      </a:lnTo>
                      <a:lnTo>
                        <a:pt x="603" y="782"/>
                      </a:lnTo>
                      <a:lnTo>
                        <a:pt x="603" y="790"/>
                      </a:lnTo>
                      <a:lnTo>
                        <a:pt x="595" y="790"/>
                      </a:lnTo>
                      <a:lnTo>
                        <a:pt x="583" y="802"/>
                      </a:lnTo>
                      <a:lnTo>
                        <a:pt x="583" y="821"/>
                      </a:lnTo>
                      <a:lnTo>
                        <a:pt x="564" y="836"/>
                      </a:lnTo>
                      <a:lnTo>
                        <a:pt x="556" y="856"/>
                      </a:lnTo>
                      <a:lnTo>
                        <a:pt x="513" y="903"/>
                      </a:lnTo>
                      <a:lnTo>
                        <a:pt x="493" y="923"/>
                      </a:lnTo>
                      <a:lnTo>
                        <a:pt x="486" y="930"/>
                      </a:lnTo>
                      <a:lnTo>
                        <a:pt x="486" y="942"/>
                      </a:lnTo>
                      <a:lnTo>
                        <a:pt x="466" y="968"/>
                      </a:lnTo>
                      <a:lnTo>
                        <a:pt x="455" y="988"/>
                      </a:lnTo>
                      <a:lnTo>
                        <a:pt x="448" y="996"/>
                      </a:lnTo>
                      <a:lnTo>
                        <a:pt x="448" y="1004"/>
                      </a:lnTo>
                      <a:lnTo>
                        <a:pt x="435" y="1015"/>
                      </a:lnTo>
                      <a:lnTo>
                        <a:pt x="435" y="1024"/>
                      </a:lnTo>
                      <a:lnTo>
                        <a:pt x="435" y="1036"/>
                      </a:lnTo>
                      <a:lnTo>
                        <a:pt x="428" y="1044"/>
                      </a:lnTo>
                      <a:lnTo>
                        <a:pt x="428" y="1051"/>
                      </a:lnTo>
                      <a:lnTo>
                        <a:pt x="428" y="1063"/>
                      </a:lnTo>
                      <a:lnTo>
                        <a:pt x="435" y="1063"/>
                      </a:lnTo>
                      <a:lnTo>
                        <a:pt x="435" y="1071"/>
                      </a:lnTo>
                      <a:lnTo>
                        <a:pt x="435" y="1082"/>
                      </a:lnTo>
                      <a:lnTo>
                        <a:pt x="448" y="1089"/>
                      </a:lnTo>
                      <a:lnTo>
                        <a:pt x="455" y="1098"/>
                      </a:lnTo>
                      <a:lnTo>
                        <a:pt x="466" y="1109"/>
                      </a:lnTo>
                      <a:lnTo>
                        <a:pt x="474" y="1117"/>
                      </a:lnTo>
                      <a:lnTo>
                        <a:pt x="486" y="1129"/>
                      </a:lnTo>
                      <a:lnTo>
                        <a:pt x="493" y="1129"/>
                      </a:lnTo>
                      <a:lnTo>
                        <a:pt x="504" y="1136"/>
                      </a:lnTo>
                      <a:lnTo>
                        <a:pt x="524" y="1144"/>
                      </a:lnTo>
                      <a:lnTo>
                        <a:pt x="533" y="1156"/>
                      </a:lnTo>
                      <a:lnTo>
                        <a:pt x="556" y="1164"/>
                      </a:lnTo>
                      <a:lnTo>
                        <a:pt x="595" y="1192"/>
                      </a:lnTo>
                      <a:lnTo>
                        <a:pt x="641" y="1210"/>
                      </a:lnTo>
                      <a:lnTo>
                        <a:pt x="693" y="1238"/>
                      </a:lnTo>
                      <a:lnTo>
                        <a:pt x="680" y="1230"/>
                      </a:lnTo>
                      <a:lnTo>
                        <a:pt x="672" y="1210"/>
                      </a:lnTo>
                      <a:lnTo>
                        <a:pt x="661" y="1203"/>
                      </a:lnTo>
                      <a:lnTo>
                        <a:pt x="661" y="1192"/>
                      </a:lnTo>
                      <a:lnTo>
                        <a:pt x="653" y="1183"/>
                      </a:lnTo>
                      <a:lnTo>
                        <a:pt x="641" y="1164"/>
                      </a:lnTo>
                      <a:lnTo>
                        <a:pt x="634" y="1156"/>
                      </a:lnTo>
                      <a:lnTo>
                        <a:pt x="634" y="1144"/>
                      </a:lnTo>
                      <a:lnTo>
                        <a:pt x="622" y="1129"/>
                      </a:lnTo>
                      <a:lnTo>
                        <a:pt x="622" y="1117"/>
                      </a:lnTo>
                      <a:lnTo>
                        <a:pt x="614" y="1109"/>
                      </a:lnTo>
                      <a:lnTo>
                        <a:pt x="614" y="1089"/>
                      </a:lnTo>
                      <a:lnTo>
                        <a:pt x="603" y="1082"/>
                      </a:lnTo>
                      <a:lnTo>
                        <a:pt x="603" y="1071"/>
                      </a:lnTo>
                      <a:lnTo>
                        <a:pt x="603" y="1063"/>
                      </a:lnTo>
                      <a:lnTo>
                        <a:pt x="603" y="1044"/>
                      </a:lnTo>
                      <a:lnTo>
                        <a:pt x="603" y="1036"/>
                      </a:lnTo>
                      <a:lnTo>
                        <a:pt x="603" y="1024"/>
                      </a:lnTo>
                      <a:lnTo>
                        <a:pt x="603" y="1004"/>
                      </a:lnTo>
                      <a:lnTo>
                        <a:pt x="603" y="996"/>
                      </a:lnTo>
                      <a:lnTo>
                        <a:pt x="603" y="988"/>
                      </a:lnTo>
                      <a:lnTo>
                        <a:pt x="614" y="977"/>
                      </a:lnTo>
                      <a:lnTo>
                        <a:pt x="614" y="957"/>
                      </a:lnTo>
                      <a:lnTo>
                        <a:pt x="622" y="950"/>
                      </a:lnTo>
                      <a:lnTo>
                        <a:pt x="622" y="942"/>
                      </a:lnTo>
                      <a:lnTo>
                        <a:pt x="634" y="942"/>
                      </a:lnTo>
                      <a:lnTo>
                        <a:pt x="634" y="930"/>
                      </a:lnTo>
                      <a:lnTo>
                        <a:pt x="641" y="912"/>
                      </a:lnTo>
                      <a:lnTo>
                        <a:pt x="653" y="903"/>
                      </a:lnTo>
                      <a:lnTo>
                        <a:pt x="661" y="895"/>
                      </a:lnTo>
                      <a:lnTo>
                        <a:pt x="672" y="884"/>
                      </a:lnTo>
                      <a:lnTo>
                        <a:pt x="680" y="876"/>
                      </a:lnTo>
                      <a:lnTo>
                        <a:pt x="693" y="876"/>
                      </a:lnTo>
                      <a:lnTo>
                        <a:pt x="704" y="868"/>
                      </a:lnTo>
                      <a:lnTo>
                        <a:pt x="724" y="849"/>
                      </a:lnTo>
                      <a:lnTo>
                        <a:pt x="743" y="836"/>
                      </a:lnTo>
                      <a:lnTo>
                        <a:pt x="762" y="821"/>
                      </a:lnTo>
                      <a:lnTo>
                        <a:pt x="781" y="802"/>
                      </a:lnTo>
                      <a:lnTo>
                        <a:pt x="801" y="790"/>
                      </a:lnTo>
                      <a:lnTo>
                        <a:pt x="820" y="774"/>
                      </a:lnTo>
                      <a:lnTo>
                        <a:pt x="820" y="763"/>
                      </a:lnTo>
                      <a:lnTo>
                        <a:pt x="832" y="763"/>
                      </a:lnTo>
                      <a:lnTo>
                        <a:pt x="839" y="756"/>
                      </a:lnTo>
                      <a:lnTo>
                        <a:pt x="839" y="744"/>
                      </a:lnTo>
                      <a:lnTo>
                        <a:pt x="853" y="736"/>
                      </a:lnTo>
                      <a:lnTo>
                        <a:pt x="860" y="736"/>
                      </a:lnTo>
                      <a:lnTo>
                        <a:pt x="871" y="716"/>
                      </a:lnTo>
                      <a:lnTo>
                        <a:pt x="880" y="709"/>
                      </a:lnTo>
                      <a:lnTo>
                        <a:pt x="891" y="697"/>
                      </a:lnTo>
                      <a:lnTo>
                        <a:pt x="891" y="688"/>
                      </a:lnTo>
                      <a:lnTo>
                        <a:pt x="898" y="681"/>
                      </a:lnTo>
                      <a:lnTo>
                        <a:pt x="911" y="669"/>
                      </a:lnTo>
                      <a:lnTo>
                        <a:pt x="911" y="662"/>
                      </a:lnTo>
                      <a:lnTo>
                        <a:pt x="911" y="650"/>
                      </a:lnTo>
                      <a:lnTo>
                        <a:pt x="918" y="642"/>
                      </a:lnTo>
                      <a:lnTo>
                        <a:pt x="918" y="635"/>
                      </a:lnTo>
                      <a:lnTo>
                        <a:pt x="918" y="623"/>
                      </a:lnTo>
                      <a:lnTo>
                        <a:pt x="918" y="615"/>
                      </a:lnTo>
                      <a:lnTo>
                        <a:pt x="918" y="608"/>
                      </a:lnTo>
                      <a:lnTo>
                        <a:pt x="918" y="595"/>
                      </a:lnTo>
                      <a:lnTo>
                        <a:pt x="918" y="588"/>
                      </a:lnTo>
                      <a:lnTo>
                        <a:pt x="911" y="588"/>
                      </a:lnTo>
                      <a:lnTo>
                        <a:pt x="911" y="577"/>
                      </a:lnTo>
                      <a:lnTo>
                        <a:pt x="898" y="569"/>
                      </a:lnTo>
                      <a:lnTo>
                        <a:pt x="891" y="561"/>
                      </a:lnTo>
                      <a:lnTo>
                        <a:pt x="880" y="561"/>
                      </a:lnTo>
                      <a:lnTo>
                        <a:pt x="871" y="550"/>
                      </a:lnTo>
                      <a:lnTo>
                        <a:pt x="860" y="550"/>
                      </a:lnTo>
                      <a:lnTo>
                        <a:pt x="853" y="550"/>
                      </a:lnTo>
                      <a:lnTo>
                        <a:pt x="839" y="542"/>
                      </a:lnTo>
                      <a:lnTo>
                        <a:pt x="832" y="542"/>
                      </a:lnTo>
                      <a:lnTo>
                        <a:pt x="820" y="542"/>
                      </a:lnTo>
                      <a:lnTo>
                        <a:pt x="808" y="542"/>
                      </a:lnTo>
                      <a:lnTo>
                        <a:pt x="801" y="542"/>
                      </a:lnTo>
                      <a:lnTo>
                        <a:pt x="790" y="542"/>
                      </a:lnTo>
                      <a:lnTo>
                        <a:pt x="781" y="542"/>
                      </a:lnTo>
                      <a:lnTo>
                        <a:pt x="762" y="542"/>
                      </a:lnTo>
                      <a:lnTo>
                        <a:pt x="732" y="542"/>
                      </a:lnTo>
                      <a:lnTo>
                        <a:pt x="712" y="542"/>
                      </a:lnTo>
                      <a:lnTo>
                        <a:pt x="693" y="542"/>
                      </a:lnTo>
                      <a:lnTo>
                        <a:pt x="672" y="550"/>
                      </a:lnTo>
                      <a:lnTo>
                        <a:pt x="653" y="550"/>
                      </a:lnTo>
                      <a:lnTo>
                        <a:pt x="614" y="550"/>
                      </a:lnTo>
                      <a:lnTo>
                        <a:pt x="576" y="561"/>
                      </a:lnTo>
                      <a:lnTo>
                        <a:pt x="533" y="561"/>
                      </a:lnTo>
                      <a:lnTo>
                        <a:pt x="504" y="561"/>
                      </a:lnTo>
                      <a:lnTo>
                        <a:pt x="486" y="561"/>
                      </a:lnTo>
                      <a:lnTo>
                        <a:pt x="466" y="561"/>
                      </a:lnTo>
                      <a:lnTo>
                        <a:pt x="455" y="561"/>
                      </a:lnTo>
                      <a:lnTo>
                        <a:pt x="435" y="561"/>
                      </a:lnTo>
                      <a:lnTo>
                        <a:pt x="428" y="561"/>
                      </a:lnTo>
                      <a:lnTo>
                        <a:pt x="417" y="561"/>
                      </a:lnTo>
                      <a:lnTo>
                        <a:pt x="404" y="561"/>
                      </a:lnTo>
                      <a:lnTo>
                        <a:pt x="397" y="561"/>
                      </a:lnTo>
                      <a:lnTo>
                        <a:pt x="386" y="561"/>
                      </a:lnTo>
                      <a:lnTo>
                        <a:pt x="377" y="550"/>
                      </a:lnTo>
                      <a:lnTo>
                        <a:pt x="365" y="550"/>
                      </a:lnTo>
                      <a:lnTo>
                        <a:pt x="358" y="550"/>
                      </a:lnTo>
                      <a:lnTo>
                        <a:pt x="345" y="542"/>
                      </a:lnTo>
                      <a:lnTo>
                        <a:pt x="338" y="542"/>
                      </a:lnTo>
                      <a:lnTo>
                        <a:pt x="327" y="529"/>
                      </a:lnTo>
                      <a:lnTo>
                        <a:pt x="318" y="529"/>
                      </a:lnTo>
                      <a:lnTo>
                        <a:pt x="318" y="521"/>
                      </a:lnTo>
                      <a:lnTo>
                        <a:pt x="300" y="514"/>
                      </a:lnTo>
                      <a:lnTo>
                        <a:pt x="287" y="514"/>
                      </a:lnTo>
                      <a:lnTo>
                        <a:pt x="287" y="501"/>
                      </a:lnTo>
                      <a:lnTo>
                        <a:pt x="276" y="494"/>
                      </a:lnTo>
                      <a:lnTo>
                        <a:pt x="269" y="494"/>
                      </a:lnTo>
                      <a:lnTo>
                        <a:pt x="256" y="474"/>
                      </a:lnTo>
                      <a:lnTo>
                        <a:pt x="249" y="467"/>
                      </a:lnTo>
                      <a:lnTo>
                        <a:pt x="238" y="456"/>
                      </a:lnTo>
                      <a:lnTo>
                        <a:pt x="230" y="448"/>
                      </a:lnTo>
                      <a:lnTo>
                        <a:pt x="230" y="436"/>
                      </a:lnTo>
                      <a:lnTo>
                        <a:pt x="217" y="436"/>
                      </a:lnTo>
                      <a:lnTo>
                        <a:pt x="217" y="421"/>
                      </a:lnTo>
                      <a:lnTo>
                        <a:pt x="209" y="409"/>
                      </a:lnTo>
                      <a:lnTo>
                        <a:pt x="209" y="401"/>
                      </a:lnTo>
                      <a:lnTo>
                        <a:pt x="209" y="390"/>
                      </a:lnTo>
                      <a:lnTo>
                        <a:pt x="198" y="390"/>
                      </a:lnTo>
                      <a:lnTo>
                        <a:pt x="198" y="382"/>
                      </a:lnTo>
                      <a:lnTo>
                        <a:pt x="198" y="373"/>
                      </a:lnTo>
                      <a:lnTo>
                        <a:pt x="190" y="354"/>
                      </a:lnTo>
                      <a:lnTo>
                        <a:pt x="190" y="335"/>
                      </a:lnTo>
                      <a:lnTo>
                        <a:pt x="190" y="327"/>
                      </a:lnTo>
                      <a:lnTo>
                        <a:pt x="190" y="308"/>
                      </a:lnTo>
                      <a:lnTo>
                        <a:pt x="190" y="300"/>
                      </a:lnTo>
                      <a:lnTo>
                        <a:pt x="190" y="280"/>
                      </a:lnTo>
                      <a:lnTo>
                        <a:pt x="190" y="269"/>
                      </a:lnTo>
                      <a:lnTo>
                        <a:pt x="190" y="253"/>
                      </a:lnTo>
                      <a:lnTo>
                        <a:pt x="190" y="222"/>
                      </a:lnTo>
                      <a:lnTo>
                        <a:pt x="198" y="194"/>
                      </a:lnTo>
                      <a:lnTo>
                        <a:pt x="198" y="159"/>
                      </a:lnTo>
                      <a:lnTo>
                        <a:pt x="209" y="101"/>
                      </a:lnTo>
                      <a:lnTo>
                        <a:pt x="209" y="75"/>
                      </a:lnTo>
                      <a:lnTo>
                        <a:pt x="217" y="67"/>
                      </a:lnTo>
                      <a:lnTo>
                        <a:pt x="217" y="47"/>
                      </a:lnTo>
                      <a:lnTo>
                        <a:pt x="217" y="38"/>
                      </a:lnTo>
                      <a:lnTo>
                        <a:pt x="217" y="27"/>
                      </a:lnTo>
                      <a:lnTo>
                        <a:pt x="217" y="20"/>
                      </a:lnTo>
                      <a:lnTo>
                        <a:pt x="217" y="0"/>
                      </a:lnTo>
                      <a:lnTo>
                        <a:pt x="0" y="0"/>
                      </a:lnTo>
                      <a:lnTo>
                        <a:pt x="0" y="382"/>
                      </a:lnTo>
                      <a:close/>
                    </a:path>
                  </a:pathLst>
                </a:custGeom>
                <a:solidFill>
                  <a:srgbClr val="7A933E"/>
                </a:solidFill>
                <a:ln w="9525">
                  <a:noFill/>
                  <a:round/>
                  <a:headEnd/>
                  <a:tailEnd/>
                </a:ln>
              </p:spPr>
              <p:txBody>
                <a:bodyPr/>
                <a:lstStyle/>
                <a:p>
                  <a:endParaRPr lang="en-US"/>
                </a:p>
              </p:txBody>
            </p:sp>
            <p:sp>
              <p:nvSpPr>
                <p:cNvPr id="36459" name="Freeform 717"/>
                <p:cNvSpPr>
                  <a:spLocks/>
                </p:cNvSpPr>
                <p:nvPr/>
              </p:nvSpPr>
              <p:spPr bwMode="auto">
                <a:xfrm>
                  <a:off x="1098" y="2099"/>
                  <a:ext cx="329" cy="413"/>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460" name="Freeform 718"/>
                <p:cNvSpPr>
                  <a:spLocks/>
                </p:cNvSpPr>
                <p:nvPr/>
              </p:nvSpPr>
              <p:spPr bwMode="auto">
                <a:xfrm>
                  <a:off x="1562" y="2955"/>
                  <a:ext cx="23" cy="103"/>
                </a:xfrm>
                <a:custGeom>
                  <a:avLst/>
                  <a:gdLst>
                    <a:gd name="T0" fmla="*/ 0 w 69"/>
                    <a:gd name="T1" fmla="*/ 0 h 308"/>
                    <a:gd name="T2" fmla="*/ 0 w 69"/>
                    <a:gd name="T3" fmla="*/ 0 h 308"/>
                    <a:gd name="T4" fmla="*/ 0 w 69"/>
                    <a:gd name="T5" fmla="*/ 0 h 308"/>
                    <a:gd name="T6" fmla="*/ 0 w 69"/>
                    <a:gd name="T7" fmla="*/ 0 h 308"/>
                    <a:gd name="T8" fmla="*/ 0 w 69"/>
                    <a:gd name="T9" fmla="*/ 0 h 308"/>
                    <a:gd name="T10" fmla="*/ 0 w 69"/>
                    <a:gd name="T11" fmla="*/ 0 h 308"/>
                    <a:gd name="T12" fmla="*/ 0 w 69"/>
                    <a:gd name="T13" fmla="*/ 0 h 308"/>
                    <a:gd name="T14" fmla="*/ 0 w 69"/>
                    <a:gd name="T15" fmla="*/ 0 h 308"/>
                    <a:gd name="T16" fmla="*/ 0 w 69"/>
                    <a:gd name="T17" fmla="*/ 0 h 308"/>
                    <a:gd name="T18" fmla="*/ 0 w 69"/>
                    <a:gd name="T19" fmla="*/ 0 h 308"/>
                    <a:gd name="T20" fmla="*/ 0 w 69"/>
                    <a:gd name="T21" fmla="*/ 0 h 308"/>
                    <a:gd name="T22" fmla="*/ 0 w 69"/>
                    <a:gd name="T23" fmla="*/ 0 h 308"/>
                    <a:gd name="T24" fmla="*/ 0 w 69"/>
                    <a:gd name="T25" fmla="*/ 0 h 308"/>
                    <a:gd name="T26" fmla="*/ 0 w 69"/>
                    <a:gd name="T27" fmla="*/ 0 h 308"/>
                    <a:gd name="T28" fmla="*/ 0 w 69"/>
                    <a:gd name="T29" fmla="*/ 0 h 308"/>
                    <a:gd name="T30" fmla="*/ 0 w 69"/>
                    <a:gd name="T31" fmla="*/ 0 h 308"/>
                    <a:gd name="T32" fmla="*/ 0 w 69"/>
                    <a:gd name="T33" fmla="*/ 0 h 308"/>
                    <a:gd name="T34" fmla="*/ 0 w 69"/>
                    <a:gd name="T35" fmla="*/ 0 h 308"/>
                    <a:gd name="T36" fmla="*/ 0 w 69"/>
                    <a:gd name="T37" fmla="*/ 0 h 308"/>
                    <a:gd name="T38" fmla="*/ 0 w 69"/>
                    <a:gd name="T39" fmla="*/ 0 h 308"/>
                    <a:gd name="T40" fmla="*/ 0 w 69"/>
                    <a:gd name="T41" fmla="*/ 0 h 308"/>
                    <a:gd name="T42" fmla="*/ 0 w 69"/>
                    <a:gd name="T43" fmla="*/ 0 h 308"/>
                    <a:gd name="T44" fmla="*/ 0 w 69"/>
                    <a:gd name="T45" fmla="*/ 0 h 308"/>
                    <a:gd name="T46" fmla="*/ 0 w 69"/>
                    <a:gd name="T47" fmla="*/ 0 h 308"/>
                    <a:gd name="T48" fmla="*/ 0 w 69"/>
                    <a:gd name="T49" fmla="*/ 0 h 308"/>
                    <a:gd name="T50" fmla="*/ 0 w 69"/>
                    <a:gd name="T51" fmla="*/ 0 h 308"/>
                    <a:gd name="T52" fmla="*/ 0 w 69"/>
                    <a:gd name="T53" fmla="*/ 0 h 308"/>
                    <a:gd name="T54" fmla="*/ 0 w 69"/>
                    <a:gd name="T55" fmla="*/ 0 h 308"/>
                    <a:gd name="T56" fmla="*/ 0 w 69"/>
                    <a:gd name="T57" fmla="*/ 0 h 308"/>
                    <a:gd name="T58" fmla="*/ 0 w 69"/>
                    <a:gd name="T59" fmla="*/ 0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308"/>
                    <a:gd name="T92" fmla="*/ 69 w 69"/>
                    <a:gd name="T93" fmla="*/ 308 h 3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308">
                      <a:moveTo>
                        <a:pt x="69" y="308"/>
                      </a:moveTo>
                      <a:lnTo>
                        <a:pt x="58" y="300"/>
                      </a:lnTo>
                      <a:lnTo>
                        <a:pt x="51" y="281"/>
                      </a:lnTo>
                      <a:lnTo>
                        <a:pt x="38" y="253"/>
                      </a:lnTo>
                      <a:lnTo>
                        <a:pt x="31" y="226"/>
                      </a:lnTo>
                      <a:lnTo>
                        <a:pt x="20" y="199"/>
                      </a:lnTo>
                      <a:lnTo>
                        <a:pt x="20" y="179"/>
                      </a:lnTo>
                      <a:lnTo>
                        <a:pt x="12" y="167"/>
                      </a:lnTo>
                      <a:lnTo>
                        <a:pt x="12" y="152"/>
                      </a:lnTo>
                      <a:lnTo>
                        <a:pt x="12" y="140"/>
                      </a:lnTo>
                      <a:lnTo>
                        <a:pt x="12" y="132"/>
                      </a:lnTo>
                      <a:lnTo>
                        <a:pt x="12" y="114"/>
                      </a:lnTo>
                      <a:lnTo>
                        <a:pt x="0" y="105"/>
                      </a:lnTo>
                      <a:lnTo>
                        <a:pt x="0" y="94"/>
                      </a:lnTo>
                      <a:lnTo>
                        <a:pt x="0" y="87"/>
                      </a:lnTo>
                      <a:lnTo>
                        <a:pt x="0" y="78"/>
                      </a:lnTo>
                      <a:lnTo>
                        <a:pt x="12" y="67"/>
                      </a:lnTo>
                      <a:lnTo>
                        <a:pt x="12" y="59"/>
                      </a:lnTo>
                      <a:lnTo>
                        <a:pt x="12" y="47"/>
                      </a:lnTo>
                      <a:lnTo>
                        <a:pt x="12" y="40"/>
                      </a:lnTo>
                      <a:lnTo>
                        <a:pt x="12" y="32"/>
                      </a:lnTo>
                      <a:lnTo>
                        <a:pt x="20" y="32"/>
                      </a:lnTo>
                      <a:lnTo>
                        <a:pt x="20" y="20"/>
                      </a:lnTo>
                      <a:lnTo>
                        <a:pt x="31" y="20"/>
                      </a:lnTo>
                      <a:lnTo>
                        <a:pt x="31" y="11"/>
                      </a:lnTo>
                      <a:lnTo>
                        <a:pt x="38" y="11"/>
                      </a:lnTo>
                      <a:lnTo>
                        <a:pt x="38" y="0"/>
                      </a:lnTo>
                      <a:lnTo>
                        <a:pt x="51" y="0"/>
                      </a:lnTo>
                      <a:lnTo>
                        <a:pt x="58" y="0"/>
                      </a:lnTo>
                      <a:lnTo>
                        <a:pt x="69" y="308"/>
                      </a:lnTo>
                      <a:close/>
                    </a:path>
                  </a:pathLst>
                </a:custGeom>
                <a:solidFill>
                  <a:srgbClr val="8FA65D"/>
                </a:solidFill>
                <a:ln w="9525">
                  <a:noFill/>
                  <a:round/>
                  <a:headEnd/>
                  <a:tailEnd/>
                </a:ln>
              </p:spPr>
              <p:txBody>
                <a:bodyPr/>
                <a:lstStyle/>
                <a:p>
                  <a:endParaRPr lang="en-US"/>
                </a:p>
              </p:txBody>
            </p:sp>
            <p:sp>
              <p:nvSpPr>
                <p:cNvPr id="36461" name="Freeform 719"/>
                <p:cNvSpPr>
                  <a:spLocks/>
                </p:cNvSpPr>
                <p:nvPr/>
              </p:nvSpPr>
              <p:spPr bwMode="auto">
                <a:xfrm>
                  <a:off x="1293" y="2757"/>
                  <a:ext cx="292" cy="341"/>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462" name="Freeform 720"/>
                <p:cNvSpPr>
                  <a:spLocks/>
                </p:cNvSpPr>
                <p:nvPr/>
              </p:nvSpPr>
              <p:spPr bwMode="auto">
                <a:xfrm>
                  <a:off x="1098" y="2034"/>
                  <a:ext cx="487" cy="569"/>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463" name="Freeform 721"/>
                <p:cNvSpPr>
                  <a:spLocks/>
                </p:cNvSpPr>
                <p:nvPr/>
              </p:nvSpPr>
              <p:spPr bwMode="auto">
                <a:xfrm>
                  <a:off x="1098" y="2636"/>
                  <a:ext cx="448" cy="419"/>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464" name="Freeform 722"/>
                <p:cNvSpPr>
                  <a:spLocks/>
                </p:cNvSpPr>
                <p:nvPr/>
              </p:nvSpPr>
              <p:spPr bwMode="auto">
                <a:xfrm>
                  <a:off x="1155" y="1611"/>
                  <a:ext cx="430" cy="470"/>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465" name="Freeform 723"/>
                <p:cNvSpPr>
                  <a:spLocks/>
                </p:cNvSpPr>
                <p:nvPr/>
              </p:nvSpPr>
              <p:spPr bwMode="auto">
                <a:xfrm>
                  <a:off x="1155" y="2931"/>
                  <a:ext cx="286" cy="167"/>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466" name="Freeform 724"/>
                <p:cNvSpPr>
                  <a:spLocks/>
                </p:cNvSpPr>
                <p:nvPr/>
              </p:nvSpPr>
              <p:spPr bwMode="auto">
                <a:xfrm>
                  <a:off x="1523" y="2409"/>
                  <a:ext cx="62" cy="187"/>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467" name="Freeform 725"/>
                <p:cNvSpPr>
                  <a:spLocks/>
                </p:cNvSpPr>
                <p:nvPr/>
              </p:nvSpPr>
              <p:spPr bwMode="auto">
                <a:xfrm>
                  <a:off x="1460" y="2338"/>
                  <a:ext cx="102" cy="137"/>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468" name="Freeform 726"/>
                <p:cNvSpPr>
                  <a:spLocks/>
                </p:cNvSpPr>
                <p:nvPr/>
              </p:nvSpPr>
              <p:spPr bwMode="auto">
                <a:xfrm>
                  <a:off x="1523" y="2409"/>
                  <a:ext cx="27" cy="29"/>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469" name="Freeform 727"/>
                <p:cNvSpPr>
                  <a:spLocks/>
                </p:cNvSpPr>
                <p:nvPr/>
              </p:nvSpPr>
              <p:spPr bwMode="auto">
                <a:xfrm>
                  <a:off x="1539" y="2393"/>
                  <a:ext cx="11" cy="20"/>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470" name="Rectangle 728"/>
                <p:cNvSpPr>
                  <a:spLocks noChangeArrowheads="1"/>
                </p:cNvSpPr>
                <p:nvPr/>
              </p:nvSpPr>
              <p:spPr bwMode="auto">
                <a:xfrm>
                  <a:off x="1550" y="2413"/>
                  <a:ext cx="1" cy="1"/>
                </a:xfrm>
                <a:prstGeom prst="rect">
                  <a:avLst/>
                </a:prstGeom>
                <a:solidFill>
                  <a:srgbClr val="000000"/>
                </a:solidFill>
                <a:ln w="9525">
                  <a:noFill/>
                  <a:miter lim="800000"/>
                  <a:headEnd/>
                  <a:tailEnd/>
                </a:ln>
              </p:spPr>
              <p:txBody>
                <a:bodyPr/>
                <a:lstStyle/>
                <a:p>
                  <a:endParaRPr lang="en-US"/>
                </a:p>
              </p:txBody>
            </p:sp>
            <p:sp>
              <p:nvSpPr>
                <p:cNvPr id="36471" name="Freeform 729"/>
                <p:cNvSpPr>
                  <a:spLocks/>
                </p:cNvSpPr>
                <p:nvPr/>
              </p:nvSpPr>
              <p:spPr bwMode="auto">
                <a:xfrm>
                  <a:off x="1539" y="2353"/>
                  <a:ext cx="23" cy="40"/>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472" name="Freeform 730"/>
                <p:cNvSpPr>
                  <a:spLocks/>
                </p:cNvSpPr>
                <p:nvPr/>
              </p:nvSpPr>
              <p:spPr bwMode="auto">
                <a:xfrm>
                  <a:off x="1503" y="2338"/>
                  <a:ext cx="57" cy="44"/>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473" name="Rectangle 731"/>
                <p:cNvSpPr>
                  <a:spLocks noChangeArrowheads="1"/>
                </p:cNvSpPr>
                <p:nvPr/>
              </p:nvSpPr>
              <p:spPr bwMode="auto">
                <a:xfrm>
                  <a:off x="1560" y="2353"/>
                  <a:ext cx="1" cy="1"/>
                </a:xfrm>
                <a:prstGeom prst="rect">
                  <a:avLst/>
                </a:prstGeom>
                <a:solidFill>
                  <a:srgbClr val="000000"/>
                </a:solidFill>
                <a:ln w="9525">
                  <a:noFill/>
                  <a:miter lim="800000"/>
                  <a:headEnd/>
                  <a:tailEnd/>
                </a:ln>
              </p:spPr>
              <p:txBody>
                <a:bodyPr/>
                <a:lstStyle/>
                <a:p>
                  <a:endParaRPr lang="en-US"/>
                </a:p>
              </p:txBody>
            </p:sp>
            <p:sp>
              <p:nvSpPr>
                <p:cNvPr id="36474" name="Freeform 732"/>
                <p:cNvSpPr>
                  <a:spLocks/>
                </p:cNvSpPr>
                <p:nvPr/>
              </p:nvSpPr>
              <p:spPr bwMode="auto">
                <a:xfrm>
                  <a:off x="1460" y="2376"/>
                  <a:ext cx="43" cy="17"/>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475" name="Freeform 733"/>
                <p:cNvSpPr>
                  <a:spLocks/>
                </p:cNvSpPr>
                <p:nvPr/>
              </p:nvSpPr>
              <p:spPr bwMode="auto">
                <a:xfrm>
                  <a:off x="1460" y="2376"/>
                  <a:ext cx="27" cy="86"/>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476" name="Freeform 734"/>
                <p:cNvSpPr>
                  <a:spLocks/>
                </p:cNvSpPr>
                <p:nvPr/>
              </p:nvSpPr>
              <p:spPr bwMode="auto">
                <a:xfrm>
                  <a:off x="1460" y="2376"/>
                  <a:ext cx="4" cy="2"/>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477" name="Freeform 735"/>
                <p:cNvSpPr>
                  <a:spLocks/>
                </p:cNvSpPr>
                <p:nvPr/>
              </p:nvSpPr>
              <p:spPr bwMode="auto">
                <a:xfrm>
                  <a:off x="1487" y="2462"/>
                  <a:ext cx="3" cy="13"/>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478" name="Freeform 736"/>
                <p:cNvSpPr>
                  <a:spLocks/>
                </p:cNvSpPr>
                <p:nvPr/>
              </p:nvSpPr>
              <p:spPr bwMode="auto">
                <a:xfrm>
                  <a:off x="1487" y="2431"/>
                  <a:ext cx="13" cy="4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479" name="Freeform 737"/>
                <p:cNvSpPr>
                  <a:spLocks/>
                </p:cNvSpPr>
                <p:nvPr/>
              </p:nvSpPr>
              <p:spPr bwMode="auto">
                <a:xfrm>
                  <a:off x="1484" y="2407"/>
                  <a:ext cx="13" cy="24"/>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480" name="Freeform 738"/>
                <p:cNvSpPr>
                  <a:spLocks/>
                </p:cNvSpPr>
                <p:nvPr/>
              </p:nvSpPr>
              <p:spPr bwMode="auto">
                <a:xfrm>
                  <a:off x="1497" y="2409"/>
                  <a:ext cx="29" cy="29"/>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481" name="Rectangle 739"/>
                <p:cNvSpPr>
                  <a:spLocks noChangeArrowheads="1"/>
                </p:cNvSpPr>
                <p:nvPr/>
              </p:nvSpPr>
              <p:spPr bwMode="auto">
                <a:xfrm>
                  <a:off x="1497" y="2409"/>
                  <a:ext cx="1" cy="1"/>
                </a:xfrm>
                <a:prstGeom prst="rect">
                  <a:avLst/>
                </a:prstGeom>
                <a:solidFill>
                  <a:srgbClr val="000000"/>
                </a:solidFill>
                <a:ln w="9525">
                  <a:noFill/>
                  <a:miter lim="800000"/>
                  <a:headEnd/>
                  <a:tailEnd/>
                </a:ln>
              </p:spPr>
              <p:txBody>
                <a:bodyPr/>
                <a:lstStyle/>
                <a:p>
                  <a:endParaRPr lang="en-US"/>
                </a:p>
              </p:txBody>
            </p:sp>
            <p:sp>
              <p:nvSpPr>
                <p:cNvPr id="36482" name="Rectangle 740"/>
                <p:cNvSpPr>
                  <a:spLocks noChangeArrowheads="1"/>
                </p:cNvSpPr>
                <p:nvPr/>
              </p:nvSpPr>
              <p:spPr bwMode="auto">
                <a:xfrm>
                  <a:off x="1526" y="2438"/>
                  <a:ext cx="1" cy="1"/>
                </a:xfrm>
                <a:prstGeom prst="rect">
                  <a:avLst/>
                </a:prstGeom>
                <a:solidFill>
                  <a:srgbClr val="000000"/>
                </a:solidFill>
                <a:ln w="9525">
                  <a:noFill/>
                  <a:miter lim="800000"/>
                  <a:headEnd/>
                  <a:tailEnd/>
                </a:ln>
              </p:spPr>
              <p:txBody>
                <a:bodyPr/>
                <a:lstStyle/>
                <a:p>
                  <a:endParaRPr lang="en-US"/>
                </a:p>
              </p:txBody>
            </p:sp>
            <p:sp>
              <p:nvSpPr>
                <p:cNvPr id="36483" name="Rectangle 741"/>
                <p:cNvSpPr>
                  <a:spLocks noChangeArrowheads="1"/>
                </p:cNvSpPr>
                <p:nvPr/>
              </p:nvSpPr>
              <p:spPr bwMode="auto">
                <a:xfrm>
                  <a:off x="1526" y="2438"/>
                  <a:ext cx="1" cy="1"/>
                </a:xfrm>
                <a:prstGeom prst="rect">
                  <a:avLst/>
                </a:prstGeom>
                <a:solidFill>
                  <a:srgbClr val="000000"/>
                </a:solidFill>
                <a:ln w="9525">
                  <a:noFill/>
                  <a:miter lim="800000"/>
                  <a:headEnd/>
                  <a:tailEnd/>
                </a:ln>
              </p:spPr>
              <p:txBody>
                <a:bodyPr/>
                <a:lstStyle/>
                <a:p>
                  <a:endParaRPr lang="en-US"/>
                </a:p>
              </p:txBody>
            </p:sp>
            <p:sp>
              <p:nvSpPr>
                <p:cNvPr id="36484" name="Freeform 742"/>
                <p:cNvSpPr>
                  <a:spLocks/>
                </p:cNvSpPr>
                <p:nvPr/>
              </p:nvSpPr>
              <p:spPr bwMode="auto">
                <a:xfrm>
                  <a:off x="1098" y="2012"/>
                  <a:ext cx="73" cy="69"/>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485" name="Freeform 743"/>
                <p:cNvSpPr>
                  <a:spLocks/>
                </p:cNvSpPr>
                <p:nvPr/>
              </p:nvSpPr>
              <p:spPr bwMode="auto">
                <a:xfrm>
                  <a:off x="1098" y="2015"/>
                  <a:ext cx="28" cy="28"/>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486" name="Freeform 744"/>
                <p:cNvSpPr>
                  <a:spLocks/>
                </p:cNvSpPr>
                <p:nvPr/>
              </p:nvSpPr>
              <p:spPr bwMode="auto">
                <a:xfrm>
                  <a:off x="1122" y="2012"/>
                  <a:ext cx="46" cy="25"/>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487" name="Rectangle 745"/>
                <p:cNvSpPr>
                  <a:spLocks noChangeArrowheads="1"/>
                </p:cNvSpPr>
                <p:nvPr/>
              </p:nvSpPr>
              <p:spPr bwMode="auto">
                <a:xfrm>
                  <a:off x="1168" y="2034"/>
                  <a:ext cx="1" cy="3"/>
                </a:xfrm>
                <a:prstGeom prst="rect">
                  <a:avLst/>
                </a:prstGeom>
                <a:solidFill>
                  <a:srgbClr val="000000"/>
                </a:solidFill>
                <a:ln w="9525">
                  <a:noFill/>
                  <a:miter lim="800000"/>
                  <a:headEnd/>
                  <a:tailEnd/>
                </a:ln>
              </p:spPr>
              <p:txBody>
                <a:bodyPr/>
                <a:lstStyle/>
                <a:p>
                  <a:endParaRPr lang="en-US"/>
                </a:p>
              </p:txBody>
            </p:sp>
            <p:sp>
              <p:nvSpPr>
                <p:cNvPr id="36488" name="Freeform 746"/>
                <p:cNvSpPr>
                  <a:spLocks/>
                </p:cNvSpPr>
                <p:nvPr/>
              </p:nvSpPr>
              <p:spPr bwMode="auto">
                <a:xfrm>
                  <a:off x="1149" y="2034"/>
                  <a:ext cx="19" cy="12"/>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489" name="Freeform 747"/>
                <p:cNvSpPr>
                  <a:spLocks/>
                </p:cNvSpPr>
                <p:nvPr/>
              </p:nvSpPr>
              <p:spPr bwMode="auto">
                <a:xfrm>
                  <a:off x="1098" y="2043"/>
                  <a:ext cx="51" cy="38"/>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490" name="Freeform 748"/>
                <p:cNvSpPr>
                  <a:spLocks/>
                </p:cNvSpPr>
                <p:nvPr/>
              </p:nvSpPr>
              <p:spPr bwMode="auto">
                <a:xfrm>
                  <a:off x="1098" y="1693"/>
                  <a:ext cx="70" cy="123"/>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491" name="Freeform 749"/>
                <p:cNvSpPr>
                  <a:spLocks/>
                </p:cNvSpPr>
                <p:nvPr/>
              </p:nvSpPr>
              <p:spPr bwMode="auto">
                <a:xfrm>
                  <a:off x="1098" y="1749"/>
                  <a:ext cx="51" cy="33"/>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492" name="Freeform 750"/>
                <p:cNvSpPr>
                  <a:spLocks/>
                </p:cNvSpPr>
                <p:nvPr/>
              </p:nvSpPr>
              <p:spPr bwMode="auto">
                <a:xfrm>
                  <a:off x="1115" y="1754"/>
                  <a:ext cx="34" cy="62"/>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493" name="Freeform 751"/>
                <p:cNvSpPr>
                  <a:spLocks/>
                </p:cNvSpPr>
                <p:nvPr/>
              </p:nvSpPr>
              <p:spPr bwMode="auto">
                <a:xfrm>
                  <a:off x="1128" y="1798"/>
                  <a:ext cx="40" cy="2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494" name="Freeform 752"/>
                <p:cNvSpPr>
                  <a:spLocks/>
                </p:cNvSpPr>
                <p:nvPr/>
              </p:nvSpPr>
              <p:spPr bwMode="auto">
                <a:xfrm>
                  <a:off x="1162" y="1773"/>
                  <a:ext cx="6" cy="25"/>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495" name="Freeform 753"/>
                <p:cNvSpPr>
                  <a:spLocks/>
                </p:cNvSpPr>
                <p:nvPr/>
              </p:nvSpPr>
              <p:spPr bwMode="auto">
                <a:xfrm>
                  <a:off x="1164" y="1773"/>
                  <a:ext cx="4" cy="7"/>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496" name="Freeform 754"/>
                <p:cNvSpPr>
                  <a:spLocks/>
                </p:cNvSpPr>
                <p:nvPr/>
              </p:nvSpPr>
              <p:spPr bwMode="auto">
                <a:xfrm>
                  <a:off x="1098" y="1693"/>
                  <a:ext cx="70" cy="87"/>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497" name="Freeform 755"/>
                <p:cNvSpPr>
                  <a:spLocks/>
                </p:cNvSpPr>
                <p:nvPr/>
              </p:nvSpPr>
              <p:spPr bwMode="auto">
                <a:xfrm>
                  <a:off x="1098" y="2866"/>
                  <a:ext cx="145" cy="229"/>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498" name="Freeform 756"/>
                <p:cNvSpPr>
                  <a:spLocks/>
                </p:cNvSpPr>
                <p:nvPr/>
              </p:nvSpPr>
              <p:spPr bwMode="auto">
                <a:xfrm>
                  <a:off x="1098" y="3055"/>
                  <a:ext cx="4" cy="4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499" name="Freeform 757"/>
                <p:cNvSpPr>
                  <a:spLocks/>
                </p:cNvSpPr>
                <p:nvPr/>
              </p:nvSpPr>
              <p:spPr bwMode="auto">
                <a:xfrm>
                  <a:off x="1098" y="2950"/>
                  <a:ext cx="21" cy="105"/>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500" name="Freeform 758"/>
                <p:cNvSpPr>
                  <a:spLocks/>
                </p:cNvSpPr>
                <p:nvPr/>
              </p:nvSpPr>
              <p:spPr bwMode="auto">
                <a:xfrm>
                  <a:off x="1119" y="2866"/>
                  <a:ext cx="30" cy="84"/>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501" name="Rectangle 759"/>
                <p:cNvSpPr>
                  <a:spLocks noChangeArrowheads="1"/>
                </p:cNvSpPr>
                <p:nvPr/>
              </p:nvSpPr>
              <p:spPr bwMode="auto">
                <a:xfrm>
                  <a:off x="1149" y="2866"/>
                  <a:ext cx="1" cy="2"/>
                </a:xfrm>
                <a:prstGeom prst="rect">
                  <a:avLst/>
                </a:prstGeom>
                <a:solidFill>
                  <a:srgbClr val="000000"/>
                </a:solidFill>
                <a:ln w="9525">
                  <a:noFill/>
                  <a:miter lim="800000"/>
                  <a:headEnd/>
                  <a:tailEnd/>
                </a:ln>
              </p:spPr>
              <p:txBody>
                <a:bodyPr/>
                <a:lstStyle/>
                <a:p>
                  <a:endParaRPr lang="en-US"/>
                </a:p>
              </p:txBody>
            </p:sp>
            <p:sp>
              <p:nvSpPr>
                <p:cNvPr id="36502" name="Freeform 760"/>
                <p:cNvSpPr>
                  <a:spLocks/>
                </p:cNvSpPr>
                <p:nvPr/>
              </p:nvSpPr>
              <p:spPr bwMode="auto">
                <a:xfrm>
                  <a:off x="1135" y="2866"/>
                  <a:ext cx="16" cy="58"/>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503" name="Freeform 761"/>
                <p:cNvSpPr>
                  <a:spLocks/>
                </p:cNvSpPr>
                <p:nvPr/>
              </p:nvSpPr>
              <p:spPr bwMode="auto">
                <a:xfrm>
                  <a:off x="1149" y="2866"/>
                  <a:ext cx="2" cy="2"/>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504" name="Freeform 762"/>
                <p:cNvSpPr>
                  <a:spLocks/>
                </p:cNvSpPr>
                <p:nvPr/>
              </p:nvSpPr>
              <p:spPr bwMode="auto">
                <a:xfrm>
                  <a:off x="1145" y="2897"/>
                  <a:ext cx="53" cy="31"/>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505" name="Freeform 763"/>
                <p:cNvSpPr>
                  <a:spLocks/>
                </p:cNvSpPr>
                <p:nvPr/>
              </p:nvSpPr>
              <p:spPr bwMode="auto">
                <a:xfrm>
                  <a:off x="1198" y="2894"/>
                  <a:ext cx="45" cy="34"/>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506" name="Rectangle 764"/>
                <p:cNvSpPr>
                  <a:spLocks noChangeArrowheads="1"/>
                </p:cNvSpPr>
                <p:nvPr/>
              </p:nvSpPr>
              <p:spPr bwMode="auto">
                <a:xfrm>
                  <a:off x="1618"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D</a:t>
                  </a:r>
                  <a:endParaRPr lang="en-US" sz="1600"/>
                </a:p>
              </p:txBody>
            </p:sp>
            <p:sp>
              <p:nvSpPr>
                <p:cNvPr id="36507" name="Rectangle 765"/>
                <p:cNvSpPr>
                  <a:spLocks noChangeArrowheads="1"/>
                </p:cNvSpPr>
                <p:nvPr/>
              </p:nvSpPr>
              <p:spPr bwMode="auto">
                <a:xfrm>
                  <a:off x="1628"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508" name="Rectangle 766"/>
                <p:cNvSpPr>
                  <a:spLocks noChangeArrowheads="1"/>
                </p:cNvSpPr>
                <p:nvPr/>
              </p:nvSpPr>
              <p:spPr bwMode="auto">
                <a:xfrm>
                  <a:off x="1637"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S</a:t>
                  </a:r>
                  <a:endParaRPr lang="en-US" sz="1600"/>
                </a:p>
              </p:txBody>
            </p:sp>
            <p:sp>
              <p:nvSpPr>
                <p:cNvPr id="36509" name="Rectangle 767"/>
                <p:cNvSpPr>
                  <a:spLocks noChangeArrowheads="1"/>
                </p:cNvSpPr>
                <p:nvPr/>
              </p:nvSpPr>
              <p:spPr bwMode="auto">
                <a:xfrm>
                  <a:off x="1649" y="2802"/>
                  <a:ext cx="18"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510" name="Rectangle 768"/>
                <p:cNvSpPr>
                  <a:spLocks noChangeArrowheads="1"/>
                </p:cNvSpPr>
                <p:nvPr/>
              </p:nvSpPr>
              <p:spPr bwMode="auto">
                <a:xfrm>
                  <a:off x="1660"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511" name="Rectangle 769"/>
                <p:cNvSpPr>
                  <a:spLocks noChangeArrowheads="1"/>
                </p:cNvSpPr>
                <p:nvPr/>
              </p:nvSpPr>
              <p:spPr bwMode="auto">
                <a:xfrm>
                  <a:off x="1674"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512" name="Rectangle 770"/>
                <p:cNvSpPr>
                  <a:spLocks noChangeArrowheads="1"/>
                </p:cNvSpPr>
                <p:nvPr/>
              </p:nvSpPr>
              <p:spPr bwMode="auto">
                <a:xfrm>
                  <a:off x="1684" y="2802"/>
                  <a:ext cx="20" cy="28"/>
                </a:xfrm>
                <a:prstGeom prst="rect">
                  <a:avLst/>
                </a:prstGeom>
                <a:noFill/>
                <a:ln w="9525">
                  <a:noFill/>
                  <a:miter lim="800000"/>
                  <a:headEnd/>
                  <a:tailEnd/>
                </a:ln>
              </p:spPr>
              <p:txBody>
                <a:bodyPr wrap="none" lIns="0" tIns="0" rIns="0" bIns="0">
                  <a:spAutoFit/>
                </a:bodyPr>
                <a:lstStyle/>
                <a:p>
                  <a:r>
                    <a:rPr lang="en-US" sz="200" b="1">
                      <a:solidFill>
                        <a:srgbClr val="000000"/>
                      </a:solidFill>
                    </a:rPr>
                    <a:t>B</a:t>
                  </a:r>
                  <a:endParaRPr lang="en-US" sz="1600"/>
                </a:p>
              </p:txBody>
            </p:sp>
            <p:sp>
              <p:nvSpPr>
                <p:cNvPr id="36513" name="Rectangle 771"/>
                <p:cNvSpPr>
                  <a:spLocks noChangeArrowheads="1"/>
                </p:cNvSpPr>
                <p:nvPr/>
              </p:nvSpPr>
              <p:spPr bwMode="auto">
                <a:xfrm>
                  <a:off x="1696"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U</a:t>
                  </a:r>
                  <a:endParaRPr lang="en-US" sz="1600"/>
                </a:p>
              </p:txBody>
            </p:sp>
            <p:sp>
              <p:nvSpPr>
                <p:cNvPr id="36514" name="Rectangle 772"/>
                <p:cNvSpPr>
                  <a:spLocks noChangeArrowheads="1"/>
                </p:cNvSpPr>
                <p:nvPr/>
              </p:nvSpPr>
              <p:spPr bwMode="auto">
                <a:xfrm>
                  <a:off x="1712"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515" name="Rectangle 773"/>
                <p:cNvSpPr>
                  <a:spLocks noChangeArrowheads="1"/>
                </p:cNvSpPr>
                <p:nvPr/>
              </p:nvSpPr>
              <p:spPr bwMode="auto">
                <a:xfrm>
                  <a:off x="1720"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516" name="Rectangle 774"/>
                <p:cNvSpPr>
                  <a:spLocks noChangeArrowheads="1"/>
                </p:cNvSpPr>
                <p:nvPr/>
              </p:nvSpPr>
              <p:spPr bwMode="auto">
                <a:xfrm>
                  <a:off x="1726"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517" name="Rectangle 775"/>
                <p:cNvSpPr>
                  <a:spLocks noChangeArrowheads="1"/>
                </p:cNvSpPr>
                <p:nvPr/>
              </p:nvSpPr>
              <p:spPr bwMode="auto">
                <a:xfrm>
                  <a:off x="1742"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518" name="Rectangle 776"/>
                <p:cNvSpPr>
                  <a:spLocks noChangeArrowheads="1"/>
                </p:cNvSpPr>
                <p:nvPr/>
              </p:nvSpPr>
              <p:spPr bwMode="auto">
                <a:xfrm>
                  <a:off x="1758"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519" name="Rectangle 777"/>
                <p:cNvSpPr>
                  <a:spLocks noChangeArrowheads="1"/>
                </p:cNvSpPr>
                <p:nvPr/>
              </p:nvSpPr>
              <p:spPr bwMode="auto">
                <a:xfrm>
                  <a:off x="1777" y="2802"/>
                  <a:ext cx="17" cy="28"/>
                </a:xfrm>
                <a:prstGeom prst="rect">
                  <a:avLst/>
                </a:prstGeom>
                <a:noFill/>
                <a:ln w="9525">
                  <a:noFill/>
                  <a:miter lim="800000"/>
                  <a:headEnd/>
                  <a:tailEnd/>
                </a:ln>
              </p:spPr>
              <p:txBody>
                <a:bodyPr wrap="none" lIns="0" tIns="0" rIns="0" bIns="0">
                  <a:spAutoFit/>
                </a:bodyPr>
                <a:lstStyle/>
                <a:p>
                  <a:r>
                    <a:rPr lang="en-US" sz="200" b="1">
                      <a:solidFill>
                        <a:srgbClr val="000000"/>
                      </a:solidFill>
                    </a:rPr>
                    <a:t>E</a:t>
                  </a:r>
                  <a:endParaRPr lang="en-US" sz="1600"/>
                </a:p>
              </p:txBody>
            </p:sp>
            <p:sp>
              <p:nvSpPr>
                <p:cNvPr id="36520" name="Rectangle 778"/>
                <p:cNvSpPr>
                  <a:spLocks noChangeArrowheads="1"/>
                </p:cNvSpPr>
                <p:nvPr/>
              </p:nvSpPr>
              <p:spPr bwMode="auto">
                <a:xfrm>
                  <a:off x="1788" y="2800"/>
                  <a:ext cx="19" cy="29"/>
                </a:xfrm>
                <a:prstGeom prst="rect">
                  <a:avLst/>
                </a:prstGeom>
                <a:noFill/>
                <a:ln w="9525">
                  <a:noFill/>
                  <a:miter lim="800000"/>
                  <a:headEnd/>
                  <a:tailEnd/>
                </a:ln>
              </p:spPr>
              <p:txBody>
                <a:bodyPr wrap="none" lIns="0" tIns="0" rIns="0" bIns="0">
                  <a:spAutoFit/>
                </a:bodyPr>
                <a:lstStyle/>
                <a:p>
                  <a:r>
                    <a:rPr lang="en-US" sz="200" b="1">
                      <a:solidFill>
                        <a:srgbClr val="000000"/>
                      </a:solidFill>
                    </a:rPr>
                    <a:t>S</a:t>
                  </a:r>
                  <a:endParaRPr lang="en-US" sz="1600"/>
                </a:p>
              </p:txBody>
            </p:sp>
            <p:sp>
              <p:nvSpPr>
                <p:cNvPr id="36521" name="Rectangle 779"/>
                <p:cNvSpPr>
                  <a:spLocks noChangeArrowheads="1"/>
                </p:cNvSpPr>
                <p:nvPr/>
              </p:nvSpPr>
              <p:spPr bwMode="auto">
                <a:xfrm>
                  <a:off x="1804" y="2800"/>
                  <a:ext cx="17" cy="29"/>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522" name="Rectangle 780"/>
                <p:cNvSpPr>
                  <a:spLocks noChangeArrowheads="1"/>
                </p:cNvSpPr>
                <p:nvPr/>
              </p:nvSpPr>
              <p:spPr bwMode="auto">
                <a:xfrm>
                  <a:off x="1813"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R</a:t>
                  </a:r>
                  <a:endParaRPr lang="en-US" sz="1600"/>
                </a:p>
              </p:txBody>
            </p:sp>
            <p:sp>
              <p:nvSpPr>
                <p:cNvPr id="36523" name="Rectangle 781"/>
                <p:cNvSpPr>
                  <a:spLocks noChangeArrowheads="1"/>
                </p:cNvSpPr>
                <p:nvPr/>
              </p:nvSpPr>
              <p:spPr bwMode="auto">
                <a:xfrm>
                  <a:off x="182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524" name="Rectangle 782"/>
                <p:cNvSpPr>
                  <a:spLocks noChangeArrowheads="1"/>
                </p:cNvSpPr>
                <p:nvPr/>
              </p:nvSpPr>
              <p:spPr bwMode="auto">
                <a:xfrm>
                  <a:off x="1832"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C</a:t>
                  </a:r>
                  <a:endParaRPr lang="en-US" sz="1600"/>
                </a:p>
              </p:txBody>
            </p:sp>
            <p:sp>
              <p:nvSpPr>
                <p:cNvPr id="36525" name="Rectangle 783"/>
                <p:cNvSpPr>
                  <a:spLocks noChangeArrowheads="1"/>
                </p:cNvSpPr>
                <p:nvPr/>
              </p:nvSpPr>
              <p:spPr bwMode="auto">
                <a:xfrm>
                  <a:off x="1843" y="2802"/>
                  <a:ext cx="16" cy="28"/>
                </a:xfrm>
                <a:prstGeom prst="rect">
                  <a:avLst/>
                </a:prstGeom>
                <a:noFill/>
                <a:ln w="9525">
                  <a:noFill/>
                  <a:miter lim="800000"/>
                  <a:headEnd/>
                  <a:tailEnd/>
                </a:ln>
              </p:spPr>
              <p:txBody>
                <a:bodyPr wrap="none" lIns="0" tIns="0" rIns="0" bIns="0">
                  <a:spAutoFit/>
                </a:bodyPr>
                <a:lstStyle/>
                <a:p>
                  <a:r>
                    <a:rPr lang="en-US" sz="200" b="1">
                      <a:solidFill>
                        <a:srgbClr val="000000"/>
                      </a:solidFill>
                    </a:rPr>
                    <a:t>T</a:t>
                  </a:r>
                  <a:endParaRPr lang="en-US" sz="1600"/>
                </a:p>
              </p:txBody>
            </p:sp>
            <p:sp>
              <p:nvSpPr>
                <p:cNvPr id="36526" name="Rectangle 784"/>
                <p:cNvSpPr>
                  <a:spLocks noChangeArrowheads="1"/>
                </p:cNvSpPr>
                <p:nvPr/>
              </p:nvSpPr>
              <p:spPr bwMode="auto">
                <a:xfrm>
                  <a:off x="1853" y="2800"/>
                  <a:ext cx="7" cy="29"/>
                </a:xfrm>
                <a:prstGeom prst="rect">
                  <a:avLst/>
                </a:prstGeom>
                <a:noFill/>
                <a:ln w="9525">
                  <a:noFill/>
                  <a:miter lim="800000"/>
                  <a:headEnd/>
                  <a:tailEnd/>
                </a:ln>
              </p:spPr>
              <p:txBody>
                <a:bodyPr wrap="none" lIns="0" tIns="0" rIns="0" bIns="0">
                  <a:spAutoFit/>
                </a:bodyPr>
                <a:lstStyle/>
                <a:p>
                  <a:r>
                    <a:rPr lang="en-US" sz="200" b="1">
                      <a:solidFill>
                        <a:srgbClr val="000000"/>
                      </a:solidFill>
                    </a:rPr>
                    <a:t>I</a:t>
                  </a:r>
                  <a:endParaRPr lang="en-US" sz="1600"/>
                </a:p>
              </p:txBody>
            </p:sp>
            <p:sp>
              <p:nvSpPr>
                <p:cNvPr id="36527" name="Rectangle 785"/>
                <p:cNvSpPr>
                  <a:spLocks noChangeArrowheads="1"/>
                </p:cNvSpPr>
                <p:nvPr/>
              </p:nvSpPr>
              <p:spPr bwMode="auto">
                <a:xfrm>
                  <a:off x="1864" y="2802"/>
                  <a:ext cx="21" cy="28"/>
                </a:xfrm>
                <a:prstGeom prst="rect">
                  <a:avLst/>
                </a:prstGeom>
                <a:noFill/>
                <a:ln w="9525">
                  <a:noFill/>
                  <a:miter lim="800000"/>
                  <a:headEnd/>
                  <a:tailEnd/>
                </a:ln>
              </p:spPr>
              <p:txBody>
                <a:bodyPr wrap="none" lIns="0" tIns="0" rIns="0" bIns="0">
                  <a:spAutoFit/>
                </a:bodyPr>
                <a:lstStyle/>
                <a:p>
                  <a:r>
                    <a:rPr lang="en-US" sz="200" b="1">
                      <a:solidFill>
                        <a:srgbClr val="000000"/>
                      </a:solidFill>
                    </a:rPr>
                    <a:t>O</a:t>
                  </a:r>
                  <a:endParaRPr lang="en-US" sz="1600"/>
                </a:p>
              </p:txBody>
            </p:sp>
            <p:sp>
              <p:nvSpPr>
                <p:cNvPr id="36528" name="Rectangle 786"/>
                <p:cNvSpPr>
                  <a:spLocks noChangeArrowheads="1"/>
                </p:cNvSpPr>
                <p:nvPr/>
              </p:nvSpPr>
              <p:spPr bwMode="auto">
                <a:xfrm>
                  <a:off x="1876" y="2802"/>
                  <a:ext cx="19" cy="28"/>
                </a:xfrm>
                <a:prstGeom prst="rect">
                  <a:avLst/>
                </a:prstGeom>
                <a:noFill/>
                <a:ln w="9525">
                  <a:noFill/>
                  <a:miter lim="800000"/>
                  <a:headEnd/>
                  <a:tailEnd/>
                </a:ln>
              </p:spPr>
              <p:txBody>
                <a:bodyPr wrap="none" lIns="0" tIns="0" rIns="0" bIns="0">
                  <a:spAutoFit/>
                </a:bodyPr>
                <a:lstStyle/>
                <a:p>
                  <a:r>
                    <a:rPr lang="en-US" sz="200" b="1">
                      <a:solidFill>
                        <a:srgbClr val="000000"/>
                      </a:solidFill>
                    </a:rPr>
                    <a:t>N</a:t>
                  </a:r>
                  <a:endParaRPr lang="en-US" sz="1600"/>
                </a:p>
              </p:txBody>
            </p:sp>
            <p:sp>
              <p:nvSpPr>
                <p:cNvPr id="36529" name="Rectangle 787"/>
                <p:cNvSpPr>
                  <a:spLocks noChangeArrowheads="1"/>
                </p:cNvSpPr>
                <p:nvPr/>
              </p:nvSpPr>
              <p:spPr bwMode="auto">
                <a:xfrm>
                  <a:off x="1891" y="2800"/>
                  <a:ext cx="8" cy="29"/>
                </a:xfrm>
                <a:prstGeom prst="rect">
                  <a:avLst/>
                </a:prstGeom>
                <a:noFill/>
                <a:ln w="9525">
                  <a:noFill/>
                  <a:miter lim="800000"/>
                  <a:headEnd/>
                  <a:tailEnd/>
                </a:ln>
              </p:spPr>
              <p:txBody>
                <a:bodyPr wrap="none" lIns="0" tIns="0" rIns="0" bIns="0">
                  <a:spAutoFit/>
                </a:bodyPr>
                <a:lstStyle/>
                <a:p>
                  <a:r>
                    <a:rPr lang="en-US" sz="200" b="1">
                      <a:solidFill>
                        <a:srgbClr val="000000"/>
                      </a:solidFill>
                    </a:rPr>
                    <a:t>:</a:t>
                  </a:r>
                  <a:endParaRPr lang="en-US" sz="1600"/>
                </a:p>
              </p:txBody>
            </p:sp>
            <p:sp>
              <p:nvSpPr>
                <p:cNvPr id="36530" name="Rectangle 788"/>
                <p:cNvSpPr>
                  <a:spLocks noChangeArrowheads="1"/>
                </p:cNvSpPr>
                <p:nvPr/>
              </p:nvSpPr>
              <p:spPr bwMode="auto">
                <a:xfrm>
                  <a:off x="1618" y="2821"/>
                  <a:ext cx="19"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531" name="Rectangle 789"/>
                <p:cNvSpPr>
                  <a:spLocks noChangeArrowheads="1"/>
                </p:cNvSpPr>
                <p:nvPr/>
              </p:nvSpPr>
              <p:spPr bwMode="auto">
                <a:xfrm>
                  <a:off x="163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532" name="Rectangle 790"/>
                <p:cNvSpPr>
                  <a:spLocks noChangeArrowheads="1"/>
                </p:cNvSpPr>
                <p:nvPr/>
              </p:nvSpPr>
              <p:spPr bwMode="auto">
                <a:xfrm>
                  <a:off x="1642"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533" name="Rectangle 791"/>
                <p:cNvSpPr>
                  <a:spLocks noChangeArrowheads="1"/>
                </p:cNvSpPr>
                <p:nvPr/>
              </p:nvSpPr>
              <p:spPr bwMode="auto">
                <a:xfrm>
                  <a:off x="1649"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534" name="Rectangle 792"/>
                <p:cNvSpPr>
                  <a:spLocks noChangeArrowheads="1"/>
                </p:cNvSpPr>
                <p:nvPr/>
              </p:nvSpPr>
              <p:spPr bwMode="auto">
                <a:xfrm>
                  <a:off x="166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535" name="Rectangle 793"/>
                <p:cNvSpPr>
                  <a:spLocks noChangeArrowheads="1"/>
                </p:cNvSpPr>
                <p:nvPr/>
              </p:nvSpPr>
              <p:spPr bwMode="auto">
                <a:xfrm>
                  <a:off x="1671"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v</a:t>
                  </a:r>
                  <a:endParaRPr lang="en-US" sz="1600"/>
                </a:p>
              </p:txBody>
            </p:sp>
            <p:sp>
              <p:nvSpPr>
                <p:cNvPr id="36536" name="Rectangle 794"/>
                <p:cNvSpPr>
                  <a:spLocks noChangeArrowheads="1"/>
                </p:cNvSpPr>
                <p:nvPr/>
              </p:nvSpPr>
              <p:spPr bwMode="auto">
                <a:xfrm>
                  <a:off x="168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537" name="Rectangle 795"/>
                <p:cNvSpPr>
                  <a:spLocks noChangeArrowheads="1"/>
                </p:cNvSpPr>
                <p:nvPr/>
              </p:nvSpPr>
              <p:spPr bwMode="auto">
                <a:xfrm>
                  <a:off x="169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538" name="Rectangle 796"/>
                <p:cNvSpPr>
                  <a:spLocks noChangeArrowheads="1"/>
                </p:cNvSpPr>
                <p:nvPr/>
              </p:nvSpPr>
              <p:spPr bwMode="auto">
                <a:xfrm>
                  <a:off x="1706"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f</a:t>
                  </a:r>
                  <a:endParaRPr lang="en-US" sz="1600"/>
                </a:p>
              </p:txBody>
            </p:sp>
            <p:sp>
              <p:nvSpPr>
                <p:cNvPr id="36539" name="Rectangle 797"/>
                <p:cNvSpPr>
                  <a:spLocks noChangeArrowheads="1"/>
                </p:cNvSpPr>
                <p:nvPr/>
              </p:nvSpPr>
              <p:spPr bwMode="auto">
                <a:xfrm>
                  <a:off x="1712" y="2821"/>
                  <a:ext cx="15"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540" name="Rectangle 798"/>
                <p:cNvSpPr>
                  <a:spLocks noChangeArrowheads="1"/>
                </p:cNvSpPr>
                <p:nvPr/>
              </p:nvSpPr>
              <p:spPr bwMode="auto">
                <a:xfrm>
                  <a:off x="1722"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541" name="Rectangle 799"/>
                <p:cNvSpPr>
                  <a:spLocks noChangeArrowheads="1"/>
                </p:cNvSpPr>
                <p:nvPr/>
              </p:nvSpPr>
              <p:spPr bwMode="auto">
                <a:xfrm>
                  <a:off x="173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p</a:t>
                  </a:r>
                  <a:endParaRPr lang="en-US" sz="1600"/>
                </a:p>
              </p:txBody>
            </p:sp>
            <p:sp>
              <p:nvSpPr>
                <p:cNvPr id="36542" name="Rectangle 800"/>
                <p:cNvSpPr>
                  <a:spLocks noChangeArrowheads="1"/>
                </p:cNvSpPr>
                <p:nvPr/>
              </p:nvSpPr>
              <p:spPr bwMode="auto">
                <a:xfrm>
                  <a:off x="174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543" name="Rectangle 801"/>
                <p:cNvSpPr>
                  <a:spLocks noChangeArrowheads="1"/>
                </p:cNvSpPr>
                <p:nvPr/>
              </p:nvSpPr>
              <p:spPr bwMode="auto">
                <a:xfrm>
                  <a:off x="1756"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b</a:t>
                  </a:r>
                  <a:endParaRPr lang="en-US" sz="1600"/>
                </a:p>
              </p:txBody>
            </p:sp>
            <p:sp>
              <p:nvSpPr>
                <p:cNvPr id="36544" name="Rectangle 802"/>
                <p:cNvSpPr>
                  <a:spLocks noChangeArrowheads="1"/>
                </p:cNvSpPr>
                <p:nvPr/>
              </p:nvSpPr>
              <p:spPr bwMode="auto">
                <a:xfrm>
                  <a:off x="176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545" name="Rectangle 803"/>
                <p:cNvSpPr>
                  <a:spLocks noChangeArrowheads="1"/>
                </p:cNvSpPr>
                <p:nvPr/>
              </p:nvSpPr>
              <p:spPr bwMode="auto">
                <a:xfrm>
                  <a:off x="176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46" name="Rectangle 804"/>
                <p:cNvSpPr>
                  <a:spLocks noChangeArrowheads="1"/>
                </p:cNvSpPr>
                <p:nvPr/>
              </p:nvSpPr>
              <p:spPr bwMode="auto">
                <a:xfrm>
                  <a:off x="1777"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c</a:t>
                  </a:r>
                  <a:endParaRPr lang="en-US" sz="1600"/>
                </a:p>
              </p:txBody>
            </p:sp>
            <p:sp>
              <p:nvSpPr>
                <p:cNvPr id="36547" name="Rectangle 805"/>
                <p:cNvSpPr>
                  <a:spLocks noChangeArrowheads="1"/>
                </p:cNvSpPr>
                <p:nvPr/>
              </p:nvSpPr>
              <p:spPr bwMode="auto">
                <a:xfrm>
                  <a:off x="1786" y="2821"/>
                  <a:ext cx="9"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548" name="Rectangle 806"/>
                <p:cNvSpPr>
                  <a:spLocks noChangeArrowheads="1"/>
                </p:cNvSpPr>
                <p:nvPr/>
              </p:nvSpPr>
              <p:spPr bwMode="auto">
                <a:xfrm>
                  <a:off x="1797"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549" name="Rectangle 807"/>
                <p:cNvSpPr>
                  <a:spLocks noChangeArrowheads="1"/>
                </p:cNvSpPr>
                <p:nvPr/>
              </p:nvSpPr>
              <p:spPr bwMode="auto">
                <a:xfrm>
                  <a:off x="1807"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550" name="Rectangle 808"/>
                <p:cNvSpPr>
                  <a:spLocks noChangeArrowheads="1"/>
                </p:cNvSpPr>
                <p:nvPr/>
              </p:nvSpPr>
              <p:spPr bwMode="auto">
                <a:xfrm>
                  <a:off x="181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551" name="Rectangle 809"/>
                <p:cNvSpPr>
                  <a:spLocks noChangeArrowheads="1"/>
                </p:cNvSpPr>
                <p:nvPr/>
              </p:nvSpPr>
              <p:spPr bwMode="auto">
                <a:xfrm>
                  <a:off x="1821"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a</a:t>
                  </a:r>
                  <a:endParaRPr lang="en-US" sz="1600"/>
                </a:p>
              </p:txBody>
            </p:sp>
            <p:sp>
              <p:nvSpPr>
                <p:cNvPr id="36552" name="Rectangle 810"/>
                <p:cNvSpPr>
                  <a:spLocks noChangeArrowheads="1"/>
                </p:cNvSpPr>
                <p:nvPr/>
              </p:nvSpPr>
              <p:spPr bwMode="auto">
                <a:xfrm>
                  <a:off x="1832"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553" name="Rectangle 811"/>
                <p:cNvSpPr>
                  <a:spLocks noChangeArrowheads="1"/>
                </p:cNvSpPr>
                <p:nvPr/>
              </p:nvSpPr>
              <p:spPr bwMode="auto">
                <a:xfrm>
                  <a:off x="184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554" name="Rectangle 812"/>
                <p:cNvSpPr>
                  <a:spLocks noChangeArrowheads="1"/>
                </p:cNvSpPr>
                <p:nvPr/>
              </p:nvSpPr>
              <p:spPr bwMode="auto">
                <a:xfrm>
                  <a:off x="185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a:t>
                  </a:r>
                  <a:endParaRPr lang="en-US" sz="1600"/>
                </a:p>
              </p:txBody>
            </p:sp>
            <p:sp>
              <p:nvSpPr>
                <p:cNvPr id="36555" name="Rectangle 813"/>
                <p:cNvSpPr>
                  <a:spLocks noChangeArrowheads="1"/>
                </p:cNvSpPr>
                <p:nvPr/>
              </p:nvSpPr>
              <p:spPr bwMode="auto">
                <a:xfrm>
                  <a:off x="1864"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556" name="Rectangle 814"/>
                <p:cNvSpPr>
                  <a:spLocks noChangeArrowheads="1"/>
                </p:cNvSpPr>
                <p:nvPr/>
              </p:nvSpPr>
              <p:spPr bwMode="auto">
                <a:xfrm>
                  <a:off x="187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57" name="Rectangle 815"/>
                <p:cNvSpPr>
                  <a:spLocks noChangeArrowheads="1"/>
                </p:cNvSpPr>
                <p:nvPr/>
              </p:nvSpPr>
              <p:spPr bwMode="auto">
                <a:xfrm>
                  <a:off x="1883" y="2821"/>
                  <a:ext cx="12"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558" name="Rectangle 816"/>
                <p:cNvSpPr>
                  <a:spLocks noChangeArrowheads="1"/>
                </p:cNvSpPr>
                <p:nvPr/>
              </p:nvSpPr>
              <p:spPr bwMode="auto">
                <a:xfrm>
                  <a:off x="1891"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559" name="Rectangle 817"/>
                <p:cNvSpPr>
                  <a:spLocks noChangeArrowheads="1"/>
                </p:cNvSpPr>
                <p:nvPr/>
              </p:nvSpPr>
              <p:spPr bwMode="auto">
                <a:xfrm>
                  <a:off x="1891" y="2821"/>
                  <a:ext cx="8" cy="29"/>
                </a:xfrm>
                <a:prstGeom prst="rect">
                  <a:avLst/>
                </a:prstGeom>
                <a:noFill/>
                <a:ln w="9525">
                  <a:noFill/>
                  <a:miter lim="800000"/>
                  <a:headEnd/>
                  <a:tailEnd/>
                </a:ln>
              </p:spPr>
              <p:txBody>
                <a:bodyPr wrap="none" lIns="0" tIns="0" rIns="0" bIns="0">
                  <a:spAutoFit/>
                </a:bodyPr>
                <a:lstStyle/>
                <a:p>
                  <a:r>
                    <a:rPr lang="en-US" sz="200">
                      <a:solidFill>
                        <a:srgbClr val="000000"/>
                      </a:solidFill>
                    </a:rPr>
                    <a:t>r</a:t>
                  </a:r>
                  <a:endParaRPr lang="en-US" sz="1600"/>
                </a:p>
              </p:txBody>
            </p:sp>
            <p:sp>
              <p:nvSpPr>
                <p:cNvPr id="36560" name="Rectangle 818"/>
                <p:cNvSpPr>
                  <a:spLocks noChangeArrowheads="1"/>
                </p:cNvSpPr>
                <p:nvPr/>
              </p:nvSpPr>
              <p:spPr bwMode="auto">
                <a:xfrm>
                  <a:off x="189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61" name="Rectangle 819"/>
                <p:cNvSpPr>
                  <a:spLocks noChangeArrowheads="1"/>
                </p:cNvSpPr>
                <p:nvPr/>
              </p:nvSpPr>
              <p:spPr bwMode="auto">
                <a:xfrm>
                  <a:off x="1905"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b</a:t>
                  </a:r>
                  <a:endParaRPr lang="en-US" sz="1600"/>
                </a:p>
              </p:txBody>
            </p:sp>
            <p:sp>
              <p:nvSpPr>
                <p:cNvPr id="36562" name="Rectangle 820"/>
                <p:cNvSpPr>
                  <a:spLocks noChangeArrowheads="1"/>
                </p:cNvSpPr>
                <p:nvPr/>
              </p:nvSpPr>
              <p:spPr bwMode="auto">
                <a:xfrm>
                  <a:off x="1917"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563" name="Rectangle 821"/>
                <p:cNvSpPr>
                  <a:spLocks noChangeArrowheads="1"/>
                </p:cNvSpPr>
                <p:nvPr/>
              </p:nvSpPr>
              <p:spPr bwMode="auto">
                <a:xfrm>
                  <a:off x="192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564" name="Rectangle 822"/>
                <p:cNvSpPr>
                  <a:spLocks noChangeArrowheads="1"/>
                </p:cNvSpPr>
                <p:nvPr/>
              </p:nvSpPr>
              <p:spPr bwMode="auto">
                <a:xfrm>
                  <a:off x="193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65" name="Rectangle 823"/>
                <p:cNvSpPr>
                  <a:spLocks noChangeArrowheads="1"/>
                </p:cNvSpPr>
                <p:nvPr/>
              </p:nvSpPr>
              <p:spPr bwMode="auto">
                <a:xfrm>
                  <a:off x="1938"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o</a:t>
                  </a:r>
                  <a:endParaRPr lang="en-US" sz="1600"/>
                </a:p>
              </p:txBody>
            </p:sp>
            <p:sp>
              <p:nvSpPr>
                <p:cNvPr id="36566" name="Rectangle 824"/>
                <p:cNvSpPr>
                  <a:spLocks noChangeArrowheads="1"/>
                </p:cNvSpPr>
                <p:nvPr/>
              </p:nvSpPr>
              <p:spPr bwMode="auto">
                <a:xfrm>
                  <a:off x="1949"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n</a:t>
                  </a:r>
                  <a:endParaRPr lang="en-US" sz="1600"/>
                </a:p>
              </p:txBody>
            </p:sp>
            <p:sp>
              <p:nvSpPr>
                <p:cNvPr id="36567" name="Rectangle 825"/>
                <p:cNvSpPr>
                  <a:spLocks noChangeArrowheads="1"/>
                </p:cNvSpPr>
                <p:nvPr/>
              </p:nvSpPr>
              <p:spPr bwMode="auto">
                <a:xfrm>
                  <a:off x="1963"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68" name="Rectangle 826"/>
                <p:cNvSpPr>
                  <a:spLocks noChangeArrowheads="1"/>
                </p:cNvSpPr>
                <p:nvPr/>
              </p:nvSpPr>
              <p:spPr bwMode="auto">
                <a:xfrm>
                  <a:off x="1967" y="2821"/>
                  <a:ext cx="14" cy="29"/>
                </a:xfrm>
                <a:prstGeom prst="rect">
                  <a:avLst/>
                </a:prstGeom>
                <a:noFill/>
                <a:ln w="9525">
                  <a:noFill/>
                  <a:miter lim="800000"/>
                  <a:headEnd/>
                  <a:tailEnd/>
                </a:ln>
              </p:spPr>
              <p:txBody>
                <a:bodyPr wrap="none" lIns="0" tIns="0" rIns="0" bIns="0">
                  <a:spAutoFit/>
                </a:bodyPr>
                <a:lstStyle/>
                <a:p>
                  <a:r>
                    <a:rPr lang="en-US" sz="200">
                      <a:solidFill>
                        <a:srgbClr val="000000"/>
                      </a:solidFill>
                    </a:rPr>
                    <a:t>s</a:t>
                  </a:r>
                  <a:endParaRPr lang="en-US" sz="1600"/>
                </a:p>
              </p:txBody>
            </p:sp>
            <p:sp>
              <p:nvSpPr>
                <p:cNvPr id="36569" name="Rectangle 827"/>
                <p:cNvSpPr>
                  <a:spLocks noChangeArrowheads="1"/>
                </p:cNvSpPr>
                <p:nvPr/>
              </p:nvSpPr>
              <p:spPr bwMode="auto">
                <a:xfrm>
                  <a:off x="198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u</a:t>
                  </a:r>
                  <a:endParaRPr lang="en-US" sz="1600"/>
                </a:p>
              </p:txBody>
            </p:sp>
            <p:sp>
              <p:nvSpPr>
                <p:cNvPr id="36570" name="Rectangle 828"/>
                <p:cNvSpPr>
                  <a:spLocks noChangeArrowheads="1"/>
                </p:cNvSpPr>
                <p:nvPr/>
              </p:nvSpPr>
              <p:spPr bwMode="auto">
                <a:xfrm>
                  <a:off x="1993"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n</a:t>
                  </a:r>
                  <a:endParaRPr lang="en-US" sz="1600"/>
                </a:p>
              </p:txBody>
            </p:sp>
            <p:sp>
              <p:nvSpPr>
                <p:cNvPr id="36571" name="Rectangle 829"/>
                <p:cNvSpPr>
                  <a:spLocks noChangeArrowheads="1"/>
                </p:cNvSpPr>
                <p:nvPr/>
              </p:nvSpPr>
              <p:spPr bwMode="auto">
                <a:xfrm>
                  <a:off x="2006"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l</a:t>
                  </a:r>
                  <a:endParaRPr lang="en-US" sz="1600"/>
                </a:p>
              </p:txBody>
            </p:sp>
            <p:sp>
              <p:nvSpPr>
                <p:cNvPr id="36572" name="Rectangle 830"/>
                <p:cNvSpPr>
                  <a:spLocks noChangeArrowheads="1"/>
                </p:cNvSpPr>
                <p:nvPr/>
              </p:nvSpPr>
              <p:spPr bwMode="auto">
                <a:xfrm>
                  <a:off x="2008"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73" name="Rectangle 831"/>
                <p:cNvSpPr>
                  <a:spLocks noChangeArrowheads="1"/>
                </p:cNvSpPr>
                <p:nvPr/>
              </p:nvSpPr>
              <p:spPr bwMode="auto">
                <a:xfrm>
                  <a:off x="2015" y="2821"/>
                  <a:ext cx="20" cy="29"/>
                </a:xfrm>
                <a:prstGeom prst="rect">
                  <a:avLst/>
                </a:prstGeom>
                <a:noFill/>
                <a:ln w="9525">
                  <a:noFill/>
                  <a:miter lim="800000"/>
                  <a:headEnd/>
                  <a:tailEnd/>
                </a:ln>
              </p:spPr>
              <p:txBody>
                <a:bodyPr wrap="none" lIns="0" tIns="0" rIns="0" bIns="0">
                  <a:spAutoFit/>
                </a:bodyPr>
                <a:lstStyle/>
                <a:p>
                  <a:r>
                    <a:rPr lang="en-US" sz="200">
                      <a:solidFill>
                        <a:srgbClr val="000000"/>
                      </a:solidFill>
                    </a:rPr>
                    <a:t>m</a:t>
                  </a:r>
                  <a:endParaRPr lang="en-US" sz="1600"/>
                </a:p>
              </p:txBody>
            </p:sp>
            <p:sp>
              <p:nvSpPr>
                <p:cNvPr id="36574" name="Rectangle 832"/>
                <p:cNvSpPr>
                  <a:spLocks noChangeArrowheads="1"/>
                </p:cNvSpPr>
                <p:nvPr/>
              </p:nvSpPr>
              <p:spPr bwMode="auto">
                <a:xfrm>
                  <a:off x="2025"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i</a:t>
                  </a:r>
                  <a:endParaRPr lang="en-US" sz="1600"/>
                </a:p>
              </p:txBody>
            </p:sp>
            <p:sp>
              <p:nvSpPr>
                <p:cNvPr id="36575" name="Rectangle 833"/>
                <p:cNvSpPr>
                  <a:spLocks noChangeArrowheads="1"/>
                </p:cNvSpPr>
                <p:nvPr/>
              </p:nvSpPr>
              <p:spPr bwMode="auto">
                <a:xfrm>
                  <a:off x="2031" y="2821"/>
                  <a:ext cx="7" cy="29"/>
                </a:xfrm>
                <a:prstGeom prst="rect">
                  <a:avLst/>
                </a:prstGeom>
                <a:noFill/>
                <a:ln w="9525">
                  <a:noFill/>
                  <a:miter lim="800000"/>
                  <a:headEnd/>
                  <a:tailEnd/>
                </a:ln>
              </p:spPr>
              <p:txBody>
                <a:bodyPr wrap="none" lIns="0" tIns="0" rIns="0" bIns="0">
                  <a:spAutoFit/>
                </a:bodyPr>
                <a:lstStyle/>
                <a:p>
                  <a:r>
                    <a:rPr lang="en-US" sz="200">
                      <a:solidFill>
                        <a:srgbClr val="000000"/>
                      </a:solidFill>
                    </a:rPr>
                    <a:t>t</a:t>
                  </a:r>
                  <a:endParaRPr lang="en-US" sz="1600"/>
                </a:p>
              </p:txBody>
            </p:sp>
            <p:sp>
              <p:nvSpPr>
                <p:cNvPr id="36576" name="Rectangle 834"/>
                <p:cNvSpPr>
                  <a:spLocks noChangeArrowheads="1"/>
                </p:cNvSpPr>
                <p:nvPr/>
              </p:nvSpPr>
              <p:spPr bwMode="auto">
                <a:xfrm>
                  <a:off x="2038"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e</a:t>
                  </a:r>
                  <a:endParaRPr lang="en-US" sz="1600"/>
                </a:p>
              </p:txBody>
            </p:sp>
            <p:sp>
              <p:nvSpPr>
                <p:cNvPr id="36577" name="Rectangle 835"/>
                <p:cNvSpPr>
                  <a:spLocks noChangeArrowheads="1"/>
                </p:cNvSpPr>
                <p:nvPr/>
              </p:nvSpPr>
              <p:spPr bwMode="auto">
                <a:xfrm>
                  <a:off x="2050" y="2821"/>
                  <a:ext cx="16" cy="29"/>
                </a:xfrm>
                <a:prstGeom prst="rect">
                  <a:avLst/>
                </a:prstGeom>
                <a:noFill/>
                <a:ln w="9525">
                  <a:noFill/>
                  <a:miter lim="800000"/>
                  <a:headEnd/>
                  <a:tailEnd/>
                </a:ln>
              </p:spPr>
              <p:txBody>
                <a:bodyPr wrap="none" lIns="0" tIns="0" rIns="0" bIns="0">
                  <a:spAutoFit/>
                </a:bodyPr>
                <a:lstStyle/>
                <a:p>
                  <a:r>
                    <a:rPr lang="en-US" sz="200">
                      <a:solidFill>
                        <a:srgbClr val="000000"/>
                      </a:solidFill>
                    </a:rPr>
                    <a:t>d</a:t>
                  </a:r>
                  <a:endParaRPr lang="en-US" sz="1600"/>
                </a:p>
              </p:txBody>
            </p:sp>
            <p:sp>
              <p:nvSpPr>
                <p:cNvPr id="36578" name="Rectangle 836"/>
                <p:cNvSpPr>
                  <a:spLocks noChangeArrowheads="1"/>
                </p:cNvSpPr>
                <p:nvPr/>
              </p:nvSpPr>
              <p:spPr bwMode="auto">
                <a:xfrm>
                  <a:off x="1619" y="2859"/>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H</a:t>
                  </a:r>
                  <a:endParaRPr lang="en-US" sz="1600"/>
                </a:p>
              </p:txBody>
            </p:sp>
            <p:sp>
              <p:nvSpPr>
                <p:cNvPr id="36579" name="Rectangle 837"/>
                <p:cNvSpPr>
                  <a:spLocks noChangeArrowheads="1"/>
                </p:cNvSpPr>
                <p:nvPr/>
              </p:nvSpPr>
              <p:spPr bwMode="auto">
                <a:xfrm>
                  <a:off x="1642"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580" name="Rectangle 838"/>
                <p:cNvSpPr>
                  <a:spLocks noChangeArrowheads="1"/>
                </p:cNvSpPr>
                <p:nvPr/>
              </p:nvSpPr>
              <p:spPr bwMode="auto">
                <a:xfrm>
                  <a:off x="1668"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581" name="Rectangle 839"/>
                <p:cNvSpPr>
                  <a:spLocks noChangeArrowheads="1"/>
                </p:cNvSpPr>
                <p:nvPr/>
              </p:nvSpPr>
              <p:spPr bwMode="auto">
                <a:xfrm>
                  <a:off x="1690"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D</a:t>
                  </a:r>
                  <a:endParaRPr lang="en-US" sz="1600"/>
                </a:p>
              </p:txBody>
            </p:sp>
            <p:sp>
              <p:nvSpPr>
                <p:cNvPr id="36582" name="Rectangle 840"/>
                <p:cNvSpPr>
                  <a:spLocks noChangeArrowheads="1"/>
                </p:cNvSpPr>
                <p:nvPr/>
              </p:nvSpPr>
              <p:spPr bwMode="auto">
                <a:xfrm>
                  <a:off x="1717" y="2859"/>
                  <a:ext cx="40" cy="57"/>
                </a:xfrm>
                <a:prstGeom prst="rect">
                  <a:avLst/>
                </a:prstGeom>
                <a:noFill/>
                <a:ln w="9525">
                  <a:noFill/>
                  <a:miter lim="800000"/>
                  <a:headEnd/>
                  <a:tailEnd/>
                </a:ln>
              </p:spPr>
              <p:txBody>
                <a:bodyPr wrap="none" lIns="0" tIns="0" rIns="0" bIns="0">
                  <a:spAutoFit/>
                </a:bodyPr>
                <a:lstStyle/>
                <a:p>
                  <a:r>
                    <a:rPr lang="en-US" sz="400" b="1">
                      <a:solidFill>
                        <a:srgbClr val="000000"/>
                      </a:solidFill>
                    </a:rPr>
                    <a:t>Q</a:t>
                  </a:r>
                  <a:endParaRPr lang="en-US" sz="1600"/>
                </a:p>
              </p:txBody>
            </p:sp>
            <p:sp>
              <p:nvSpPr>
                <p:cNvPr id="36583" name="Rectangle 841"/>
                <p:cNvSpPr>
                  <a:spLocks noChangeArrowheads="1"/>
                </p:cNvSpPr>
                <p:nvPr/>
              </p:nvSpPr>
              <p:spPr bwMode="auto">
                <a:xfrm>
                  <a:off x="1742" y="2859"/>
                  <a:ext cx="37" cy="57"/>
                </a:xfrm>
                <a:prstGeom prst="rect">
                  <a:avLst/>
                </a:prstGeom>
                <a:noFill/>
                <a:ln w="9525">
                  <a:noFill/>
                  <a:miter lim="800000"/>
                  <a:headEnd/>
                  <a:tailEnd/>
                </a:ln>
              </p:spPr>
              <p:txBody>
                <a:bodyPr wrap="none" lIns="0" tIns="0" rIns="0" bIns="0">
                  <a:spAutoFit/>
                </a:bodyPr>
                <a:lstStyle/>
                <a:p>
                  <a:r>
                    <a:rPr lang="en-US" sz="400" b="1">
                      <a:solidFill>
                        <a:srgbClr val="000000"/>
                      </a:solidFill>
                    </a:rPr>
                    <a:t>U</a:t>
                  </a:r>
                  <a:endParaRPr lang="en-US" sz="1600"/>
                </a:p>
              </p:txBody>
            </p:sp>
            <p:sp>
              <p:nvSpPr>
                <p:cNvPr id="36584" name="Rectangle 842"/>
                <p:cNvSpPr>
                  <a:spLocks noChangeArrowheads="1"/>
                </p:cNvSpPr>
                <p:nvPr/>
              </p:nvSpPr>
              <p:spPr bwMode="auto">
                <a:xfrm>
                  <a:off x="1771" y="2859"/>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A</a:t>
                  </a:r>
                  <a:endParaRPr lang="en-US" sz="1600"/>
                </a:p>
              </p:txBody>
            </p:sp>
            <p:sp>
              <p:nvSpPr>
                <p:cNvPr id="36585" name="Rectangle 843"/>
                <p:cNvSpPr>
                  <a:spLocks noChangeArrowheads="1"/>
                </p:cNvSpPr>
                <p:nvPr/>
              </p:nvSpPr>
              <p:spPr bwMode="auto">
                <a:xfrm>
                  <a:off x="1799" y="2859"/>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586" name="Rectangle 844"/>
                <p:cNvSpPr>
                  <a:spLocks noChangeArrowheads="1"/>
                </p:cNvSpPr>
                <p:nvPr/>
              </p:nvSpPr>
              <p:spPr bwMode="auto">
                <a:xfrm>
                  <a:off x="1821" y="2859"/>
                  <a:ext cx="32" cy="57"/>
                </a:xfrm>
                <a:prstGeom prst="rect">
                  <a:avLst/>
                </a:prstGeom>
                <a:noFill/>
                <a:ln w="9525">
                  <a:noFill/>
                  <a:miter lim="800000"/>
                  <a:headEnd/>
                  <a:tailEnd/>
                </a:ln>
              </p:spPr>
              <p:txBody>
                <a:bodyPr wrap="none" lIns="0" tIns="0" rIns="0" bIns="0">
                  <a:spAutoFit/>
                </a:bodyPr>
                <a:lstStyle/>
                <a:p>
                  <a:r>
                    <a:rPr lang="en-US" sz="400" b="1">
                      <a:solidFill>
                        <a:srgbClr val="000000"/>
                      </a:solidFill>
                    </a:rPr>
                    <a:t>T</a:t>
                  </a:r>
                  <a:endParaRPr lang="en-US" sz="1600"/>
                </a:p>
              </p:txBody>
            </p:sp>
            <p:sp>
              <p:nvSpPr>
                <p:cNvPr id="36587" name="Rectangle 845"/>
                <p:cNvSpPr>
                  <a:spLocks noChangeArrowheads="1"/>
                </p:cNvSpPr>
                <p:nvPr/>
              </p:nvSpPr>
              <p:spPr bwMode="auto">
                <a:xfrm>
                  <a:off x="1843"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588" name="Rectangle 846"/>
                <p:cNvSpPr>
                  <a:spLocks noChangeArrowheads="1"/>
                </p:cNvSpPr>
                <p:nvPr/>
              </p:nvSpPr>
              <p:spPr bwMode="auto">
                <a:xfrm>
                  <a:off x="1864" y="2859"/>
                  <a:ext cx="36" cy="57"/>
                </a:xfrm>
                <a:prstGeom prst="rect">
                  <a:avLst/>
                </a:prstGeom>
                <a:noFill/>
                <a:ln w="9525">
                  <a:noFill/>
                  <a:miter lim="800000"/>
                  <a:headEnd/>
                  <a:tailEnd/>
                </a:ln>
              </p:spPr>
              <p:txBody>
                <a:bodyPr wrap="none" lIns="0" tIns="0" rIns="0" bIns="0">
                  <a:spAutoFit/>
                </a:bodyPr>
                <a:lstStyle/>
                <a:p>
                  <a:r>
                    <a:rPr lang="en-US" sz="400" b="1">
                      <a:solidFill>
                        <a:srgbClr val="000000"/>
                      </a:solidFill>
                    </a:rPr>
                    <a:t>R</a:t>
                  </a:r>
                  <a:endParaRPr lang="en-US" sz="1600"/>
                </a:p>
              </p:txBody>
            </p:sp>
            <p:sp>
              <p:nvSpPr>
                <p:cNvPr id="36589" name="Rectangle 847"/>
                <p:cNvSpPr>
                  <a:spLocks noChangeArrowheads="1"/>
                </p:cNvSpPr>
                <p:nvPr/>
              </p:nvSpPr>
              <p:spPr bwMode="auto">
                <a:xfrm>
                  <a:off x="1887" y="2859"/>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S</a:t>
                  </a:r>
                  <a:endParaRPr lang="en-US" sz="1600"/>
                </a:p>
              </p:txBody>
            </p:sp>
            <p:sp>
              <p:nvSpPr>
                <p:cNvPr id="36590" name="Rectangle 848"/>
                <p:cNvSpPr>
                  <a:spLocks noChangeArrowheads="1"/>
                </p:cNvSpPr>
                <p:nvPr/>
              </p:nvSpPr>
              <p:spPr bwMode="auto">
                <a:xfrm>
                  <a:off x="1619" y="2892"/>
                  <a:ext cx="38" cy="57"/>
                </a:xfrm>
                <a:prstGeom prst="rect">
                  <a:avLst/>
                </a:prstGeom>
                <a:noFill/>
                <a:ln w="9525">
                  <a:noFill/>
                  <a:miter lim="800000"/>
                  <a:headEnd/>
                  <a:tailEnd/>
                </a:ln>
              </p:spPr>
              <p:txBody>
                <a:bodyPr wrap="none" lIns="0" tIns="0" rIns="0" bIns="0">
                  <a:spAutoFit/>
                </a:bodyPr>
                <a:lstStyle/>
                <a:p>
                  <a:r>
                    <a:rPr lang="en-US" sz="400" b="1">
                      <a:solidFill>
                        <a:srgbClr val="000000"/>
                      </a:solidFill>
                    </a:rPr>
                    <a:t>D</a:t>
                  </a:r>
                  <a:endParaRPr lang="en-US" sz="1600"/>
                </a:p>
              </p:txBody>
            </p:sp>
            <p:sp>
              <p:nvSpPr>
                <p:cNvPr id="36591" name="Rectangle 849"/>
                <p:cNvSpPr>
                  <a:spLocks noChangeArrowheads="1"/>
                </p:cNvSpPr>
                <p:nvPr/>
              </p:nvSpPr>
              <p:spPr bwMode="auto">
                <a:xfrm>
                  <a:off x="1642" y="2892"/>
                  <a:ext cx="33" cy="57"/>
                </a:xfrm>
                <a:prstGeom prst="rect">
                  <a:avLst/>
                </a:prstGeom>
                <a:noFill/>
                <a:ln w="9525">
                  <a:noFill/>
                  <a:miter lim="800000"/>
                  <a:headEnd/>
                  <a:tailEnd/>
                </a:ln>
              </p:spPr>
              <p:txBody>
                <a:bodyPr wrap="none" lIns="0" tIns="0" rIns="0" bIns="0">
                  <a:spAutoFit/>
                </a:bodyPr>
                <a:lstStyle/>
                <a:p>
                  <a:r>
                    <a:rPr lang="en-US" sz="400" b="1">
                      <a:solidFill>
                        <a:srgbClr val="000000"/>
                      </a:solidFill>
                    </a:rPr>
                    <a:t>E</a:t>
                  </a:r>
                  <a:endParaRPr lang="en-US" sz="1600"/>
                </a:p>
              </p:txBody>
            </p:sp>
            <p:sp>
              <p:nvSpPr>
                <p:cNvPr id="36592" name="Rectangle 850"/>
                <p:cNvSpPr>
                  <a:spLocks noChangeArrowheads="1"/>
                </p:cNvSpPr>
                <p:nvPr/>
              </p:nvSpPr>
              <p:spPr bwMode="auto">
                <a:xfrm>
                  <a:off x="1669" y="2892"/>
                  <a:ext cx="35" cy="57"/>
                </a:xfrm>
                <a:prstGeom prst="rect">
                  <a:avLst/>
                </a:prstGeom>
                <a:noFill/>
                <a:ln w="9525">
                  <a:noFill/>
                  <a:miter lim="800000"/>
                  <a:headEnd/>
                  <a:tailEnd/>
                </a:ln>
              </p:spPr>
              <p:txBody>
                <a:bodyPr wrap="none" lIns="0" tIns="0" rIns="0" bIns="0">
                  <a:spAutoFit/>
                </a:bodyPr>
                <a:lstStyle/>
                <a:p>
                  <a:r>
                    <a:rPr lang="en-US" sz="400" b="1">
                      <a:solidFill>
                        <a:srgbClr val="000000"/>
                      </a:solidFill>
                    </a:rPr>
                    <a:t>P</a:t>
                  </a:r>
                  <a:endParaRPr lang="en-US" sz="1600"/>
                </a:p>
              </p:txBody>
            </p:sp>
          </p:grpSp>
          <p:sp>
            <p:nvSpPr>
              <p:cNvPr id="36287" name="Freeform 851"/>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288" name="Rectangle 852"/>
              <p:cNvSpPr>
                <a:spLocks noChangeArrowheads="1"/>
              </p:cNvSpPr>
              <p:nvPr/>
            </p:nvSpPr>
            <p:spPr bwMode="auto">
              <a:xfrm>
                <a:off x="592" y="1112"/>
                <a:ext cx="1" cy="1"/>
              </a:xfrm>
              <a:prstGeom prst="rect">
                <a:avLst/>
              </a:prstGeom>
              <a:solidFill>
                <a:srgbClr val="000000"/>
              </a:solidFill>
              <a:ln w="9525">
                <a:noFill/>
                <a:miter lim="800000"/>
                <a:headEnd/>
                <a:tailEnd/>
              </a:ln>
            </p:spPr>
            <p:txBody>
              <a:bodyPr/>
              <a:lstStyle/>
              <a:p>
                <a:endParaRPr lang="en-US"/>
              </a:p>
            </p:txBody>
          </p:sp>
          <p:sp>
            <p:nvSpPr>
              <p:cNvPr id="36289" name="Freeform 853"/>
              <p:cNvSpPr>
                <a:spLocks/>
              </p:cNvSpPr>
              <p:nvPr/>
            </p:nvSpPr>
            <p:spPr bwMode="auto">
              <a:xfrm>
                <a:off x="587" y="1080"/>
                <a:ext cx="11"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290" name="Freeform 854"/>
              <p:cNvSpPr>
                <a:spLocks/>
              </p:cNvSpPr>
              <p:nvPr/>
            </p:nvSpPr>
            <p:spPr bwMode="auto">
              <a:xfrm>
                <a:off x="571" y="1072"/>
                <a:ext cx="26" cy="23"/>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291" name="Rectangle 855"/>
              <p:cNvSpPr>
                <a:spLocks noChangeArrowheads="1"/>
              </p:cNvSpPr>
              <p:nvPr/>
            </p:nvSpPr>
            <p:spPr bwMode="auto">
              <a:xfrm>
                <a:off x="597" y="1080"/>
                <a:ext cx="0" cy="0"/>
              </a:xfrm>
              <a:prstGeom prst="rect">
                <a:avLst/>
              </a:prstGeom>
              <a:solidFill>
                <a:srgbClr val="000000"/>
              </a:solidFill>
              <a:ln w="9525">
                <a:noFill/>
                <a:miter lim="800000"/>
                <a:headEnd/>
                <a:tailEnd/>
              </a:ln>
            </p:spPr>
            <p:txBody>
              <a:bodyPr/>
              <a:lstStyle/>
              <a:p>
                <a:endParaRPr lang="en-US"/>
              </a:p>
            </p:txBody>
          </p:sp>
          <p:sp>
            <p:nvSpPr>
              <p:cNvPr id="36292" name="Freeform 856"/>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293" name="Freeform 857"/>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294" name="Freeform 858"/>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295" name="Freeform 859"/>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296" name="Freeform 860"/>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297" name="Freeform 861"/>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298" name="Freeform 862"/>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299" name="Rectangle 863"/>
              <p:cNvSpPr>
                <a:spLocks noChangeArrowheads="1"/>
              </p:cNvSpPr>
              <p:nvPr/>
            </p:nvSpPr>
            <p:spPr bwMode="auto">
              <a:xfrm>
                <a:off x="568" y="1110"/>
                <a:ext cx="0" cy="1"/>
              </a:xfrm>
              <a:prstGeom prst="rect">
                <a:avLst/>
              </a:prstGeom>
              <a:solidFill>
                <a:srgbClr val="000000"/>
              </a:solidFill>
              <a:ln w="9525">
                <a:noFill/>
                <a:miter lim="800000"/>
                <a:headEnd/>
                <a:tailEnd/>
              </a:ln>
            </p:spPr>
            <p:txBody>
              <a:bodyPr/>
              <a:lstStyle/>
              <a:p>
                <a:endParaRPr lang="en-US"/>
              </a:p>
            </p:txBody>
          </p:sp>
          <p:sp>
            <p:nvSpPr>
              <p:cNvPr id="36300" name="Rectangle 864"/>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301" name="Rectangle 865"/>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302" name="Freeform 866"/>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303" name="Freeform 867"/>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304" name="Freeform 868"/>
              <p:cNvSpPr>
                <a:spLocks/>
              </p:cNvSpPr>
              <p:nvPr/>
            </p:nvSpPr>
            <p:spPr bwMode="auto">
              <a:xfrm>
                <a:off x="398" y="895"/>
                <a:ext cx="21" cy="14"/>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305" name="Rectangle 869"/>
              <p:cNvSpPr>
                <a:spLocks noChangeArrowheads="1"/>
              </p:cNvSpPr>
              <p:nvPr/>
            </p:nvSpPr>
            <p:spPr bwMode="auto">
              <a:xfrm>
                <a:off x="419" y="907"/>
                <a:ext cx="0" cy="2"/>
              </a:xfrm>
              <a:prstGeom prst="rect">
                <a:avLst/>
              </a:prstGeom>
              <a:solidFill>
                <a:srgbClr val="000000"/>
              </a:solidFill>
              <a:ln w="9525">
                <a:noFill/>
                <a:miter lim="800000"/>
                <a:headEnd/>
                <a:tailEnd/>
              </a:ln>
            </p:spPr>
            <p:txBody>
              <a:bodyPr/>
              <a:lstStyle/>
              <a:p>
                <a:endParaRPr lang="en-US"/>
              </a:p>
            </p:txBody>
          </p:sp>
          <p:sp>
            <p:nvSpPr>
              <p:cNvPr id="36306" name="Freeform 870"/>
              <p:cNvSpPr>
                <a:spLocks/>
              </p:cNvSpPr>
              <p:nvPr/>
            </p:nvSpPr>
            <p:spPr bwMode="auto">
              <a:xfrm>
                <a:off x="410" y="907"/>
                <a:ext cx="9" cy="7"/>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307" name="Freeform 871"/>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308" name="Freeform 872"/>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309" name="Freeform 873"/>
              <p:cNvSpPr>
                <a:spLocks/>
              </p:cNvSpPr>
              <p:nvPr/>
            </p:nvSpPr>
            <p:spPr bwMode="auto">
              <a:xfrm>
                <a:off x="387" y="753"/>
                <a:ext cx="23" cy="18"/>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310" name="Freeform 874"/>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311" name="Freeform 875"/>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312" name="Freeform 876"/>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313" name="Freeform 877"/>
              <p:cNvSpPr>
                <a:spLocks/>
              </p:cNvSpPr>
              <p:nvPr/>
            </p:nvSpPr>
            <p:spPr bwMode="auto">
              <a:xfrm>
                <a:off x="417" y="766"/>
                <a:ext cx="2" cy="4"/>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314" name="Freeform 878"/>
              <p:cNvSpPr>
                <a:spLocks/>
              </p:cNvSpPr>
              <p:nvPr/>
            </p:nvSpPr>
            <p:spPr bwMode="auto">
              <a:xfrm>
                <a:off x="387" y="722"/>
                <a:ext cx="32" cy="48"/>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315" name="Freeform 879"/>
              <p:cNvSpPr>
                <a:spLocks/>
              </p:cNvSpPr>
              <p:nvPr/>
            </p:nvSpPr>
            <p:spPr bwMode="auto">
              <a:xfrm>
                <a:off x="387" y="1357"/>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316" name="Freeform 880"/>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317" name="Freeform 881"/>
              <p:cNvSpPr>
                <a:spLocks/>
              </p:cNvSpPr>
              <p:nvPr/>
            </p:nvSpPr>
            <p:spPr bwMode="auto">
              <a:xfrm>
                <a:off x="387" y="1403"/>
                <a:ext cx="10"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318" name="Freeform 882"/>
              <p:cNvSpPr>
                <a:spLocks/>
              </p:cNvSpPr>
              <p:nvPr/>
            </p:nvSpPr>
            <p:spPr bwMode="auto">
              <a:xfrm>
                <a:off x="397" y="1357"/>
                <a:ext cx="13" cy="46"/>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319" name="Rectangle 883"/>
              <p:cNvSpPr>
                <a:spLocks noChangeArrowheads="1"/>
              </p:cNvSpPr>
              <p:nvPr/>
            </p:nvSpPr>
            <p:spPr bwMode="auto">
              <a:xfrm>
                <a:off x="410" y="1357"/>
                <a:ext cx="1" cy="2"/>
              </a:xfrm>
              <a:prstGeom prst="rect">
                <a:avLst/>
              </a:prstGeom>
              <a:solidFill>
                <a:srgbClr val="000000"/>
              </a:solidFill>
              <a:ln w="9525">
                <a:noFill/>
                <a:miter lim="800000"/>
                <a:headEnd/>
                <a:tailEnd/>
              </a:ln>
            </p:spPr>
            <p:txBody>
              <a:bodyPr/>
              <a:lstStyle/>
              <a:p>
                <a:endParaRPr lang="en-US"/>
              </a:p>
            </p:txBody>
          </p:sp>
          <p:sp>
            <p:nvSpPr>
              <p:cNvPr id="36320" name="Freeform 884"/>
              <p:cNvSpPr>
                <a:spLocks/>
              </p:cNvSpPr>
              <p:nvPr/>
            </p:nvSpPr>
            <p:spPr bwMode="auto">
              <a:xfrm>
                <a:off x="404" y="1357"/>
                <a:ext cx="7" cy="32"/>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321" name="Freeform 885"/>
              <p:cNvSpPr>
                <a:spLocks/>
              </p:cNvSpPr>
              <p:nvPr/>
            </p:nvSpPr>
            <p:spPr bwMode="auto">
              <a:xfrm>
                <a:off x="410" y="1357"/>
                <a:ext cx="1" cy="2"/>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322" name="Freeform 886"/>
              <p:cNvSpPr>
                <a:spLocks/>
              </p:cNvSpPr>
              <p:nvPr/>
            </p:nvSpPr>
            <p:spPr bwMode="auto">
              <a:xfrm>
                <a:off x="408" y="1374"/>
                <a:ext cx="24" cy="17"/>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323" name="Freeform 887"/>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324" name="Freeform 888"/>
              <p:cNvSpPr>
                <a:spLocks/>
              </p:cNvSpPr>
              <p:nvPr/>
            </p:nvSpPr>
            <p:spPr bwMode="auto">
              <a:xfrm>
                <a:off x="589" y="920"/>
                <a:ext cx="18" cy="2"/>
              </a:xfrm>
              <a:custGeom>
                <a:avLst/>
                <a:gdLst>
                  <a:gd name="T0" fmla="*/ 0 w 116"/>
                  <a:gd name="T1" fmla="*/ 0 h 15"/>
                  <a:gd name="T2" fmla="*/ 0 w 116"/>
                  <a:gd name="T3" fmla="*/ 0 h 15"/>
                  <a:gd name="T4" fmla="*/ 0 w 116"/>
                  <a:gd name="T5" fmla="*/ 0 h 15"/>
                  <a:gd name="T6" fmla="*/ 0 w 116"/>
                  <a:gd name="T7" fmla="*/ 0 h 15"/>
                  <a:gd name="T8" fmla="*/ 0 w 116"/>
                  <a:gd name="T9" fmla="*/ 0 h 15"/>
                  <a:gd name="T10" fmla="*/ 0 w 116"/>
                  <a:gd name="T11" fmla="*/ 0 h 15"/>
                  <a:gd name="T12" fmla="*/ 0 w 116"/>
                  <a:gd name="T13" fmla="*/ 0 h 15"/>
                  <a:gd name="T14" fmla="*/ 0 w 116"/>
                  <a:gd name="T15" fmla="*/ 0 h 15"/>
                  <a:gd name="T16" fmla="*/ 0 w 116"/>
                  <a:gd name="T17" fmla="*/ 0 h 15"/>
                  <a:gd name="T18" fmla="*/ 0 w 116"/>
                  <a:gd name="T19" fmla="*/ 0 h 15"/>
                  <a:gd name="T20" fmla="*/ 0 w 116"/>
                  <a:gd name="T21" fmla="*/ 0 h 15"/>
                  <a:gd name="T22" fmla="*/ 0 w 116"/>
                  <a:gd name="T23" fmla="*/ 0 h 15"/>
                  <a:gd name="T24" fmla="*/ 0 w 116"/>
                  <a:gd name="T25" fmla="*/ 0 h 15"/>
                  <a:gd name="T26" fmla="*/ 0 w 116"/>
                  <a:gd name="T27" fmla="*/ 0 h 15"/>
                  <a:gd name="T28" fmla="*/ 0 w 116"/>
                  <a:gd name="T29" fmla="*/ 0 h 15"/>
                  <a:gd name="T30" fmla="*/ 0 w 116"/>
                  <a:gd name="T31" fmla="*/ 0 h 15"/>
                  <a:gd name="T32" fmla="*/ 0 w 116"/>
                  <a:gd name="T33" fmla="*/ 0 h 15"/>
                  <a:gd name="T34" fmla="*/ 0 w 11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5"/>
                  <a:gd name="T56" fmla="*/ 116 w 11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5">
                    <a:moveTo>
                      <a:pt x="116" y="0"/>
                    </a:moveTo>
                    <a:lnTo>
                      <a:pt x="109" y="0"/>
                    </a:lnTo>
                    <a:lnTo>
                      <a:pt x="96" y="0"/>
                    </a:lnTo>
                    <a:lnTo>
                      <a:pt x="78" y="0"/>
                    </a:lnTo>
                    <a:lnTo>
                      <a:pt x="70" y="0"/>
                    </a:lnTo>
                    <a:lnTo>
                      <a:pt x="51" y="0"/>
                    </a:lnTo>
                    <a:lnTo>
                      <a:pt x="40" y="7"/>
                    </a:lnTo>
                    <a:lnTo>
                      <a:pt x="20" y="7"/>
                    </a:lnTo>
                    <a:lnTo>
                      <a:pt x="9" y="15"/>
                    </a:lnTo>
                    <a:lnTo>
                      <a:pt x="0" y="15"/>
                    </a:lnTo>
                    <a:lnTo>
                      <a:pt x="20" y="7"/>
                    </a:lnTo>
                    <a:lnTo>
                      <a:pt x="40" y="7"/>
                    </a:lnTo>
                    <a:lnTo>
                      <a:pt x="51" y="0"/>
                    </a:lnTo>
                    <a:lnTo>
                      <a:pt x="70" y="0"/>
                    </a:lnTo>
                    <a:lnTo>
                      <a:pt x="78" y="0"/>
                    </a:lnTo>
                    <a:lnTo>
                      <a:pt x="96" y="0"/>
                    </a:lnTo>
                    <a:lnTo>
                      <a:pt x="109" y="0"/>
                    </a:lnTo>
                    <a:lnTo>
                      <a:pt x="116" y="0"/>
                    </a:lnTo>
                    <a:close/>
                  </a:path>
                </a:pathLst>
              </a:custGeom>
              <a:solidFill>
                <a:srgbClr val="000000"/>
              </a:solidFill>
              <a:ln w="9525">
                <a:noFill/>
                <a:round/>
                <a:headEnd/>
                <a:tailEnd/>
              </a:ln>
            </p:spPr>
            <p:txBody>
              <a:bodyPr/>
              <a:lstStyle/>
              <a:p>
                <a:endParaRPr lang="en-US"/>
              </a:p>
            </p:txBody>
          </p:sp>
          <p:sp>
            <p:nvSpPr>
              <p:cNvPr id="36325" name="Freeform 889"/>
              <p:cNvSpPr>
                <a:spLocks/>
              </p:cNvSpPr>
              <p:nvPr/>
            </p:nvSpPr>
            <p:spPr bwMode="auto">
              <a:xfrm>
                <a:off x="584" y="922"/>
                <a:ext cx="6" cy="3"/>
              </a:xfrm>
              <a:custGeom>
                <a:avLst/>
                <a:gdLst>
                  <a:gd name="T0" fmla="*/ 0 w 41"/>
                  <a:gd name="T1" fmla="*/ 0 h 19"/>
                  <a:gd name="T2" fmla="*/ 0 w 41"/>
                  <a:gd name="T3" fmla="*/ 0 h 19"/>
                  <a:gd name="T4" fmla="*/ 0 w 41"/>
                  <a:gd name="T5" fmla="*/ 0 h 19"/>
                  <a:gd name="T6" fmla="*/ 0 w 41"/>
                  <a:gd name="T7" fmla="*/ 0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41" y="0"/>
                    </a:moveTo>
                    <a:lnTo>
                      <a:pt x="0" y="19"/>
                    </a:lnTo>
                    <a:lnTo>
                      <a:pt x="0" y="11"/>
                    </a:lnTo>
                    <a:lnTo>
                      <a:pt x="41" y="0"/>
                    </a:lnTo>
                    <a:close/>
                  </a:path>
                </a:pathLst>
              </a:custGeom>
              <a:solidFill>
                <a:srgbClr val="000000"/>
              </a:solidFill>
              <a:ln w="9525">
                <a:noFill/>
                <a:round/>
                <a:headEnd/>
                <a:tailEnd/>
              </a:ln>
            </p:spPr>
            <p:txBody>
              <a:bodyPr/>
              <a:lstStyle/>
              <a:p>
                <a:endParaRPr lang="en-US"/>
              </a:p>
            </p:txBody>
          </p:sp>
          <p:sp>
            <p:nvSpPr>
              <p:cNvPr id="36326" name="Freeform 890"/>
              <p:cNvSpPr>
                <a:spLocks/>
              </p:cNvSpPr>
              <p:nvPr/>
            </p:nvSpPr>
            <p:spPr bwMode="auto">
              <a:xfrm>
                <a:off x="584" y="897"/>
                <a:ext cx="13" cy="28"/>
              </a:xfrm>
              <a:custGeom>
                <a:avLst/>
                <a:gdLst>
                  <a:gd name="T0" fmla="*/ 0 w 83"/>
                  <a:gd name="T1" fmla="*/ 0 h 159"/>
                  <a:gd name="T2" fmla="*/ 0 w 83"/>
                  <a:gd name="T3" fmla="*/ 0 h 159"/>
                  <a:gd name="T4" fmla="*/ 0 w 83"/>
                  <a:gd name="T5" fmla="*/ 0 h 159"/>
                  <a:gd name="T6" fmla="*/ 0 w 83"/>
                  <a:gd name="T7" fmla="*/ 0 h 159"/>
                  <a:gd name="T8" fmla="*/ 0 w 83"/>
                  <a:gd name="T9" fmla="*/ 0 h 159"/>
                  <a:gd name="T10" fmla="*/ 0 w 83"/>
                  <a:gd name="T11" fmla="*/ 0 h 159"/>
                  <a:gd name="T12" fmla="*/ 0 w 83"/>
                  <a:gd name="T13" fmla="*/ 0 h 159"/>
                  <a:gd name="T14" fmla="*/ 0 w 83"/>
                  <a:gd name="T15" fmla="*/ 0 h 159"/>
                  <a:gd name="T16" fmla="*/ 0 w 83"/>
                  <a:gd name="T17" fmla="*/ 0 h 159"/>
                  <a:gd name="T18" fmla="*/ 0 w 83"/>
                  <a:gd name="T19" fmla="*/ 0 h 159"/>
                  <a:gd name="T20" fmla="*/ 0 w 83"/>
                  <a:gd name="T21" fmla="*/ 0 h 159"/>
                  <a:gd name="T22" fmla="*/ 0 w 83"/>
                  <a:gd name="T23" fmla="*/ 0 h 159"/>
                  <a:gd name="T24" fmla="*/ 0 w 83"/>
                  <a:gd name="T25" fmla="*/ 0 h 159"/>
                  <a:gd name="T26" fmla="*/ 0 w 83"/>
                  <a:gd name="T27" fmla="*/ 0 h 159"/>
                  <a:gd name="T28" fmla="*/ 0 w 83"/>
                  <a:gd name="T29" fmla="*/ 0 h 159"/>
                  <a:gd name="T30" fmla="*/ 0 w 83"/>
                  <a:gd name="T31" fmla="*/ 0 h 159"/>
                  <a:gd name="T32" fmla="*/ 0 w 83"/>
                  <a:gd name="T33" fmla="*/ 0 h 159"/>
                  <a:gd name="T34" fmla="*/ 0 w 83"/>
                  <a:gd name="T35" fmla="*/ 0 h 159"/>
                  <a:gd name="T36" fmla="*/ 0 w 83"/>
                  <a:gd name="T37" fmla="*/ 0 h 159"/>
                  <a:gd name="T38" fmla="*/ 0 w 83"/>
                  <a:gd name="T39" fmla="*/ 0 h 159"/>
                  <a:gd name="T40" fmla="*/ 0 w 83"/>
                  <a:gd name="T41" fmla="*/ 0 h 159"/>
                  <a:gd name="T42" fmla="*/ 0 w 83"/>
                  <a:gd name="T43" fmla="*/ 0 h 159"/>
                  <a:gd name="T44" fmla="*/ 0 w 83"/>
                  <a:gd name="T45" fmla="*/ 0 h 159"/>
                  <a:gd name="T46" fmla="*/ 0 w 83"/>
                  <a:gd name="T47" fmla="*/ 0 h 159"/>
                  <a:gd name="T48" fmla="*/ 0 w 83"/>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59"/>
                  <a:gd name="T77" fmla="*/ 83 w 83"/>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59">
                    <a:moveTo>
                      <a:pt x="0" y="151"/>
                    </a:moveTo>
                    <a:lnTo>
                      <a:pt x="21" y="140"/>
                    </a:lnTo>
                    <a:lnTo>
                      <a:pt x="32" y="125"/>
                    </a:lnTo>
                    <a:lnTo>
                      <a:pt x="41" y="111"/>
                    </a:lnTo>
                    <a:lnTo>
                      <a:pt x="52" y="104"/>
                    </a:lnTo>
                    <a:lnTo>
                      <a:pt x="72" y="77"/>
                    </a:lnTo>
                    <a:lnTo>
                      <a:pt x="72" y="66"/>
                    </a:lnTo>
                    <a:lnTo>
                      <a:pt x="83" y="46"/>
                    </a:lnTo>
                    <a:lnTo>
                      <a:pt x="83" y="38"/>
                    </a:lnTo>
                    <a:lnTo>
                      <a:pt x="83" y="31"/>
                    </a:lnTo>
                    <a:lnTo>
                      <a:pt x="83" y="11"/>
                    </a:lnTo>
                    <a:lnTo>
                      <a:pt x="72" y="11"/>
                    </a:lnTo>
                    <a:lnTo>
                      <a:pt x="72" y="0"/>
                    </a:lnTo>
                    <a:lnTo>
                      <a:pt x="83" y="11"/>
                    </a:lnTo>
                    <a:lnTo>
                      <a:pt x="83" y="31"/>
                    </a:lnTo>
                    <a:lnTo>
                      <a:pt x="83" y="38"/>
                    </a:lnTo>
                    <a:lnTo>
                      <a:pt x="83" y="46"/>
                    </a:lnTo>
                    <a:lnTo>
                      <a:pt x="83" y="66"/>
                    </a:lnTo>
                    <a:lnTo>
                      <a:pt x="72" y="77"/>
                    </a:lnTo>
                    <a:lnTo>
                      <a:pt x="52" y="104"/>
                    </a:lnTo>
                    <a:lnTo>
                      <a:pt x="41" y="111"/>
                    </a:lnTo>
                    <a:lnTo>
                      <a:pt x="32" y="125"/>
                    </a:lnTo>
                    <a:lnTo>
                      <a:pt x="21" y="140"/>
                    </a:lnTo>
                    <a:lnTo>
                      <a:pt x="0" y="159"/>
                    </a:lnTo>
                    <a:lnTo>
                      <a:pt x="0" y="151"/>
                    </a:lnTo>
                    <a:close/>
                  </a:path>
                </a:pathLst>
              </a:custGeom>
              <a:solidFill>
                <a:srgbClr val="000000"/>
              </a:solidFill>
              <a:ln w="9525">
                <a:noFill/>
                <a:round/>
                <a:headEnd/>
                <a:tailEnd/>
              </a:ln>
            </p:spPr>
            <p:txBody>
              <a:bodyPr/>
              <a:lstStyle/>
              <a:p>
                <a:endParaRPr lang="en-US"/>
              </a:p>
            </p:txBody>
          </p:sp>
          <p:sp>
            <p:nvSpPr>
              <p:cNvPr id="36327" name="Freeform 891"/>
              <p:cNvSpPr>
                <a:spLocks/>
              </p:cNvSpPr>
              <p:nvPr/>
            </p:nvSpPr>
            <p:spPr bwMode="auto">
              <a:xfrm>
                <a:off x="587" y="873"/>
                <a:ext cx="12" cy="24"/>
              </a:xfrm>
              <a:custGeom>
                <a:avLst/>
                <a:gdLst>
                  <a:gd name="T0" fmla="*/ 0 w 81"/>
                  <a:gd name="T1" fmla="*/ 0 h 130"/>
                  <a:gd name="T2" fmla="*/ 0 w 81"/>
                  <a:gd name="T3" fmla="*/ 0 h 130"/>
                  <a:gd name="T4" fmla="*/ 0 w 81"/>
                  <a:gd name="T5" fmla="*/ 0 h 130"/>
                  <a:gd name="T6" fmla="*/ 0 w 81"/>
                  <a:gd name="T7" fmla="*/ 0 h 130"/>
                  <a:gd name="T8" fmla="*/ 0 w 81"/>
                  <a:gd name="T9" fmla="*/ 0 h 130"/>
                  <a:gd name="T10" fmla="*/ 0 w 81"/>
                  <a:gd name="T11" fmla="*/ 0 h 130"/>
                  <a:gd name="T12" fmla="*/ 0 w 81"/>
                  <a:gd name="T13" fmla="*/ 0 h 130"/>
                  <a:gd name="T14" fmla="*/ 0 w 81"/>
                  <a:gd name="T15" fmla="*/ 0 h 130"/>
                  <a:gd name="T16" fmla="*/ 0 w 81"/>
                  <a:gd name="T17" fmla="*/ 0 h 130"/>
                  <a:gd name="T18" fmla="*/ 0 w 81"/>
                  <a:gd name="T19" fmla="*/ 0 h 130"/>
                  <a:gd name="T20" fmla="*/ 0 w 81"/>
                  <a:gd name="T21" fmla="*/ 0 h 130"/>
                  <a:gd name="T22" fmla="*/ 0 w 81"/>
                  <a:gd name="T23" fmla="*/ 0 h 130"/>
                  <a:gd name="T24" fmla="*/ 0 w 81"/>
                  <a:gd name="T25" fmla="*/ 0 h 130"/>
                  <a:gd name="T26" fmla="*/ 0 w 81"/>
                  <a:gd name="T27" fmla="*/ 0 h 130"/>
                  <a:gd name="T28" fmla="*/ 0 w 81"/>
                  <a:gd name="T29" fmla="*/ 0 h 130"/>
                  <a:gd name="T30" fmla="*/ 0 w 81"/>
                  <a:gd name="T31" fmla="*/ 0 h 130"/>
                  <a:gd name="T32" fmla="*/ 0 w 81"/>
                  <a:gd name="T33" fmla="*/ 0 h 130"/>
                  <a:gd name="T34" fmla="*/ 0 w 81"/>
                  <a:gd name="T35" fmla="*/ 0 h 130"/>
                  <a:gd name="T36" fmla="*/ 0 w 81"/>
                  <a:gd name="T37" fmla="*/ 0 h 130"/>
                  <a:gd name="T38" fmla="*/ 0 w 81"/>
                  <a:gd name="T39" fmla="*/ 0 h 130"/>
                  <a:gd name="T40" fmla="*/ 0 w 81"/>
                  <a:gd name="T41" fmla="*/ 0 h 130"/>
                  <a:gd name="T42" fmla="*/ 0 w 81"/>
                  <a:gd name="T43" fmla="*/ 0 h 130"/>
                  <a:gd name="T44" fmla="*/ 0 w 81"/>
                  <a:gd name="T45" fmla="*/ 0 h 130"/>
                  <a:gd name="T46" fmla="*/ 0 w 81"/>
                  <a:gd name="T47" fmla="*/ 0 h 130"/>
                  <a:gd name="T48" fmla="*/ 0 w 81"/>
                  <a:gd name="T49" fmla="*/ 0 h 130"/>
                  <a:gd name="T50" fmla="*/ 0 w 81"/>
                  <a:gd name="T51" fmla="*/ 0 h 130"/>
                  <a:gd name="T52" fmla="*/ 0 w 81"/>
                  <a:gd name="T53" fmla="*/ 0 h 130"/>
                  <a:gd name="T54" fmla="*/ 0 w 81"/>
                  <a:gd name="T55" fmla="*/ 0 h 130"/>
                  <a:gd name="T56" fmla="*/ 0 w 81"/>
                  <a:gd name="T57" fmla="*/ 0 h 130"/>
                  <a:gd name="T58" fmla="*/ 0 w 81"/>
                  <a:gd name="T59" fmla="*/ 0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130"/>
                  <a:gd name="T92" fmla="*/ 81 w 81"/>
                  <a:gd name="T93" fmla="*/ 130 h 1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130">
                    <a:moveTo>
                      <a:pt x="51" y="130"/>
                    </a:moveTo>
                    <a:lnTo>
                      <a:pt x="31" y="114"/>
                    </a:lnTo>
                    <a:lnTo>
                      <a:pt x="20" y="82"/>
                    </a:lnTo>
                    <a:lnTo>
                      <a:pt x="11" y="67"/>
                    </a:lnTo>
                    <a:lnTo>
                      <a:pt x="0" y="55"/>
                    </a:lnTo>
                    <a:lnTo>
                      <a:pt x="0" y="40"/>
                    </a:lnTo>
                    <a:lnTo>
                      <a:pt x="0" y="28"/>
                    </a:lnTo>
                    <a:lnTo>
                      <a:pt x="0" y="20"/>
                    </a:lnTo>
                    <a:lnTo>
                      <a:pt x="0" y="9"/>
                    </a:lnTo>
                    <a:lnTo>
                      <a:pt x="0" y="0"/>
                    </a:lnTo>
                    <a:lnTo>
                      <a:pt x="11" y="0"/>
                    </a:lnTo>
                    <a:lnTo>
                      <a:pt x="20" y="0"/>
                    </a:lnTo>
                    <a:lnTo>
                      <a:pt x="42" y="0"/>
                    </a:lnTo>
                    <a:lnTo>
                      <a:pt x="51" y="0"/>
                    </a:lnTo>
                    <a:lnTo>
                      <a:pt x="81" y="9"/>
                    </a:lnTo>
                    <a:lnTo>
                      <a:pt x="81" y="20"/>
                    </a:lnTo>
                    <a:lnTo>
                      <a:pt x="51" y="9"/>
                    </a:lnTo>
                    <a:lnTo>
                      <a:pt x="42" y="0"/>
                    </a:lnTo>
                    <a:lnTo>
                      <a:pt x="20" y="0"/>
                    </a:lnTo>
                    <a:lnTo>
                      <a:pt x="11" y="0"/>
                    </a:lnTo>
                    <a:lnTo>
                      <a:pt x="0" y="0"/>
                    </a:lnTo>
                    <a:lnTo>
                      <a:pt x="0" y="9"/>
                    </a:lnTo>
                    <a:lnTo>
                      <a:pt x="0" y="20"/>
                    </a:lnTo>
                    <a:lnTo>
                      <a:pt x="0" y="28"/>
                    </a:lnTo>
                    <a:lnTo>
                      <a:pt x="0" y="40"/>
                    </a:lnTo>
                    <a:lnTo>
                      <a:pt x="11" y="55"/>
                    </a:lnTo>
                    <a:lnTo>
                      <a:pt x="11" y="67"/>
                    </a:lnTo>
                    <a:lnTo>
                      <a:pt x="20" y="82"/>
                    </a:lnTo>
                    <a:lnTo>
                      <a:pt x="31" y="103"/>
                    </a:lnTo>
                    <a:lnTo>
                      <a:pt x="51" y="130"/>
                    </a:lnTo>
                    <a:close/>
                  </a:path>
                </a:pathLst>
              </a:custGeom>
              <a:solidFill>
                <a:srgbClr val="000000"/>
              </a:solidFill>
              <a:ln w="9525">
                <a:noFill/>
                <a:round/>
                <a:headEnd/>
                <a:tailEnd/>
              </a:ln>
            </p:spPr>
            <p:txBody>
              <a:bodyPr/>
              <a:lstStyle/>
              <a:p>
                <a:endParaRPr lang="en-US"/>
              </a:p>
            </p:txBody>
          </p:sp>
          <p:sp>
            <p:nvSpPr>
              <p:cNvPr id="36328" name="Freeform 892"/>
              <p:cNvSpPr>
                <a:spLocks/>
              </p:cNvSpPr>
              <p:nvPr/>
            </p:nvSpPr>
            <p:spPr bwMode="auto">
              <a:xfrm>
                <a:off x="599" y="875"/>
                <a:ext cx="9" cy="7"/>
              </a:xfrm>
              <a:custGeom>
                <a:avLst/>
                <a:gdLst>
                  <a:gd name="T0" fmla="*/ 0 w 57"/>
                  <a:gd name="T1" fmla="*/ 0 h 38"/>
                  <a:gd name="T2" fmla="*/ 0 w 57"/>
                  <a:gd name="T3" fmla="*/ 0 h 38"/>
                  <a:gd name="T4" fmla="*/ 0 w 57"/>
                  <a:gd name="T5" fmla="*/ 0 h 38"/>
                  <a:gd name="T6" fmla="*/ 0 w 57"/>
                  <a:gd name="T7" fmla="*/ 0 h 38"/>
                  <a:gd name="T8" fmla="*/ 0 w 57"/>
                  <a:gd name="T9" fmla="*/ 0 h 38"/>
                  <a:gd name="T10" fmla="*/ 0 w 57"/>
                  <a:gd name="T11" fmla="*/ 0 h 38"/>
                  <a:gd name="T12" fmla="*/ 0 w 57"/>
                  <a:gd name="T13" fmla="*/ 0 h 38"/>
                  <a:gd name="T14" fmla="*/ 0 w 5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8"/>
                  <a:gd name="T26" fmla="*/ 57 w 5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8">
                    <a:moveTo>
                      <a:pt x="0" y="0"/>
                    </a:moveTo>
                    <a:lnTo>
                      <a:pt x="26" y="19"/>
                    </a:lnTo>
                    <a:lnTo>
                      <a:pt x="39" y="31"/>
                    </a:lnTo>
                    <a:lnTo>
                      <a:pt x="57" y="38"/>
                    </a:lnTo>
                    <a:lnTo>
                      <a:pt x="39" y="31"/>
                    </a:lnTo>
                    <a:lnTo>
                      <a:pt x="26" y="19"/>
                    </a:lnTo>
                    <a:lnTo>
                      <a:pt x="0" y="11"/>
                    </a:lnTo>
                    <a:lnTo>
                      <a:pt x="0" y="0"/>
                    </a:lnTo>
                    <a:close/>
                  </a:path>
                </a:pathLst>
              </a:custGeom>
              <a:solidFill>
                <a:srgbClr val="000000"/>
              </a:solidFill>
              <a:ln w="9525">
                <a:noFill/>
                <a:round/>
                <a:headEnd/>
                <a:tailEnd/>
              </a:ln>
            </p:spPr>
            <p:txBody>
              <a:bodyPr/>
              <a:lstStyle/>
              <a:p>
                <a:endParaRPr lang="en-US"/>
              </a:p>
            </p:txBody>
          </p:sp>
          <p:sp>
            <p:nvSpPr>
              <p:cNvPr id="36329" name="Rectangle 893"/>
              <p:cNvSpPr>
                <a:spLocks noChangeArrowheads="1"/>
              </p:cNvSpPr>
              <p:nvPr/>
            </p:nvSpPr>
            <p:spPr bwMode="auto">
              <a:xfrm>
                <a:off x="599" y="875"/>
                <a:ext cx="1" cy="2"/>
              </a:xfrm>
              <a:prstGeom prst="rect">
                <a:avLst/>
              </a:prstGeom>
              <a:solidFill>
                <a:srgbClr val="000000"/>
              </a:solidFill>
              <a:ln w="9525">
                <a:noFill/>
                <a:miter lim="800000"/>
                <a:headEnd/>
                <a:tailEnd/>
              </a:ln>
            </p:spPr>
            <p:txBody>
              <a:bodyPr/>
              <a:lstStyle/>
              <a:p>
                <a:endParaRPr lang="en-US"/>
              </a:p>
            </p:txBody>
          </p:sp>
          <p:sp>
            <p:nvSpPr>
              <p:cNvPr id="36330" name="Freeform 894"/>
              <p:cNvSpPr>
                <a:spLocks/>
              </p:cNvSpPr>
              <p:nvPr/>
            </p:nvSpPr>
            <p:spPr bwMode="auto">
              <a:xfrm>
                <a:off x="387" y="677"/>
                <a:ext cx="573" cy="806"/>
              </a:xfrm>
              <a:custGeom>
                <a:avLst/>
                <a:gdLst>
                  <a:gd name="T0" fmla="*/ 0 w 3564"/>
                  <a:gd name="T1" fmla="*/ 0 h 4468"/>
                  <a:gd name="T2" fmla="*/ 0 w 3564"/>
                  <a:gd name="T3" fmla="*/ 0 h 4468"/>
                  <a:gd name="T4" fmla="*/ 0 w 3564"/>
                  <a:gd name="T5" fmla="*/ 0 h 4468"/>
                  <a:gd name="T6" fmla="*/ 0 w 3564"/>
                  <a:gd name="T7" fmla="*/ 0 h 4468"/>
                  <a:gd name="T8" fmla="*/ 0 w 3564"/>
                  <a:gd name="T9" fmla="*/ 0 h 4468"/>
                  <a:gd name="T10" fmla="*/ 0 w 3564"/>
                  <a:gd name="T11" fmla="*/ 0 h 4468"/>
                  <a:gd name="T12" fmla="*/ 0 w 3564"/>
                  <a:gd name="T13" fmla="*/ 0 h 4468"/>
                  <a:gd name="T14" fmla="*/ 0 w 3564"/>
                  <a:gd name="T15" fmla="*/ 0 h 4468"/>
                  <a:gd name="T16" fmla="*/ 0 w 3564"/>
                  <a:gd name="T17" fmla="*/ 0 h 4468"/>
                  <a:gd name="T18" fmla="*/ 0 w 3564"/>
                  <a:gd name="T19" fmla="*/ 0 h 4468"/>
                  <a:gd name="T20" fmla="*/ 0 w 3564"/>
                  <a:gd name="T21" fmla="*/ 0 h 4468"/>
                  <a:gd name="T22" fmla="*/ 0 w 3564"/>
                  <a:gd name="T23" fmla="*/ 0 h 4468"/>
                  <a:gd name="T24" fmla="*/ 0 w 3564"/>
                  <a:gd name="T25" fmla="*/ 0 h 4468"/>
                  <a:gd name="T26" fmla="*/ 0 w 3564"/>
                  <a:gd name="T27" fmla="*/ 0 h 4468"/>
                  <a:gd name="T28" fmla="*/ 0 w 3564"/>
                  <a:gd name="T29" fmla="*/ 0 h 4468"/>
                  <a:gd name="T30" fmla="*/ 0 w 3564"/>
                  <a:gd name="T31" fmla="*/ 0 h 4468"/>
                  <a:gd name="T32" fmla="*/ 0 w 3564"/>
                  <a:gd name="T33" fmla="*/ 0 h 4468"/>
                  <a:gd name="T34" fmla="*/ 0 w 3564"/>
                  <a:gd name="T35" fmla="*/ 0 h 4468"/>
                  <a:gd name="T36" fmla="*/ 0 w 3564"/>
                  <a:gd name="T37" fmla="*/ 0 h 4468"/>
                  <a:gd name="T38" fmla="*/ 0 w 3564"/>
                  <a:gd name="T39" fmla="*/ 0 h 4468"/>
                  <a:gd name="T40" fmla="*/ 0 w 3564"/>
                  <a:gd name="T41" fmla="*/ 0 h 4468"/>
                  <a:gd name="T42" fmla="*/ 0 w 3564"/>
                  <a:gd name="T43" fmla="*/ 0 h 4468"/>
                  <a:gd name="T44" fmla="*/ 0 w 3564"/>
                  <a:gd name="T45" fmla="*/ 0 h 4468"/>
                  <a:gd name="T46" fmla="*/ 0 w 3564"/>
                  <a:gd name="T47" fmla="*/ 0 h 4468"/>
                  <a:gd name="T48" fmla="*/ 0 w 3564"/>
                  <a:gd name="T49" fmla="*/ 0 h 4468"/>
                  <a:gd name="T50" fmla="*/ 0 w 3564"/>
                  <a:gd name="T51" fmla="*/ 0 h 4468"/>
                  <a:gd name="T52" fmla="*/ 0 w 3564"/>
                  <a:gd name="T53" fmla="*/ 0 h 4468"/>
                  <a:gd name="T54" fmla="*/ 0 w 3564"/>
                  <a:gd name="T55" fmla="*/ 0 h 4468"/>
                  <a:gd name="T56" fmla="*/ 0 w 3564"/>
                  <a:gd name="T57" fmla="*/ 0 h 4468"/>
                  <a:gd name="T58" fmla="*/ 0 w 3564"/>
                  <a:gd name="T59" fmla="*/ 0 h 4468"/>
                  <a:gd name="T60" fmla="*/ 0 w 3564"/>
                  <a:gd name="T61" fmla="*/ 0 h 4468"/>
                  <a:gd name="T62" fmla="*/ 0 w 3564"/>
                  <a:gd name="T63" fmla="*/ 0 h 4468"/>
                  <a:gd name="T64" fmla="*/ 0 w 3564"/>
                  <a:gd name="T65" fmla="*/ 0 h 4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4"/>
                  <a:gd name="T100" fmla="*/ 0 h 4468"/>
                  <a:gd name="T101" fmla="*/ 3564 w 3564"/>
                  <a:gd name="T102" fmla="*/ 4468 h 4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4" h="4468">
                    <a:moveTo>
                      <a:pt x="0" y="0"/>
                    </a:moveTo>
                    <a:lnTo>
                      <a:pt x="448" y="0"/>
                    </a:lnTo>
                    <a:lnTo>
                      <a:pt x="891" y="0"/>
                    </a:lnTo>
                    <a:lnTo>
                      <a:pt x="1334" y="0"/>
                    </a:lnTo>
                    <a:lnTo>
                      <a:pt x="1778" y="0"/>
                    </a:lnTo>
                    <a:lnTo>
                      <a:pt x="2233" y="0"/>
                    </a:lnTo>
                    <a:lnTo>
                      <a:pt x="2676" y="0"/>
                    </a:lnTo>
                    <a:lnTo>
                      <a:pt x="3119" y="0"/>
                    </a:lnTo>
                    <a:lnTo>
                      <a:pt x="3564" y="0"/>
                    </a:lnTo>
                    <a:lnTo>
                      <a:pt x="3564" y="561"/>
                    </a:lnTo>
                    <a:lnTo>
                      <a:pt x="3564" y="1117"/>
                    </a:lnTo>
                    <a:lnTo>
                      <a:pt x="3564" y="1679"/>
                    </a:lnTo>
                    <a:lnTo>
                      <a:pt x="3564" y="2235"/>
                    </a:lnTo>
                    <a:lnTo>
                      <a:pt x="3564" y="2795"/>
                    </a:lnTo>
                    <a:lnTo>
                      <a:pt x="3564" y="3351"/>
                    </a:lnTo>
                    <a:lnTo>
                      <a:pt x="3564" y="3912"/>
                    </a:lnTo>
                    <a:lnTo>
                      <a:pt x="3564" y="4468"/>
                    </a:lnTo>
                    <a:lnTo>
                      <a:pt x="3119" y="4468"/>
                    </a:lnTo>
                    <a:lnTo>
                      <a:pt x="2676" y="4468"/>
                    </a:lnTo>
                    <a:lnTo>
                      <a:pt x="2233" y="4468"/>
                    </a:lnTo>
                    <a:lnTo>
                      <a:pt x="1778" y="4468"/>
                    </a:lnTo>
                    <a:lnTo>
                      <a:pt x="1334" y="4468"/>
                    </a:lnTo>
                    <a:lnTo>
                      <a:pt x="891" y="4468"/>
                    </a:lnTo>
                    <a:lnTo>
                      <a:pt x="448" y="4468"/>
                    </a:lnTo>
                    <a:lnTo>
                      <a:pt x="0" y="4468"/>
                    </a:lnTo>
                    <a:lnTo>
                      <a:pt x="0" y="3912"/>
                    </a:lnTo>
                    <a:lnTo>
                      <a:pt x="0" y="3351"/>
                    </a:lnTo>
                    <a:lnTo>
                      <a:pt x="0" y="2795"/>
                    </a:lnTo>
                    <a:lnTo>
                      <a:pt x="0" y="2235"/>
                    </a:lnTo>
                    <a:lnTo>
                      <a:pt x="0" y="1679"/>
                    </a:lnTo>
                    <a:lnTo>
                      <a:pt x="0" y="1117"/>
                    </a:lnTo>
                    <a:lnTo>
                      <a:pt x="0" y="561"/>
                    </a:lnTo>
                    <a:lnTo>
                      <a:pt x="0" y="0"/>
                    </a:lnTo>
                    <a:close/>
                  </a:path>
                </a:pathLst>
              </a:custGeom>
              <a:solidFill>
                <a:srgbClr val="BDCA96"/>
              </a:solidFill>
              <a:ln w="9525">
                <a:noFill/>
                <a:round/>
                <a:headEnd/>
                <a:tailEnd/>
              </a:ln>
            </p:spPr>
            <p:txBody>
              <a:bodyPr/>
              <a:lstStyle/>
              <a:p>
                <a:endParaRPr lang="en-US"/>
              </a:p>
            </p:txBody>
          </p:sp>
          <p:sp>
            <p:nvSpPr>
              <p:cNvPr id="36331" name="Freeform 895"/>
              <p:cNvSpPr>
                <a:spLocks/>
              </p:cNvSpPr>
              <p:nvPr/>
            </p:nvSpPr>
            <p:spPr bwMode="auto">
              <a:xfrm>
                <a:off x="608" y="827"/>
                <a:ext cx="318" cy="129"/>
              </a:xfrm>
              <a:custGeom>
                <a:avLst/>
                <a:gdLst>
                  <a:gd name="T0" fmla="*/ 0 w 2102"/>
                  <a:gd name="T1" fmla="*/ 0 h 709"/>
                  <a:gd name="T2" fmla="*/ 0 w 2102"/>
                  <a:gd name="T3" fmla="*/ 0 h 709"/>
                  <a:gd name="T4" fmla="*/ 0 w 2102"/>
                  <a:gd name="T5" fmla="*/ 0 h 709"/>
                  <a:gd name="T6" fmla="*/ 0 w 2102"/>
                  <a:gd name="T7" fmla="*/ 0 h 709"/>
                  <a:gd name="T8" fmla="*/ 0 w 2102"/>
                  <a:gd name="T9" fmla="*/ 0 h 709"/>
                  <a:gd name="T10" fmla="*/ 0 w 2102"/>
                  <a:gd name="T11" fmla="*/ 0 h 709"/>
                  <a:gd name="T12" fmla="*/ 0 w 2102"/>
                  <a:gd name="T13" fmla="*/ 0 h 709"/>
                  <a:gd name="T14" fmla="*/ 0 w 2102"/>
                  <a:gd name="T15" fmla="*/ 0 h 709"/>
                  <a:gd name="T16" fmla="*/ 0 w 2102"/>
                  <a:gd name="T17" fmla="*/ 0 h 709"/>
                  <a:gd name="T18" fmla="*/ 0 w 2102"/>
                  <a:gd name="T19" fmla="*/ 0 h 709"/>
                  <a:gd name="T20" fmla="*/ 0 w 2102"/>
                  <a:gd name="T21" fmla="*/ 0 h 709"/>
                  <a:gd name="T22" fmla="*/ 0 w 2102"/>
                  <a:gd name="T23" fmla="*/ 0 h 709"/>
                  <a:gd name="T24" fmla="*/ 0 w 2102"/>
                  <a:gd name="T25" fmla="*/ 0 h 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2"/>
                  <a:gd name="T40" fmla="*/ 0 h 709"/>
                  <a:gd name="T41" fmla="*/ 2102 w 2102"/>
                  <a:gd name="T42" fmla="*/ 709 h 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2" h="709">
                    <a:moveTo>
                      <a:pt x="0" y="0"/>
                    </a:moveTo>
                    <a:lnTo>
                      <a:pt x="523" y="0"/>
                    </a:lnTo>
                    <a:lnTo>
                      <a:pt x="1055" y="0"/>
                    </a:lnTo>
                    <a:lnTo>
                      <a:pt x="1581" y="0"/>
                    </a:lnTo>
                    <a:lnTo>
                      <a:pt x="2102" y="0"/>
                    </a:lnTo>
                    <a:lnTo>
                      <a:pt x="2102" y="356"/>
                    </a:lnTo>
                    <a:lnTo>
                      <a:pt x="2102" y="709"/>
                    </a:lnTo>
                    <a:lnTo>
                      <a:pt x="1581" y="709"/>
                    </a:lnTo>
                    <a:lnTo>
                      <a:pt x="1055" y="709"/>
                    </a:lnTo>
                    <a:lnTo>
                      <a:pt x="523" y="709"/>
                    </a:lnTo>
                    <a:lnTo>
                      <a:pt x="0" y="709"/>
                    </a:lnTo>
                    <a:lnTo>
                      <a:pt x="0" y="356"/>
                    </a:lnTo>
                    <a:lnTo>
                      <a:pt x="0" y="0"/>
                    </a:lnTo>
                    <a:close/>
                  </a:path>
                </a:pathLst>
              </a:custGeom>
              <a:solidFill>
                <a:srgbClr val="C7D3AE"/>
              </a:solidFill>
              <a:ln w="9525">
                <a:noFill/>
                <a:round/>
                <a:headEnd/>
                <a:tailEnd/>
              </a:ln>
            </p:spPr>
            <p:txBody>
              <a:bodyPr/>
              <a:lstStyle/>
              <a:p>
                <a:endParaRPr lang="en-US"/>
              </a:p>
            </p:txBody>
          </p:sp>
          <p:sp>
            <p:nvSpPr>
              <p:cNvPr id="36332" name="Freeform 896"/>
              <p:cNvSpPr>
                <a:spLocks/>
              </p:cNvSpPr>
              <p:nvPr/>
            </p:nvSpPr>
            <p:spPr bwMode="auto">
              <a:xfrm>
                <a:off x="387" y="942"/>
                <a:ext cx="149" cy="224"/>
              </a:xfrm>
              <a:custGeom>
                <a:avLst/>
                <a:gdLst>
                  <a:gd name="T0" fmla="*/ 0 w 987"/>
                  <a:gd name="T1" fmla="*/ 0 h 1238"/>
                  <a:gd name="T2" fmla="*/ 0 w 987"/>
                  <a:gd name="T3" fmla="*/ 0 h 1238"/>
                  <a:gd name="T4" fmla="*/ 0 w 987"/>
                  <a:gd name="T5" fmla="*/ 0 h 1238"/>
                  <a:gd name="T6" fmla="*/ 0 w 987"/>
                  <a:gd name="T7" fmla="*/ 0 h 1238"/>
                  <a:gd name="T8" fmla="*/ 0 w 987"/>
                  <a:gd name="T9" fmla="*/ 0 h 1238"/>
                  <a:gd name="T10" fmla="*/ 0 w 987"/>
                  <a:gd name="T11" fmla="*/ 0 h 1238"/>
                  <a:gd name="T12" fmla="*/ 0 w 987"/>
                  <a:gd name="T13" fmla="*/ 0 h 1238"/>
                  <a:gd name="T14" fmla="*/ 0 w 987"/>
                  <a:gd name="T15" fmla="*/ 0 h 1238"/>
                  <a:gd name="T16" fmla="*/ 0 w 987"/>
                  <a:gd name="T17" fmla="*/ 0 h 1238"/>
                  <a:gd name="T18" fmla="*/ 0 w 987"/>
                  <a:gd name="T19" fmla="*/ 0 h 1238"/>
                  <a:gd name="T20" fmla="*/ 0 w 987"/>
                  <a:gd name="T21" fmla="*/ 0 h 1238"/>
                  <a:gd name="T22" fmla="*/ 0 w 987"/>
                  <a:gd name="T23" fmla="*/ 0 h 1238"/>
                  <a:gd name="T24" fmla="*/ 0 w 987"/>
                  <a:gd name="T25" fmla="*/ 0 h 1238"/>
                  <a:gd name="T26" fmla="*/ 0 w 987"/>
                  <a:gd name="T27" fmla="*/ 0 h 1238"/>
                  <a:gd name="T28" fmla="*/ 0 w 987"/>
                  <a:gd name="T29" fmla="*/ 0 h 1238"/>
                  <a:gd name="T30" fmla="*/ 0 w 987"/>
                  <a:gd name="T31" fmla="*/ 0 h 1238"/>
                  <a:gd name="T32" fmla="*/ 0 w 987"/>
                  <a:gd name="T33" fmla="*/ 0 h 1238"/>
                  <a:gd name="T34" fmla="*/ 0 w 987"/>
                  <a:gd name="T35" fmla="*/ 0 h 1238"/>
                  <a:gd name="T36" fmla="*/ 0 w 987"/>
                  <a:gd name="T37" fmla="*/ 0 h 1238"/>
                  <a:gd name="T38" fmla="*/ 0 w 987"/>
                  <a:gd name="T39" fmla="*/ 0 h 1238"/>
                  <a:gd name="T40" fmla="*/ 0 w 987"/>
                  <a:gd name="T41" fmla="*/ 0 h 1238"/>
                  <a:gd name="T42" fmla="*/ 0 w 987"/>
                  <a:gd name="T43" fmla="*/ 0 h 1238"/>
                  <a:gd name="T44" fmla="*/ 0 w 987"/>
                  <a:gd name="T45" fmla="*/ 0 h 1238"/>
                  <a:gd name="T46" fmla="*/ 0 w 987"/>
                  <a:gd name="T47" fmla="*/ 0 h 1238"/>
                  <a:gd name="T48" fmla="*/ 0 w 987"/>
                  <a:gd name="T49" fmla="*/ 0 h 1238"/>
                  <a:gd name="T50" fmla="*/ 0 w 987"/>
                  <a:gd name="T51" fmla="*/ 0 h 1238"/>
                  <a:gd name="T52" fmla="*/ 0 w 987"/>
                  <a:gd name="T53" fmla="*/ 0 h 1238"/>
                  <a:gd name="T54" fmla="*/ 0 w 987"/>
                  <a:gd name="T55" fmla="*/ 0 h 1238"/>
                  <a:gd name="T56" fmla="*/ 0 w 987"/>
                  <a:gd name="T57" fmla="*/ 0 h 1238"/>
                  <a:gd name="T58" fmla="*/ 0 w 987"/>
                  <a:gd name="T59" fmla="*/ 0 h 1238"/>
                  <a:gd name="T60" fmla="*/ 0 w 987"/>
                  <a:gd name="T61" fmla="*/ 0 h 1238"/>
                  <a:gd name="T62" fmla="*/ 0 w 987"/>
                  <a:gd name="T63" fmla="*/ 0 h 1238"/>
                  <a:gd name="T64" fmla="*/ 0 w 987"/>
                  <a:gd name="T65" fmla="*/ 0 h 1238"/>
                  <a:gd name="T66" fmla="*/ 0 w 987"/>
                  <a:gd name="T67" fmla="*/ 0 h 1238"/>
                  <a:gd name="T68" fmla="*/ 0 w 987"/>
                  <a:gd name="T69" fmla="*/ 0 h 1238"/>
                  <a:gd name="T70" fmla="*/ 0 w 987"/>
                  <a:gd name="T71" fmla="*/ 0 h 1238"/>
                  <a:gd name="T72" fmla="*/ 0 w 987"/>
                  <a:gd name="T73" fmla="*/ 0 h 1238"/>
                  <a:gd name="T74" fmla="*/ 0 w 987"/>
                  <a:gd name="T75" fmla="*/ 0 h 1238"/>
                  <a:gd name="T76" fmla="*/ 0 w 987"/>
                  <a:gd name="T77" fmla="*/ 0 h 1238"/>
                  <a:gd name="T78" fmla="*/ 0 w 987"/>
                  <a:gd name="T79" fmla="*/ 0 h 1238"/>
                  <a:gd name="T80" fmla="*/ 0 w 987"/>
                  <a:gd name="T81" fmla="*/ 0 h 1238"/>
                  <a:gd name="T82" fmla="*/ 0 w 987"/>
                  <a:gd name="T83" fmla="*/ 0 h 1238"/>
                  <a:gd name="T84" fmla="*/ 0 w 987"/>
                  <a:gd name="T85" fmla="*/ 0 h 1238"/>
                  <a:gd name="T86" fmla="*/ 0 w 987"/>
                  <a:gd name="T87" fmla="*/ 0 h 1238"/>
                  <a:gd name="T88" fmla="*/ 0 w 987"/>
                  <a:gd name="T89" fmla="*/ 0 h 1238"/>
                  <a:gd name="T90" fmla="*/ 0 w 987"/>
                  <a:gd name="T91" fmla="*/ 0 h 1238"/>
                  <a:gd name="T92" fmla="*/ 0 w 987"/>
                  <a:gd name="T93" fmla="*/ 0 h 1238"/>
                  <a:gd name="T94" fmla="*/ 0 w 987"/>
                  <a:gd name="T95" fmla="*/ 0 h 1238"/>
                  <a:gd name="T96" fmla="*/ 0 w 987"/>
                  <a:gd name="T97" fmla="*/ 0 h 1238"/>
                  <a:gd name="T98" fmla="*/ 0 w 987"/>
                  <a:gd name="T99" fmla="*/ 0 h 1238"/>
                  <a:gd name="T100" fmla="*/ 0 w 987"/>
                  <a:gd name="T101" fmla="*/ 0 h 1238"/>
                  <a:gd name="T102" fmla="*/ 0 w 987"/>
                  <a:gd name="T103" fmla="*/ 0 h 1238"/>
                  <a:gd name="T104" fmla="*/ 0 w 987"/>
                  <a:gd name="T105" fmla="*/ 0 h 1238"/>
                  <a:gd name="T106" fmla="*/ 0 w 987"/>
                  <a:gd name="T107" fmla="*/ 0 h 1238"/>
                  <a:gd name="T108" fmla="*/ 0 w 987"/>
                  <a:gd name="T109" fmla="*/ 0 h 1238"/>
                  <a:gd name="T110" fmla="*/ 0 w 987"/>
                  <a:gd name="T111" fmla="*/ 0 h 1238"/>
                  <a:gd name="T112" fmla="*/ 0 w 987"/>
                  <a:gd name="T113" fmla="*/ 0 h 1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7"/>
                  <a:gd name="T172" fmla="*/ 0 h 1238"/>
                  <a:gd name="T173" fmla="*/ 987 w 987"/>
                  <a:gd name="T174" fmla="*/ 1238 h 1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7" h="1238">
                    <a:moveTo>
                      <a:pt x="0" y="623"/>
                    </a:moveTo>
                    <a:lnTo>
                      <a:pt x="0" y="623"/>
                    </a:lnTo>
                    <a:lnTo>
                      <a:pt x="0" y="634"/>
                    </a:lnTo>
                    <a:lnTo>
                      <a:pt x="0" y="642"/>
                    </a:lnTo>
                    <a:lnTo>
                      <a:pt x="0" y="654"/>
                    </a:lnTo>
                    <a:lnTo>
                      <a:pt x="11" y="661"/>
                    </a:lnTo>
                    <a:lnTo>
                      <a:pt x="23" y="689"/>
                    </a:lnTo>
                    <a:lnTo>
                      <a:pt x="30" y="709"/>
                    </a:lnTo>
                    <a:lnTo>
                      <a:pt x="30" y="728"/>
                    </a:lnTo>
                    <a:lnTo>
                      <a:pt x="41" y="744"/>
                    </a:lnTo>
                    <a:lnTo>
                      <a:pt x="41" y="755"/>
                    </a:lnTo>
                    <a:lnTo>
                      <a:pt x="50" y="762"/>
                    </a:lnTo>
                    <a:lnTo>
                      <a:pt x="50" y="782"/>
                    </a:lnTo>
                    <a:lnTo>
                      <a:pt x="61" y="809"/>
                    </a:lnTo>
                    <a:lnTo>
                      <a:pt x="61" y="830"/>
                    </a:lnTo>
                    <a:lnTo>
                      <a:pt x="61" y="849"/>
                    </a:lnTo>
                    <a:lnTo>
                      <a:pt x="70" y="868"/>
                    </a:lnTo>
                    <a:lnTo>
                      <a:pt x="70" y="883"/>
                    </a:lnTo>
                    <a:lnTo>
                      <a:pt x="70" y="914"/>
                    </a:lnTo>
                    <a:lnTo>
                      <a:pt x="82" y="949"/>
                    </a:lnTo>
                    <a:lnTo>
                      <a:pt x="82" y="969"/>
                    </a:lnTo>
                    <a:lnTo>
                      <a:pt x="82" y="976"/>
                    </a:lnTo>
                    <a:lnTo>
                      <a:pt x="90" y="997"/>
                    </a:lnTo>
                    <a:lnTo>
                      <a:pt x="90" y="1017"/>
                    </a:lnTo>
                    <a:lnTo>
                      <a:pt x="90" y="1024"/>
                    </a:lnTo>
                    <a:lnTo>
                      <a:pt x="101" y="1044"/>
                    </a:lnTo>
                    <a:lnTo>
                      <a:pt x="101" y="1051"/>
                    </a:lnTo>
                    <a:lnTo>
                      <a:pt x="109" y="1062"/>
                    </a:lnTo>
                    <a:lnTo>
                      <a:pt x="109" y="1070"/>
                    </a:lnTo>
                    <a:lnTo>
                      <a:pt x="120" y="1090"/>
                    </a:lnTo>
                    <a:lnTo>
                      <a:pt x="128" y="1097"/>
                    </a:lnTo>
                    <a:lnTo>
                      <a:pt x="140" y="1109"/>
                    </a:lnTo>
                    <a:lnTo>
                      <a:pt x="151" y="1117"/>
                    </a:lnTo>
                    <a:lnTo>
                      <a:pt x="159" y="1128"/>
                    </a:lnTo>
                    <a:lnTo>
                      <a:pt x="171" y="1128"/>
                    </a:lnTo>
                    <a:lnTo>
                      <a:pt x="179" y="1137"/>
                    </a:lnTo>
                    <a:lnTo>
                      <a:pt x="190" y="1137"/>
                    </a:lnTo>
                    <a:lnTo>
                      <a:pt x="198" y="1144"/>
                    </a:lnTo>
                    <a:lnTo>
                      <a:pt x="209" y="1144"/>
                    </a:lnTo>
                    <a:lnTo>
                      <a:pt x="238" y="1164"/>
                    </a:lnTo>
                    <a:lnTo>
                      <a:pt x="269" y="1183"/>
                    </a:lnTo>
                    <a:lnTo>
                      <a:pt x="287" y="1191"/>
                    </a:lnTo>
                    <a:lnTo>
                      <a:pt x="307" y="1203"/>
                    </a:lnTo>
                    <a:lnTo>
                      <a:pt x="318" y="1203"/>
                    </a:lnTo>
                    <a:lnTo>
                      <a:pt x="327" y="1211"/>
                    </a:lnTo>
                    <a:lnTo>
                      <a:pt x="338" y="1211"/>
                    </a:lnTo>
                    <a:lnTo>
                      <a:pt x="345" y="1218"/>
                    </a:lnTo>
                    <a:lnTo>
                      <a:pt x="365" y="1218"/>
                    </a:lnTo>
                    <a:lnTo>
                      <a:pt x="377" y="1230"/>
                    </a:lnTo>
                    <a:lnTo>
                      <a:pt x="386" y="1230"/>
                    </a:lnTo>
                    <a:lnTo>
                      <a:pt x="397" y="1230"/>
                    </a:lnTo>
                    <a:lnTo>
                      <a:pt x="404" y="1230"/>
                    </a:lnTo>
                    <a:lnTo>
                      <a:pt x="417" y="1230"/>
                    </a:lnTo>
                    <a:lnTo>
                      <a:pt x="428" y="1230"/>
                    </a:lnTo>
                    <a:lnTo>
                      <a:pt x="435" y="1238"/>
                    </a:lnTo>
                    <a:lnTo>
                      <a:pt x="448" y="1238"/>
                    </a:lnTo>
                    <a:lnTo>
                      <a:pt x="455" y="1230"/>
                    </a:lnTo>
                    <a:lnTo>
                      <a:pt x="466" y="1230"/>
                    </a:lnTo>
                    <a:lnTo>
                      <a:pt x="474" y="1230"/>
                    </a:lnTo>
                    <a:lnTo>
                      <a:pt x="486" y="1230"/>
                    </a:lnTo>
                    <a:lnTo>
                      <a:pt x="493" y="1230"/>
                    </a:lnTo>
                    <a:lnTo>
                      <a:pt x="513" y="1218"/>
                    </a:lnTo>
                    <a:lnTo>
                      <a:pt x="524" y="1218"/>
                    </a:lnTo>
                    <a:lnTo>
                      <a:pt x="533" y="1218"/>
                    </a:lnTo>
                    <a:lnTo>
                      <a:pt x="545" y="1211"/>
                    </a:lnTo>
                    <a:lnTo>
                      <a:pt x="556" y="1211"/>
                    </a:lnTo>
                    <a:lnTo>
                      <a:pt x="564" y="1203"/>
                    </a:lnTo>
                    <a:lnTo>
                      <a:pt x="576" y="1191"/>
                    </a:lnTo>
                    <a:lnTo>
                      <a:pt x="583" y="1191"/>
                    </a:lnTo>
                    <a:lnTo>
                      <a:pt x="603" y="1183"/>
                    </a:lnTo>
                    <a:lnTo>
                      <a:pt x="614" y="1176"/>
                    </a:lnTo>
                    <a:lnTo>
                      <a:pt x="622" y="1164"/>
                    </a:lnTo>
                    <a:lnTo>
                      <a:pt x="634" y="1156"/>
                    </a:lnTo>
                    <a:lnTo>
                      <a:pt x="641" y="1144"/>
                    </a:lnTo>
                    <a:lnTo>
                      <a:pt x="661" y="1137"/>
                    </a:lnTo>
                    <a:lnTo>
                      <a:pt x="672" y="1117"/>
                    </a:lnTo>
                    <a:lnTo>
                      <a:pt x="680" y="1109"/>
                    </a:lnTo>
                    <a:lnTo>
                      <a:pt x="704" y="1090"/>
                    </a:lnTo>
                    <a:lnTo>
                      <a:pt x="712" y="1082"/>
                    </a:lnTo>
                    <a:lnTo>
                      <a:pt x="724" y="1062"/>
                    </a:lnTo>
                    <a:lnTo>
                      <a:pt x="743" y="1051"/>
                    </a:lnTo>
                    <a:lnTo>
                      <a:pt x="750" y="1035"/>
                    </a:lnTo>
                    <a:lnTo>
                      <a:pt x="770" y="1017"/>
                    </a:lnTo>
                    <a:lnTo>
                      <a:pt x="801" y="976"/>
                    </a:lnTo>
                    <a:lnTo>
                      <a:pt x="808" y="949"/>
                    </a:lnTo>
                    <a:lnTo>
                      <a:pt x="832" y="930"/>
                    </a:lnTo>
                    <a:lnTo>
                      <a:pt x="839" y="914"/>
                    </a:lnTo>
                    <a:lnTo>
                      <a:pt x="860" y="896"/>
                    </a:lnTo>
                    <a:lnTo>
                      <a:pt x="880" y="849"/>
                    </a:lnTo>
                    <a:lnTo>
                      <a:pt x="898" y="830"/>
                    </a:lnTo>
                    <a:lnTo>
                      <a:pt x="911" y="809"/>
                    </a:lnTo>
                    <a:lnTo>
                      <a:pt x="918" y="789"/>
                    </a:lnTo>
                    <a:lnTo>
                      <a:pt x="929" y="775"/>
                    </a:lnTo>
                    <a:lnTo>
                      <a:pt x="937" y="755"/>
                    </a:lnTo>
                    <a:lnTo>
                      <a:pt x="949" y="736"/>
                    </a:lnTo>
                    <a:lnTo>
                      <a:pt x="949" y="717"/>
                    </a:lnTo>
                    <a:lnTo>
                      <a:pt x="960" y="709"/>
                    </a:lnTo>
                    <a:lnTo>
                      <a:pt x="967" y="689"/>
                    </a:lnTo>
                    <a:lnTo>
                      <a:pt x="967" y="670"/>
                    </a:lnTo>
                    <a:lnTo>
                      <a:pt x="980" y="661"/>
                    </a:lnTo>
                    <a:lnTo>
                      <a:pt x="980" y="642"/>
                    </a:lnTo>
                    <a:lnTo>
                      <a:pt x="980" y="634"/>
                    </a:lnTo>
                    <a:lnTo>
                      <a:pt x="987" y="615"/>
                    </a:lnTo>
                    <a:lnTo>
                      <a:pt x="987" y="596"/>
                    </a:lnTo>
                    <a:lnTo>
                      <a:pt x="987" y="588"/>
                    </a:lnTo>
                    <a:lnTo>
                      <a:pt x="987" y="576"/>
                    </a:lnTo>
                    <a:lnTo>
                      <a:pt x="987" y="561"/>
                    </a:lnTo>
                    <a:lnTo>
                      <a:pt x="987" y="550"/>
                    </a:lnTo>
                    <a:lnTo>
                      <a:pt x="987" y="541"/>
                    </a:lnTo>
                    <a:lnTo>
                      <a:pt x="987" y="523"/>
                    </a:lnTo>
                    <a:lnTo>
                      <a:pt x="987" y="514"/>
                    </a:lnTo>
                    <a:lnTo>
                      <a:pt x="980" y="502"/>
                    </a:lnTo>
                    <a:lnTo>
                      <a:pt x="980" y="494"/>
                    </a:lnTo>
                    <a:lnTo>
                      <a:pt x="967" y="474"/>
                    </a:lnTo>
                    <a:lnTo>
                      <a:pt x="967" y="467"/>
                    </a:lnTo>
                    <a:lnTo>
                      <a:pt x="960" y="455"/>
                    </a:lnTo>
                    <a:lnTo>
                      <a:pt x="960" y="447"/>
                    </a:lnTo>
                    <a:lnTo>
                      <a:pt x="949" y="436"/>
                    </a:lnTo>
                    <a:lnTo>
                      <a:pt x="937" y="429"/>
                    </a:lnTo>
                    <a:lnTo>
                      <a:pt x="929" y="420"/>
                    </a:lnTo>
                    <a:lnTo>
                      <a:pt x="929" y="402"/>
                    </a:lnTo>
                    <a:lnTo>
                      <a:pt x="918" y="393"/>
                    </a:lnTo>
                    <a:lnTo>
                      <a:pt x="911" y="382"/>
                    </a:lnTo>
                    <a:lnTo>
                      <a:pt x="891" y="374"/>
                    </a:lnTo>
                    <a:lnTo>
                      <a:pt x="880" y="362"/>
                    </a:lnTo>
                    <a:lnTo>
                      <a:pt x="871" y="355"/>
                    </a:lnTo>
                    <a:lnTo>
                      <a:pt x="860" y="346"/>
                    </a:lnTo>
                    <a:lnTo>
                      <a:pt x="853" y="335"/>
                    </a:lnTo>
                    <a:lnTo>
                      <a:pt x="832" y="326"/>
                    </a:lnTo>
                    <a:lnTo>
                      <a:pt x="820" y="315"/>
                    </a:lnTo>
                    <a:lnTo>
                      <a:pt x="801" y="308"/>
                    </a:lnTo>
                    <a:lnTo>
                      <a:pt x="770" y="288"/>
                    </a:lnTo>
                    <a:lnTo>
                      <a:pt x="750" y="281"/>
                    </a:lnTo>
                    <a:lnTo>
                      <a:pt x="743" y="268"/>
                    </a:lnTo>
                    <a:lnTo>
                      <a:pt x="724" y="261"/>
                    </a:lnTo>
                    <a:lnTo>
                      <a:pt x="704" y="253"/>
                    </a:lnTo>
                    <a:lnTo>
                      <a:pt x="661" y="234"/>
                    </a:lnTo>
                    <a:lnTo>
                      <a:pt x="622" y="206"/>
                    </a:lnTo>
                    <a:lnTo>
                      <a:pt x="583" y="188"/>
                    </a:lnTo>
                    <a:lnTo>
                      <a:pt x="545" y="167"/>
                    </a:lnTo>
                    <a:lnTo>
                      <a:pt x="448" y="121"/>
                    </a:lnTo>
                    <a:lnTo>
                      <a:pt x="397" y="94"/>
                    </a:lnTo>
                    <a:lnTo>
                      <a:pt x="365" y="87"/>
                    </a:lnTo>
                    <a:lnTo>
                      <a:pt x="345" y="74"/>
                    </a:lnTo>
                    <a:lnTo>
                      <a:pt x="300" y="56"/>
                    </a:lnTo>
                    <a:lnTo>
                      <a:pt x="256" y="40"/>
                    </a:lnTo>
                    <a:lnTo>
                      <a:pt x="249" y="29"/>
                    </a:lnTo>
                    <a:lnTo>
                      <a:pt x="230" y="29"/>
                    </a:lnTo>
                    <a:lnTo>
                      <a:pt x="209" y="19"/>
                    </a:lnTo>
                    <a:lnTo>
                      <a:pt x="198" y="19"/>
                    </a:lnTo>
                    <a:lnTo>
                      <a:pt x="179" y="8"/>
                    </a:lnTo>
                    <a:lnTo>
                      <a:pt x="171" y="8"/>
                    </a:lnTo>
                    <a:lnTo>
                      <a:pt x="159" y="8"/>
                    </a:lnTo>
                    <a:lnTo>
                      <a:pt x="151" y="8"/>
                    </a:lnTo>
                    <a:lnTo>
                      <a:pt x="140" y="8"/>
                    </a:lnTo>
                    <a:lnTo>
                      <a:pt x="128" y="0"/>
                    </a:lnTo>
                    <a:lnTo>
                      <a:pt x="120" y="0"/>
                    </a:lnTo>
                    <a:lnTo>
                      <a:pt x="109" y="0"/>
                    </a:lnTo>
                    <a:lnTo>
                      <a:pt x="101" y="0"/>
                    </a:lnTo>
                    <a:lnTo>
                      <a:pt x="90" y="0"/>
                    </a:lnTo>
                    <a:lnTo>
                      <a:pt x="82" y="8"/>
                    </a:lnTo>
                    <a:lnTo>
                      <a:pt x="70" y="8"/>
                    </a:lnTo>
                    <a:lnTo>
                      <a:pt x="61" y="8"/>
                    </a:lnTo>
                    <a:lnTo>
                      <a:pt x="50" y="8"/>
                    </a:lnTo>
                    <a:lnTo>
                      <a:pt x="50" y="19"/>
                    </a:lnTo>
                    <a:lnTo>
                      <a:pt x="41" y="19"/>
                    </a:lnTo>
                    <a:lnTo>
                      <a:pt x="30" y="19"/>
                    </a:lnTo>
                    <a:lnTo>
                      <a:pt x="23" y="29"/>
                    </a:lnTo>
                    <a:lnTo>
                      <a:pt x="0" y="40"/>
                    </a:lnTo>
                    <a:lnTo>
                      <a:pt x="0" y="326"/>
                    </a:lnTo>
                    <a:lnTo>
                      <a:pt x="0" y="623"/>
                    </a:lnTo>
                    <a:close/>
                  </a:path>
                </a:pathLst>
              </a:custGeom>
              <a:solidFill>
                <a:srgbClr val="7A933E"/>
              </a:solidFill>
              <a:ln w="9525">
                <a:noFill/>
                <a:round/>
                <a:headEnd/>
                <a:tailEnd/>
              </a:ln>
            </p:spPr>
            <p:txBody>
              <a:bodyPr/>
              <a:lstStyle/>
              <a:p>
                <a:endParaRPr lang="en-US"/>
              </a:p>
            </p:txBody>
          </p:sp>
          <p:sp>
            <p:nvSpPr>
              <p:cNvPr id="36333" name="Freeform 897"/>
              <p:cNvSpPr>
                <a:spLocks/>
              </p:cNvSpPr>
              <p:nvPr/>
            </p:nvSpPr>
            <p:spPr bwMode="auto">
              <a:xfrm>
                <a:off x="475" y="1298"/>
                <a:ext cx="133" cy="185"/>
              </a:xfrm>
              <a:custGeom>
                <a:avLst/>
                <a:gdLst>
                  <a:gd name="T0" fmla="*/ 0 w 878"/>
                  <a:gd name="T1" fmla="*/ 0 h 1023"/>
                  <a:gd name="T2" fmla="*/ 0 w 878"/>
                  <a:gd name="T3" fmla="*/ 0 h 1023"/>
                  <a:gd name="T4" fmla="*/ 0 w 878"/>
                  <a:gd name="T5" fmla="*/ 0 h 1023"/>
                  <a:gd name="T6" fmla="*/ 0 w 878"/>
                  <a:gd name="T7" fmla="*/ 0 h 1023"/>
                  <a:gd name="T8" fmla="*/ 0 w 878"/>
                  <a:gd name="T9" fmla="*/ 0 h 1023"/>
                  <a:gd name="T10" fmla="*/ 0 w 878"/>
                  <a:gd name="T11" fmla="*/ 0 h 1023"/>
                  <a:gd name="T12" fmla="*/ 0 w 878"/>
                  <a:gd name="T13" fmla="*/ 0 h 1023"/>
                  <a:gd name="T14" fmla="*/ 0 w 878"/>
                  <a:gd name="T15" fmla="*/ 0 h 1023"/>
                  <a:gd name="T16" fmla="*/ 0 w 878"/>
                  <a:gd name="T17" fmla="*/ 0 h 1023"/>
                  <a:gd name="T18" fmla="*/ 0 w 878"/>
                  <a:gd name="T19" fmla="*/ 0 h 1023"/>
                  <a:gd name="T20" fmla="*/ 0 w 878"/>
                  <a:gd name="T21" fmla="*/ 0 h 1023"/>
                  <a:gd name="T22" fmla="*/ 0 w 878"/>
                  <a:gd name="T23" fmla="*/ 0 h 1023"/>
                  <a:gd name="T24" fmla="*/ 0 w 878"/>
                  <a:gd name="T25" fmla="*/ 0 h 1023"/>
                  <a:gd name="T26" fmla="*/ 0 w 878"/>
                  <a:gd name="T27" fmla="*/ 0 h 1023"/>
                  <a:gd name="T28" fmla="*/ 0 w 878"/>
                  <a:gd name="T29" fmla="*/ 0 h 1023"/>
                  <a:gd name="T30" fmla="*/ 0 w 878"/>
                  <a:gd name="T31" fmla="*/ 0 h 1023"/>
                  <a:gd name="T32" fmla="*/ 0 w 878"/>
                  <a:gd name="T33" fmla="*/ 0 h 1023"/>
                  <a:gd name="T34" fmla="*/ 0 w 878"/>
                  <a:gd name="T35" fmla="*/ 0 h 1023"/>
                  <a:gd name="T36" fmla="*/ 0 w 878"/>
                  <a:gd name="T37" fmla="*/ 0 h 1023"/>
                  <a:gd name="T38" fmla="*/ 0 w 878"/>
                  <a:gd name="T39" fmla="*/ 0 h 1023"/>
                  <a:gd name="T40" fmla="*/ 0 w 878"/>
                  <a:gd name="T41" fmla="*/ 0 h 1023"/>
                  <a:gd name="T42" fmla="*/ 0 w 878"/>
                  <a:gd name="T43" fmla="*/ 0 h 1023"/>
                  <a:gd name="T44" fmla="*/ 0 w 878"/>
                  <a:gd name="T45" fmla="*/ 0 h 1023"/>
                  <a:gd name="T46" fmla="*/ 0 w 878"/>
                  <a:gd name="T47" fmla="*/ 0 h 1023"/>
                  <a:gd name="T48" fmla="*/ 0 w 878"/>
                  <a:gd name="T49" fmla="*/ 0 h 1023"/>
                  <a:gd name="T50" fmla="*/ 0 w 878"/>
                  <a:gd name="T51" fmla="*/ 0 h 1023"/>
                  <a:gd name="T52" fmla="*/ 0 w 878"/>
                  <a:gd name="T53" fmla="*/ 0 h 1023"/>
                  <a:gd name="T54" fmla="*/ 0 w 878"/>
                  <a:gd name="T55" fmla="*/ 0 h 1023"/>
                  <a:gd name="T56" fmla="*/ 0 w 878"/>
                  <a:gd name="T57" fmla="*/ 0 h 1023"/>
                  <a:gd name="T58" fmla="*/ 0 w 878"/>
                  <a:gd name="T59" fmla="*/ 0 h 1023"/>
                  <a:gd name="T60" fmla="*/ 0 w 878"/>
                  <a:gd name="T61" fmla="*/ 0 h 1023"/>
                  <a:gd name="T62" fmla="*/ 0 w 878"/>
                  <a:gd name="T63" fmla="*/ 0 h 1023"/>
                  <a:gd name="T64" fmla="*/ 0 w 878"/>
                  <a:gd name="T65" fmla="*/ 0 h 1023"/>
                  <a:gd name="T66" fmla="*/ 0 w 878"/>
                  <a:gd name="T67" fmla="*/ 0 h 1023"/>
                  <a:gd name="T68" fmla="*/ 0 w 878"/>
                  <a:gd name="T69" fmla="*/ 0 h 1023"/>
                  <a:gd name="T70" fmla="*/ 0 w 878"/>
                  <a:gd name="T71" fmla="*/ 0 h 1023"/>
                  <a:gd name="T72" fmla="*/ 0 w 878"/>
                  <a:gd name="T73" fmla="*/ 0 h 1023"/>
                  <a:gd name="T74" fmla="*/ 0 w 878"/>
                  <a:gd name="T75" fmla="*/ 0 h 1023"/>
                  <a:gd name="T76" fmla="*/ 0 w 878"/>
                  <a:gd name="T77" fmla="*/ 0 h 1023"/>
                  <a:gd name="T78" fmla="*/ 0 w 878"/>
                  <a:gd name="T79" fmla="*/ 0 h 1023"/>
                  <a:gd name="T80" fmla="*/ 0 w 878"/>
                  <a:gd name="T81" fmla="*/ 0 h 1023"/>
                  <a:gd name="T82" fmla="*/ 0 w 878"/>
                  <a:gd name="T83" fmla="*/ 0 h 1023"/>
                  <a:gd name="T84" fmla="*/ 0 w 878"/>
                  <a:gd name="T85" fmla="*/ 0 h 1023"/>
                  <a:gd name="T86" fmla="*/ 0 w 878"/>
                  <a:gd name="T87" fmla="*/ 0 h 1023"/>
                  <a:gd name="T88" fmla="*/ 0 w 878"/>
                  <a:gd name="T89" fmla="*/ 0 h 1023"/>
                  <a:gd name="T90" fmla="*/ 0 w 878"/>
                  <a:gd name="T91" fmla="*/ 0 h 1023"/>
                  <a:gd name="T92" fmla="*/ 0 w 878"/>
                  <a:gd name="T93" fmla="*/ 0 h 1023"/>
                  <a:gd name="T94" fmla="*/ 0 w 878"/>
                  <a:gd name="T95" fmla="*/ 0 h 1023"/>
                  <a:gd name="T96" fmla="*/ 0 w 878"/>
                  <a:gd name="T97" fmla="*/ 0 h 1023"/>
                  <a:gd name="T98" fmla="*/ 0 w 878"/>
                  <a:gd name="T99" fmla="*/ 0 h 1023"/>
                  <a:gd name="T100" fmla="*/ 0 w 878"/>
                  <a:gd name="T101" fmla="*/ 0 h 1023"/>
                  <a:gd name="T102" fmla="*/ 0 w 878"/>
                  <a:gd name="T103" fmla="*/ 0 h 1023"/>
                  <a:gd name="T104" fmla="*/ 0 w 878"/>
                  <a:gd name="T105" fmla="*/ 0 h 1023"/>
                  <a:gd name="T106" fmla="*/ 0 w 878"/>
                  <a:gd name="T107" fmla="*/ 0 h 1023"/>
                  <a:gd name="T108" fmla="*/ 0 w 878"/>
                  <a:gd name="T109" fmla="*/ 0 h 1023"/>
                  <a:gd name="T110" fmla="*/ 0 w 878"/>
                  <a:gd name="T111" fmla="*/ 0 h 1023"/>
                  <a:gd name="T112" fmla="*/ 0 w 878"/>
                  <a:gd name="T113" fmla="*/ 0 h 1023"/>
                  <a:gd name="T114" fmla="*/ 0 w 878"/>
                  <a:gd name="T115" fmla="*/ 0 h 1023"/>
                  <a:gd name="T116" fmla="*/ 0 w 878"/>
                  <a:gd name="T117" fmla="*/ 0 h 10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8"/>
                  <a:gd name="T178" fmla="*/ 0 h 1023"/>
                  <a:gd name="T179" fmla="*/ 878 w 878"/>
                  <a:gd name="T180" fmla="*/ 1023 h 10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8" h="1023">
                    <a:moveTo>
                      <a:pt x="878" y="467"/>
                    </a:moveTo>
                    <a:lnTo>
                      <a:pt x="867" y="474"/>
                    </a:lnTo>
                    <a:lnTo>
                      <a:pt x="860" y="474"/>
                    </a:lnTo>
                    <a:lnTo>
                      <a:pt x="802" y="485"/>
                    </a:lnTo>
                    <a:lnTo>
                      <a:pt x="771" y="494"/>
                    </a:lnTo>
                    <a:lnTo>
                      <a:pt x="751" y="494"/>
                    </a:lnTo>
                    <a:lnTo>
                      <a:pt x="740" y="494"/>
                    </a:lnTo>
                    <a:lnTo>
                      <a:pt x="719" y="502"/>
                    </a:lnTo>
                    <a:lnTo>
                      <a:pt x="712" y="502"/>
                    </a:lnTo>
                    <a:lnTo>
                      <a:pt x="681" y="513"/>
                    </a:lnTo>
                    <a:lnTo>
                      <a:pt x="661" y="521"/>
                    </a:lnTo>
                    <a:lnTo>
                      <a:pt x="653" y="521"/>
                    </a:lnTo>
                    <a:lnTo>
                      <a:pt x="630" y="532"/>
                    </a:lnTo>
                    <a:lnTo>
                      <a:pt x="623" y="532"/>
                    </a:lnTo>
                    <a:lnTo>
                      <a:pt x="612" y="540"/>
                    </a:lnTo>
                    <a:lnTo>
                      <a:pt x="592" y="540"/>
                    </a:lnTo>
                    <a:lnTo>
                      <a:pt x="584" y="547"/>
                    </a:lnTo>
                    <a:lnTo>
                      <a:pt x="573" y="560"/>
                    </a:lnTo>
                    <a:lnTo>
                      <a:pt x="563" y="560"/>
                    </a:lnTo>
                    <a:lnTo>
                      <a:pt x="552" y="567"/>
                    </a:lnTo>
                    <a:lnTo>
                      <a:pt x="545" y="578"/>
                    </a:lnTo>
                    <a:lnTo>
                      <a:pt x="533" y="587"/>
                    </a:lnTo>
                    <a:lnTo>
                      <a:pt x="533" y="594"/>
                    </a:lnTo>
                    <a:lnTo>
                      <a:pt x="525" y="594"/>
                    </a:lnTo>
                    <a:lnTo>
                      <a:pt x="525" y="605"/>
                    </a:lnTo>
                    <a:lnTo>
                      <a:pt x="525" y="614"/>
                    </a:lnTo>
                    <a:lnTo>
                      <a:pt x="514" y="626"/>
                    </a:lnTo>
                    <a:lnTo>
                      <a:pt x="514" y="634"/>
                    </a:lnTo>
                    <a:lnTo>
                      <a:pt x="514" y="641"/>
                    </a:lnTo>
                    <a:lnTo>
                      <a:pt x="514" y="653"/>
                    </a:lnTo>
                    <a:lnTo>
                      <a:pt x="525" y="661"/>
                    </a:lnTo>
                    <a:lnTo>
                      <a:pt x="525" y="672"/>
                    </a:lnTo>
                    <a:lnTo>
                      <a:pt x="525" y="681"/>
                    </a:lnTo>
                    <a:lnTo>
                      <a:pt x="533" y="688"/>
                    </a:lnTo>
                    <a:lnTo>
                      <a:pt x="533" y="708"/>
                    </a:lnTo>
                    <a:lnTo>
                      <a:pt x="533" y="726"/>
                    </a:lnTo>
                    <a:lnTo>
                      <a:pt x="545" y="734"/>
                    </a:lnTo>
                    <a:lnTo>
                      <a:pt x="545" y="754"/>
                    </a:lnTo>
                    <a:lnTo>
                      <a:pt x="545" y="773"/>
                    </a:lnTo>
                    <a:lnTo>
                      <a:pt x="545" y="802"/>
                    </a:lnTo>
                    <a:lnTo>
                      <a:pt x="545" y="828"/>
                    </a:lnTo>
                    <a:lnTo>
                      <a:pt x="552" y="855"/>
                    </a:lnTo>
                    <a:lnTo>
                      <a:pt x="545" y="867"/>
                    </a:lnTo>
                    <a:lnTo>
                      <a:pt x="545" y="886"/>
                    </a:lnTo>
                    <a:lnTo>
                      <a:pt x="545" y="894"/>
                    </a:lnTo>
                    <a:lnTo>
                      <a:pt x="545" y="913"/>
                    </a:lnTo>
                    <a:lnTo>
                      <a:pt x="545" y="920"/>
                    </a:lnTo>
                    <a:lnTo>
                      <a:pt x="545" y="933"/>
                    </a:lnTo>
                    <a:lnTo>
                      <a:pt x="545" y="941"/>
                    </a:lnTo>
                    <a:lnTo>
                      <a:pt x="545" y="961"/>
                    </a:lnTo>
                    <a:lnTo>
                      <a:pt x="533" y="968"/>
                    </a:lnTo>
                    <a:lnTo>
                      <a:pt x="533" y="980"/>
                    </a:lnTo>
                    <a:lnTo>
                      <a:pt x="525" y="988"/>
                    </a:lnTo>
                    <a:lnTo>
                      <a:pt x="525" y="996"/>
                    </a:lnTo>
                    <a:lnTo>
                      <a:pt x="525" y="1007"/>
                    </a:lnTo>
                    <a:lnTo>
                      <a:pt x="514" y="1015"/>
                    </a:lnTo>
                    <a:lnTo>
                      <a:pt x="502" y="1023"/>
                    </a:lnTo>
                    <a:lnTo>
                      <a:pt x="425" y="1023"/>
                    </a:lnTo>
                    <a:lnTo>
                      <a:pt x="418" y="1023"/>
                    </a:lnTo>
                    <a:lnTo>
                      <a:pt x="404" y="1015"/>
                    </a:lnTo>
                    <a:lnTo>
                      <a:pt x="377" y="996"/>
                    </a:lnTo>
                    <a:lnTo>
                      <a:pt x="346" y="980"/>
                    </a:lnTo>
                    <a:lnTo>
                      <a:pt x="315" y="968"/>
                    </a:lnTo>
                    <a:lnTo>
                      <a:pt x="297" y="961"/>
                    </a:lnTo>
                    <a:lnTo>
                      <a:pt x="288" y="949"/>
                    </a:lnTo>
                    <a:lnTo>
                      <a:pt x="256" y="941"/>
                    </a:lnTo>
                    <a:lnTo>
                      <a:pt x="249" y="933"/>
                    </a:lnTo>
                    <a:lnTo>
                      <a:pt x="237" y="933"/>
                    </a:lnTo>
                    <a:lnTo>
                      <a:pt x="207" y="920"/>
                    </a:lnTo>
                    <a:lnTo>
                      <a:pt x="187" y="913"/>
                    </a:lnTo>
                    <a:lnTo>
                      <a:pt x="167" y="913"/>
                    </a:lnTo>
                    <a:lnTo>
                      <a:pt x="149" y="902"/>
                    </a:lnTo>
                    <a:lnTo>
                      <a:pt x="141" y="902"/>
                    </a:lnTo>
                    <a:lnTo>
                      <a:pt x="121" y="894"/>
                    </a:lnTo>
                    <a:lnTo>
                      <a:pt x="110" y="894"/>
                    </a:lnTo>
                    <a:lnTo>
                      <a:pt x="97" y="894"/>
                    </a:lnTo>
                    <a:lnTo>
                      <a:pt x="110" y="886"/>
                    </a:lnTo>
                    <a:lnTo>
                      <a:pt x="121" y="886"/>
                    </a:lnTo>
                    <a:lnTo>
                      <a:pt x="129" y="875"/>
                    </a:lnTo>
                    <a:lnTo>
                      <a:pt x="141" y="867"/>
                    </a:lnTo>
                    <a:lnTo>
                      <a:pt x="149" y="867"/>
                    </a:lnTo>
                    <a:lnTo>
                      <a:pt x="160" y="855"/>
                    </a:lnTo>
                    <a:lnTo>
                      <a:pt x="167" y="855"/>
                    </a:lnTo>
                    <a:lnTo>
                      <a:pt x="187" y="847"/>
                    </a:lnTo>
                    <a:lnTo>
                      <a:pt x="198" y="847"/>
                    </a:lnTo>
                    <a:lnTo>
                      <a:pt x="207" y="847"/>
                    </a:lnTo>
                    <a:lnTo>
                      <a:pt x="218" y="847"/>
                    </a:lnTo>
                    <a:lnTo>
                      <a:pt x="237" y="847"/>
                    </a:lnTo>
                    <a:lnTo>
                      <a:pt x="256" y="847"/>
                    </a:lnTo>
                    <a:lnTo>
                      <a:pt x="270" y="847"/>
                    </a:lnTo>
                    <a:lnTo>
                      <a:pt x="288" y="847"/>
                    </a:lnTo>
                    <a:lnTo>
                      <a:pt x="308" y="847"/>
                    </a:lnTo>
                    <a:lnTo>
                      <a:pt x="328" y="847"/>
                    </a:lnTo>
                    <a:lnTo>
                      <a:pt x="346" y="847"/>
                    </a:lnTo>
                    <a:lnTo>
                      <a:pt x="354" y="847"/>
                    </a:lnTo>
                    <a:lnTo>
                      <a:pt x="366" y="847"/>
                    </a:lnTo>
                    <a:lnTo>
                      <a:pt x="384" y="847"/>
                    </a:lnTo>
                    <a:lnTo>
                      <a:pt x="397" y="847"/>
                    </a:lnTo>
                    <a:lnTo>
                      <a:pt x="404" y="847"/>
                    </a:lnTo>
                    <a:lnTo>
                      <a:pt x="418" y="847"/>
                    </a:lnTo>
                    <a:lnTo>
                      <a:pt x="418" y="840"/>
                    </a:lnTo>
                    <a:lnTo>
                      <a:pt x="425" y="840"/>
                    </a:lnTo>
                    <a:lnTo>
                      <a:pt x="425" y="828"/>
                    </a:lnTo>
                    <a:lnTo>
                      <a:pt x="436" y="828"/>
                    </a:lnTo>
                    <a:lnTo>
                      <a:pt x="436" y="820"/>
                    </a:lnTo>
                    <a:lnTo>
                      <a:pt x="436" y="809"/>
                    </a:lnTo>
                    <a:lnTo>
                      <a:pt x="444" y="802"/>
                    </a:lnTo>
                    <a:lnTo>
                      <a:pt x="444" y="793"/>
                    </a:lnTo>
                    <a:lnTo>
                      <a:pt x="444" y="782"/>
                    </a:lnTo>
                    <a:lnTo>
                      <a:pt x="444" y="773"/>
                    </a:lnTo>
                    <a:lnTo>
                      <a:pt x="444" y="761"/>
                    </a:lnTo>
                    <a:lnTo>
                      <a:pt x="444" y="754"/>
                    </a:lnTo>
                    <a:lnTo>
                      <a:pt x="444" y="746"/>
                    </a:lnTo>
                    <a:lnTo>
                      <a:pt x="436" y="726"/>
                    </a:lnTo>
                    <a:lnTo>
                      <a:pt x="436" y="719"/>
                    </a:lnTo>
                    <a:lnTo>
                      <a:pt x="436" y="688"/>
                    </a:lnTo>
                    <a:lnTo>
                      <a:pt x="425" y="672"/>
                    </a:lnTo>
                    <a:lnTo>
                      <a:pt x="425" y="653"/>
                    </a:lnTo>
                    <a:lnTo>
                      <a:pt x="418" y="634"/>
                    </a:lnTo>
                    <a:lnTo>
                      <a:pt x="418" y="614"/>
                    </a:lnTo>
                    <a:lnTo>
                      <a:pt x="404" y="614"/>
                    </a:lnTo>
                    <a:lnTo>
                      <a:pt x="404" y="605"/>
                    </a:lnTo>
                    <a:lnTo>
                      <a:pt x="404" y="594"/>
                    </a:lnTo>
                    <a:lnTo>
                      <a:pt x="397" y="594"/>
                    </a:lnTo>
                    <a:lnTo>
                      <a:pt x="397" y="578"/>
                    </a:lnTo>
                    <a:lnTo>
                      <a:pt x="384" y="578"/>
                    </a:lnTo>
                    <a:lnTo>
                      <a:pt x="384" y="567"/>
                    </a:lnTo>
                    <a:lnTo>
                      <a:pt x="377" y="567"/>
                    </a:lnTo>
                    <a:lnTo>
                      <a:pt x="377" y="560"/>
                    </a:lnTo>
                    <a:lnTo>
                      <a:pt x="366" y="560"/>
                    </a:lnTo>
                    <a:lnTo>
                      <a:pt x="366" y="547"/>
                    </a:lnTo>
                    <a:lnTo>
                      <a:pt x="354" y="547"/>
                    </a:lnTo>
                    <a:lnTo>
                      <a:pt x="346" y="540"/>
                    </a:lnTo>
                    <a:lnTo>
                      <a:pt x="335" y="540"/>
                    </a:lnTo>
                    <a:lnTo>
                      <a:pt x="328" y="532"/>
                    </a:lnTo>
                    <a:lnTo>
                      <a:pt x="315" y="532"/>
                    </a:lnTo>
                    <a:lnTo>
                      <a:pt x="308" y="532"/>
                    </a:lnTo>
                    <a:lnTo>
                      <a:pt x="297" y="532"/>
                    </a:lnTo>
                    <a:lnTo>
                      <a:pt x="277" y="532"/>
                    </a:lnTo>
                    <a:lnTo>
                      <a:pt x="270" y="532"/>
                    </a:lnTo>
                    <a:lnTo>
                      <a:pt x="249" y="532"/>
                    </a:lnTo>
                    <a:lnTo>
                      <a:pt x="237" y="532"/>
                    </a:lnTo>
                    <a:lnTo>
                      <a:pt x="218" y="532"/>
                    </a:lnTo>
                    <a:lnTo>
                      <a:pt x="207" y="532"/>
                    </a:lnTo>
                    <a:lnTo>
                      <a:pt x="187" y="540"/>
                    </a:lnTo>
                    <a:lnTo>
                      <a:pt x="167" y="540"/>
                    </a:lnTo>
                    <a:lnTo>
                      <a:pt x="89" y="547"/>
                    </a:lnTo>
                    <a:lnTo>
                      <a:pt x="51" y="560"/>
                    </a:lnTo>
                    <a:lnTo>
                      <a:pt x="20" y="560"/>
                    </a:lnTo>
                    <a:lnTo>
                      <a:pt x="0" y="567"/>
                    </a:lnTo>
                    <a:lnTo>
                      <a:pt x="12" y="560"/>
                    </a:lnTo>
                    <a:lnTo>
                      <a:pt x="20" y="540"/>
                    </a:lnTo>
                    <a:lnTo>
                      <a:pt x="39" y="513"/>
                    </a:lnTo>
                    <a:lnTo>
                      <a:pt x="58" y="485"/>
                    </a:lnTo>
                    <a:lnTo>
                      <a:pt x="78" y="460"/>
                    </a:lnTo>
                    <a:lnTo>
                      <a:pt x="97" y="439"/>
                    </a:lnTo>
                    <a:lnTo>
                      <a:pt x="110" y="419"/>
                    </a:lnTo>
                    <a:lnTo>
                      <a:pt x="129" y="400"/>
                    </a:lnTo>
                    <a:lnTo>
                      <a:pt x="141" y="380"/>
                    </a:lnTo>
                    <a:lnTo>
                      <a:pt x="160" y="364"/>
                    </a:lnTo>
                    <a:lnTo>
                      <a:pt x="167" y="346"/>
                    </a:lnTo>
                    <a:lnTo>
                      <a:pt x="187" y="326"/>
                    </a:lnTo>
                    <a:lnTo>
                      <a:pt x="198" y="319"/>
                    </a:lnTo>
                    <a:lnTo>
                      <a:pt x="207" y="308"/>
                    </a:lnTo>
                    <a:lnTo>
                      <a:pt x="218" y="299"/>
                    </a:lnTo>
                    <a:lnTo>
                      <a:pt x="225" y="287"/>
                    </a:lnTo>
                    <a:lnTo>
                      <a:pt x="237" y="287"/>
                    </a:lnTo>
                    <a:lnTo>
                      <a:pt x="249" y="279"/>
                    </a:lnTo>
                    <a:lnTo>
                      <a:pt x="249" y="271"/>
                    </a:lnTo>
                    <a:lnTo>
                      <a:pt x="256" y="259"/>
                    </a:lnTo>
                    <a:lnTo>
                      <a:pt x="277" y="252"/>
                    </a:lnTo>
                    <a:lnTo>
                      <a:pt x="288" y="252"/>
                    </a:lnTo>
                    <a:lnTo>
                      <a:pt x="297" y="240"/>
                    </a:lnTo>
                    <a:lnTo>
                      <a:pt x="308" y="240"/>
                    </a:lnTo>
                    <a:lnTo>
                      <a:pt x="315" y="232"/>
                    </a:lnTo>
                    <a:lnTo>
                      <a:pt x="328" y="232"/>
                    </a:lnTo>
                    <a:lnTo>
                      <a:pt x="335" y="225"/>
                    </a:lnTo>
                    <a:lnTo>
                      <a:pt x="346" y="225"/>
                    </a:lnTo>
                    <a:lnTo>
                      <a:pt x="354" y="225"/>
                    </a:lnTo>
                    <a:lnTo>
                      <a:pt x="366" y="225"/>
                    </a:lnTo>
                    <a:lnTo>
                      <a:pt x="377" y="225"/>
                    </a:lnTo>
                    <a:lnTo>
                      <a:pt x="384" y="225"/>
                    </a:lnTo>
                    <a:lnTo>
                      <a:pt x="397" y="232"/>
                    </a:lnTo>
                    <a:lnTo>
                      <a:pt x="404" y="232"/>
                    </a:lnTo>
                    <a:lnTo>
                      <a:pt x="418" y="240"/>
                    </a:lnTo>
                    <a:lnTo>
                      <a:pt x="425" y="252"/>
                    </a:lnTo>
                    <a:lnTo>
                      <a:pt x="436" y="259"/>
                    </a:lnTo>
                    <a:lnTo>
                      <a:pt x="444" y="271"/>
                    </a:lnTo>
                    <a:lnTo>
                      <a:pt x="456" y="279"/>
                    </a:lnTo>
                    <a:lnTo>
                      <a:pt x="463" y="299"/>
                    </a:lnTo>
                    <a:lnTo>
                      <a:pt x="474" y="319"/>
                    </a:lnTo>
                    <a:lnTo>
                      <a:pt x="483" y="334"/>
                    </a:lnTo>
                    <a:lnTo>
                      <a:pt x="494" y="346"/>
                    </a:lnTo>
                    <a:lnTo>
                      <a:pt x="502" y="364"/>
                    </a:lnTo>
                    <a:lnTo>
                      <a:pt x="502" y="373"/>
                    </a:lnTo>
                    <a:lnTo>
                      <a:pt x="514" y="392"/>
                    </a:lnTo>
                    <a:lnTo>
                      <a:pt x="525" y="411"/>
                    </a:lnTo>
                    <a:lnTo>
                      <a:pt x="533" y="426"/>
                    </a:lnTo>
                    <a:lnTo>
                      <a:pt x="545" y="446"/>
                    </a:lnTo>
                    <a:lnTo>
                      <a:pt x="545" y="460"/>
                    </a:lnTo>
                    <a:lnTo>
                      <a:pt x="545" y="467"/>
                    </a:lnTo>
                    <a:lnTo>
                      <a:pt x="552" y="467"/>
                    </a:lnTo>
                    <a:lnTo>
                      <a:pt x="552" y="474"/>
                    </a:lnTo>
                    <a:lnTo>
                      <a:pt x="563" y="485"/>
                    </a:lnTo>
                    <a:lnTo>
                      <a:pt x="573" y="485"/>
                    </a:lnTo>
                    <a:lnTo>
                      <a:pt x="573" y="474"/>
                    </a:lnTo>
                    <a:lnTo>
                      <a:pt x="584" y="474"/>
                    </a:lnTo>
                    <a:lnTo>
                      <a:pt x="592" y="467"/>
                    </a:lnTo>
                    <a:lnTo>
                      <a:pt x="604" y="460"/>
                    </a:lnTo>
                    <a:lnTo>
                      <a:pt x="612" y="446"/>
                    </a:lnTo>
                    <a:lnTo>
                      <a:pt x="623" y="439"/>
                    </a:lnTo>
                    <a:lnTo>
                      <a:pt x="630" y="419"/>
                    </a:lnTo>
                    <a:lnTo>
                      <a:pt x="642" y="411"/>
                    </a:lnTo>
                    <a:lnTo>
                      <a:pt x="642" y="400"/>
                    </a:lnTo>
                    <a:lnTo>
                      <a:pt x="653" y="400"/>
                    </a:lnTo>
                    <a:lnTo>
                      <a:pt x="661" y="380"/>
                    </a:lnTo>
                    <a:lnTo>
                      <a:pt x="673" y="373"/>
                    </a:lnTo>
                    <a:lnTo>
                      <a:pt x="681" y="353"/>
                    </a:lnTo>
                    <a:lnTo>
                      <a:pt x="692" y="334"/>
                    </a:lnTo>
                    <a:lnTo>
                      <a:pt x="692" y="326"/>
                    </a:lnTo>
                    <a:lnTo>
                      <a:pt x="712" y="287"/>
                    </a:lnTo>
                    <a:lnTo>
                      <a:pt x="733" y="252"/>
                    </a:lnTo>
                    <a:lnTo>
                      <a:pt x="740" y="225"/>
                    </a:lnTo>
                    <a:lnTo>
                      <a:pt x="771" y="152"/>
                    </a:lnTo>
                    <a:lnTo>
                      <a:pt x="782" y="120"/>
                    </a:lnTo>
                    <a:lnTo>
                      <a:pt x="802" y="93"/>
                    </a:lnTo>
                    <a:lnTo>
                      <a:pt x="802" y="73"/>
                    </a:lnTo>
                    <a:lnTo>
                      <a:pt x="809" y="66"/>
                    </a:lnTo>
                    <a:lnTo>
                      <a:pt x="821" y="46"/>
                    </a:lnTo>
                    <a:lnTo>
                      <a:pt x="829" y="38"/>
                    </a:lnTo>
                    <a:lnTo>
                      <a:pt x="829" y="27"/>
                    </a:lnTo>
                    <a:lnTo>
                      <a:pt x="840" y="27"/>
                    </a:lnTo>
                    <a:lnTo>
                      <a:pt x="840" y="19"/>
                    </a:lnTo>
                    <a:lnTo>
                      <a:pt x="847" y="11"/>
                    </a:lnTo>
                    <a:lnTo>
                      <a:pt x="860" y="0"/>
                    </a:lnTo>
                    <a:lnTo>
                      <a:pt x="867" y="0"/>
                    </a:lnTo>
                    <a:lnTo>
                      <a:pt x="878" y="0"/>
                    </a:lnTo>
                    <a:lnTo>
                      <a:pt x="878" y="467"/>
                    </a:lnTo>
                    <a:close/>
                  </a:path>
                </a:pathLst>
              </a:custGeom>
              <a:solidFill>
                <a:srgbClr val="7A933E"/>
              </a:solidFill>
              <a:ln w="9525">
                <a:noFill/>
                <a:round/>
                <a:headEnd/>
                <a:tailEnd/>
              </a:ln>
            </p:spPr>
            <p:txBody>
              <a:bodyPr/>
              <a:lstStyle/>
              <a:p>
                <a:endParaRPr lang="en-US"/>
              </a:p>
            </p:txBody>
          </p:sp>
          <p:sp>
            <p:nvSpPr>
              <p:cNvPr id="36334" name="Freeform 898"/>
              <p:cNvSpPr>
                <a:spLocks/>
              </p:cNvSpPr>
              <p:nvPr/>
            </p:nvSpPr>
            <p:spPr bwMode="auto">
              <a:xfrm>
                <a:off x="387" y="907"/>
                <a:ext cx="221" cy="308"/>
              </a:xfrm>
              <a:custGeom>
                <a:avLst/>
                <a:gdLst>
                  <a:gd name="T0" fmla="*/ 0 w 1461"/>
                  <a:gd name="T1" fmla="*/ 0 h 1706"/>
                  <a:gd name="T2" fmla="*/ 0 w 1461"/>
                  <a:gd name="T3" fmla="*/ 0 h 1706"/>
                  <a:gd name="T4" fmla="*/ 0 w 1461"/>
                  <a:gd name="T5" fmla="*/ 0 h 1706"/>
                  <a:gd name="T6" fmla="*/ 0 w 1461"/>
                  <a:gd name="T7" fmla="*/ 0 h 1706"/>
                  <a:gd name="T8" fmla="*/ 0 w 1461"/>
                  <a:gd name="T9" fmla="*/ 0 h 1706"/>
                  <a:gd name="T10" fmla="*/ 0 w 1461"/>
                  <a:gd name="T11" fmla="*/ 0 h 1706"/>
                  <a:gd name="T12" fmla="*/ 0 w 1461"/>
                  <a:gd name="T13" fmla="*/ 0 h 1706"/>
                  <a:gd name="T14" fmla="*/ 0 w 1461"/>
                  <a:gd name="T15" fmla="*/ 0 h 1706"/>
                  <a:gd name="T16" fmla="*/ 0 w 1461"/>
                  <a:gd name="T17" fmla="*/ 0 h 1706"/>
                  <a:gd name="T18" fmla="*/ 0 w 1461"/>
                  <a:gd name="T19" fmla="*/ 0 h 1706"/>
                  <a:gd name="T20" fmla="*/ 0 w 1461"/>
                  <a:gd name="T21" fmla="*/ 0 h 1706"/>
                  <a:gd name="T22" fmla="*/ 0 w 1461"/>
                  <a:gd name="T23" fmla="*/ 0 h 1706"/>
                  <a:gd name="T24" fmla="*/ 0 w 1461"/>
                  <a:gd name="T25" fmla="*/ 0 h 1706"/>
                  <a:gd name="T26" fmla="*/ 0 w 1461"/>
                  <a:gd name="T27" fmla="*/ 0 h 1706"/>
                  <a:gd name="T28" fmla="*/ 0 w 1461"/>
                  <a:gd name="T29" fmla="*/ 0 h 1706"/>
                  <a:gd name="T30" fmla="*/ 0 w 1461"/>
                  <a:gd name="T31" fmla="*/ 0 h 1706"/>
                  <a:gd name="T32" fmla="*/ 0 w 1461"/>
                  <a:gd name="T33" fmla="*/ 0 h 1706"/>
                  <a:gd name="T34" fmla="*/ 0 w 1461"/>
                  <a:gd name="T35" fmla="*/ 0 h 1706"/>
                  <a:gd name="T36" fmla="*/ 0 w 1461"/>
                  <a:gd name="T37" fmla="*/ 0 h 1706"/>
                  <a:gd name="T38" fmla="*/ 0 w 1461"/>
                  <a:gd name="T39" fmla="*/ 0 h 1706"/>
                  <a:gd name="T40" fmla="*/ 0 w 1461"/>
                  <a:gd name="T41" fmla="*/ 0 h 1706"/>
                  <a:gd name="T42" fmla="*/ 0 w 1461"/>
                  <a:gd name="T43" fmla="*/ 0 h 1706"/>
                  <a:gd name="T44" fmla="*/ 0 w 1461"/>
                  <a:gd name="T45" fmla="*/ 0 h 1706"/>
                  <a:gd name="T46" fmla="*/ 0 w 1461"/>
                  <a:gd name="T47" fmla="*/ 0 h 1706"/>
                  <a:gd name="T48" fmla="*/ 0 w 1461"/>
                  <a:gd name="T49" fmla="*/ 0 h 1706"/>
                  <a:gd name="T50" fmla="*/ 0 w 1461"/>
                  <a:gd name="T51" fmla="*/ 0 h 1706"/>
                  <a:gd name="T52" fmla="*/ 0 w 1461"/>
                  <a:gd name="T53" fmla="*/ 0 h 1706"/>
                  <a:gd name="T54" fmla="*/ 0 w 1461"/>
                  <a:gd name="T55" fmla="*/ 0 h 1706"/>
                  <a:gd name="T56" fmla="*/ 0 w 1461"/>
                  <a:gd name="T57" fmla="*/ 0 h 1706"/>
                  <a:gd name="T58" fmla="*/ 0 w 1461"/>
                  <a:gd name="T59" fmla="*/ 0 h 1706"/>
                  <a:gd name="T60" fmla="*/ 0 w 1461"/>
                  <a:gd name="T61" fmla="*/ 0 h 1706"/>
                  <a:gd name="T62" fmla="*/ 0 w 1461"/>
                  <a:gd name="T63" fmla="*/ 0 h 1706"/>
                  <a:gd name="T64" fmla="*/ 0 w 1461"/>
                  <a:gd name="T65" fmla="*/ 0 h 1706"/>
                  <a:gd name="T66" fmla="*/ 0 w 1461"/>
                  <a:gd name="T67" fmla="*/ 0 h 1706"/>
                  <a:gd name="T68" fmla="*/ 0 w 1461"/>
                  <a:gd name="T69" fmla="*/ 0 h 1706"/>
                  <a:gd name="T70" fmla="*/ 0 w 1461"/>
                  <a:gd name="T71" fmla="*/ 0 h 1706"/>
                  <a:gd name="T72" fmla="*/ 0 w 1461"/>
                  <a:gd name="T73" fmla="*/ 0 h 1706"/>
                  <a:gd name="T74" fmla="*/ 0 w 1461"/>
                  <a:gd name="T75" fmla="*/ 0 h 1706"/>
                  <a:gd name="T76" fmla="*/ 0 w 1461"/>
                  <a:gd name="T77" fmla="*/ 0 h 1706"/>
                  <a:gd name="T78" fmla="*/ 0 w 1461"/>
                  <a:gd name="T79" fmla="*/ 0 h 1706"/>
                  <a:gd name="T80" fmla="*/ 0 w 1461"/>
                  <a:gd name="T81" fmla="*/ 0 h 1706"/>
                  <a:gd name="T82" fmla="*/ 0 w 1461"/>
                  <a:gd name="T83" fmla="*/ 0 h 1706"/>
                  <a:gd name="T84" fmla="*/ 0 w 1461"/>
                  <a:gd name="T85" fmla="*/ 0 h 1706"/>
                  <a:gd name="T86" fmla="*/ 0 w 1461"/>
                  <a:gd name="T87" fmla="*/ 0 h 1706"/>
                  <a:gd name="T88" fmla="*/ 0 w 1461"/>
                  <a:gd name="T89" fmla="*/ 0 h 1706"/>
                  <a:gd name="T90" fmla="*/ 0 w 1461"/>
                  <a:gd name="T91" fmla="*/ 0 h 1706"/>
                  <a:gd name="T92" fmla="*/ 0 w 1461"/>
                  <a:gd name="T93" fmla="*/ 0 h 1706"/>
                  <a:gd name="T94" fmla="*/ 0 w 1461"/>
                  <a:gd name="T95" fmla="*/ 0 h 1706"/>
                  <a:gd name="T96" fmla="*/ 0 w 1461"/>
                  <a:gd name="T97" fmla="*/ 0 h 1706"/>
                  <a:gd name="T98" fmla="*/ 0 w 1461"/>
                  <a:gd name="T99" fmla="*/ 0 h 1706"/>
                  <a:gd name="T100" fmla="*/ 0 w 1461"/>
                  <a:gd name="T101" fmla="*/ 0 h 1706"/>
                  <a:gd name="T102" fmla="*/ 0 w 1461"/>
                  <a:gd name="T103" fmla="*/ 0 h 1706"/>
                  <a:gd name="T104" fmla="*/ 0 w 1461"/>
                  <a:gd name="T105" fmla="*/ 0 h 1706"/>
                  <a:gd name="T106" fmla="*/ 0 w 1461"/>
                  <a:gd name="T107" fmla="*/ 0 h 1706"/>
                  <a:gd name="T108" fmla="*/ 0 w 1461"/>
                  <a:gd name="T109" fmla="*/ 0 h 1706"/>
                  <a:gd name="T110" fmla="*/ 0 w 1461"/>
                  <a:gd name="T111" fmla="*/ 0 h 17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1"/>
                  <a:gd name="T169" fmla="*/ 0 h 1706"/>
                  <a:gd name="T170" fmla="*/ 1461 w 1461"/>
                  <a:gd name="T171" fmla="*/ 1706 h 17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1" h="1706">
                    <a:moveTo>
                      <a:pt x="1461" y="662"/>
                    </a:moveTo>
                    <a:lnTo>
                      <a:pt x="1450" y="662"/>
                    </a:lnTo>
                    <a:lnTo>
                      <a:pt x="1430" y="650"/>
                    </a:lnTo>
                    <a:lnTo>
                      <a:pt x="1423" y="650"/>
                    </a:lnTo>
                    <a:lnTo>
                      <a:pt x="1412" y="650"/>
                    </a:lnTo>
                    <a:lnTo>
                      <a:pt x="1404" y="650"/>
                    </a:lnTo>
                    <a:lnTo>
                      <a:pt x="1392" y="642"/>
                    </a:lnTo>
                    <a:lnTo>
                      <a:pt x="1385" y="642"/>
                    </a:lnTo>
                    <a:lnTo>
                      <a:pt x="1374" y="642"/>
                    </a:lnTo>
                    <a:lnTo>
                      <a:pt x="1343" y="642"/>
                    </a:lnTo>
                    <a:lnTo>
                      <a:pt x="1316" y="642"/>
                    </a:lnTo>
                    <a:lnTo>
                      <a:pt x="1302" y="642"/>
                    </a:lnTo>
                    <a:lnTo>
                      <a:pt x="1283" y="631"/>
                    </a:lnTo>
                    <a:lnTo>
                      <a:pt x="1275" y="631"/>
                    </a:lnTo>
                    <a:lnTo>
                      <a:pt x="1264" y="631"/>
                    </a:lnTo>
                    <a:lnTo>
                      <a:pt x="1244" y="631"/>
                    </a:lnTo>
                    <a:lnTo>
                      <a:pt x="1236" y="642"/>
                    </a:lnTo>
                    <a:lnTo>
                      <a:pt x="1225" y="642"/>
                    </a:lnTo>
                    <a:lnTo>
                      <a:pt x="1213" y="642"/>
                    </a:lnTo>
                    <a:lnTo>
                      <a:pt x="1206" y="642"/>
                    </a:lnTo>
                    <a:lnTo>
                      <a:pt x="1195" y="642"/>
                    </a:lnTo>
                    <a:lnTo>
                      <a:pt x="1187" y="642"/>
                    </a:lnTo>
                    <a:lnTo>
                      <a:pt x="1175" y="650"/>
                    </a:lnTo>
                    <a:lnTo>
                      <a:pt x="1167" y="650"/>
                    </a:lnTo>
                    <a:lnTo>
                      <a:pt x="1156" y="650"/>
                    </a:lnTo>
                    <a:lnTo>
                      <a:pt x="1156" y="662"/>
                    </a:lnTo>
                    <a:lnTo>
                      <a:pt x="1146" y="662"/>
                    </a:lnTo>
                    <a:lnTo>
                      <a:pt x="1135" y="662"/>
                    </a:lnTo>
                    <a:lnTo>
                      <a:pt x="1128" y="669"/>
                    </a:lnTo>
                    <a:lnTo>
                      <a:pt x="1116" y="677"/>
                    </a:lnTo>
                    <a:lnTo>
                      <a:pt x="1108" y="677"/>
                    </a:lnTo>
                    <a:lnTo>
                      <a:pt x="1108" y="689"/>
                    </a:lnTo>
                    <a:lnTo>
                      <a:pt x="1097" y="689"/>
                    </a:lnTo>
                    <a:lnTo>
                      <a:pt x="1097" y="697"/>
                    </a:lnTo>
                    <a:lnTo>
                      <a:pt x="1085" y="709"/>
                    </a:lnTo>
                    <a:lnTo>
                      <a:pt x="1085" y="718"/>
                    </a:lnTo>
                    <a:lnTo>
                      <a:pt x="1077" y="725"/>
                    </a:lnTo>
                    <a:lnTo>
                      <a:pt x="1077" y="736"/>
                    </a:lnTo>
                    <a:lnTo>
                      <a:pt x="1066" y="745"/>
                    </a:lnTo>
                    <a:lnTo>
                      <a:pt x="1066" y="756"/>
                    </a:lnTo>
                    <a:lnTo>
                      <a:pt x="1066" y="763"/>
                    </a:lnTo>
                    <a:lnTo>
                      <a:pt x="1057" y="783"/>
                    </a:lnTo>
                    <a:lnTo>
                      <a:pt x="1057" y="791"/>
                    </a:lnTo>
                    <a:lnTo>
                      <a:pt x="1057" y="810"/>
                    </a:lnTo>
                    <a:lnTo>
                      <a:pt x="1057" y="829"/>
                    </a:lnTo>
                    <a:lnTo>
                      <a:pt x="1057" y="837"/>
                    </a:lnTo>
                    <a:lnTo>
                      <a:pt x="1057" y="856"/>
                    </a:lnTo>
                    <a:lnTo>
                      <a:pt x="1066" y="877"/>
                    </a:lnTo>
                    <a:lnTo>
                      <a:pt x="1066" y="892"/>
                    </a:lnTo>
                    <a:lnTo>
                      <a:pt x="1066" y="912"/>
                    </a:lnTo>
                    <a:lnTo>
                      <a:pt x="1077" y="931"/>
                    </a:lnTo>
                    <a:lnTo>
                      <a:pt x="1077" y="950"/>
                    </a:lnTo>
                    <a:lnTo>
                      <a:pt x="1077" y="970"/>
                    </a:lnTo>
                    <a:lnTo>
                      <a:pt x="1097" y="1004"/>
                    </a:lnTo>
                    <a:lnTo>
                      <a:pt x="1097" y="1025"/>
                    </a:lnTo>
                    <a:lnTo>
                      <a:pt x="1108" y="1044"/>
                    </a:lnTo>
                    <a:lnTo>
                      <a:pt x="1128" y="1118"/>
                    </a:lnTo>
                    <a:lnTo>
                      <a:pt x="1146" y="1185"/>
                    </a:lnTo>
                    <a:lnTo>
                      <a:pt x="1167" y="1239"/>
                    </a:lnTo>
                    <a:lnTo>
                      <a:pt x="1167" y="1257"/>
                    </a:lnTo>
                    <a:lnTo>
                      <a:pt x="1167" y="1265"/>
                    </a:lnTo>
                    <a:lnTo>
                      <a:pt x="1175" y="1277"/>
                    </a:lnTo>
                    <a:lnTo>
                      <a:pt x="1175" y="1292"/>
                    </a:lnTo>
                    <a:lnTo>
                      <a:pt x="1175" y="1304"/>
                    </a:lnTo>
                    <a:lnTo>
                      <a:pt x="1175" y="1312"/>
                    </a:lnTo>
                    <a:lnTo>
                      <a:pt x="1175" y="1323"/>
                    </a:lnTo>
                    <a:lnTo>
                      <a:pt x="1175" y="1339"/>
                    </a:lnTo>
                    <a:lnTo>
                      <a:pt x="1175" y="1359"/>
                    </a:lnTo>
                    <a:lnTo>
                      <a:pt x="1175" y="1378"/>
                    </a:lnTo>
                    <a:lnTo>
                      <a:pt x="1175" y="1386"/>
                    </a:lnTo>
                    <a:lnTo>
                      <a:pt x="1167" y="1406"/>
                    </a:lnTo>
                    <a:lnTo>
                      <a:pt x="1167" y="1413"/>
                    </a:lnTo>
                    <a:lnTo>
                      <a:pt x="1167" y="1425"/>
                    </a:lnTo>
                    <a:lnTo>
                      <a:pt x="1156" y="1444"/>
                    </a:lnTo>
                    <a:lnTo>
                      <a:pt x="1146" y="1460"/>
                    </a:lnTo>
                    <a:lnTo>
                      <a:pt x="1146" y="1471"/>
                    </a:lnTo>
                    <a:lnTo>
                      <a:pt x="1135" y="1491"/>
                    </a:lnTo>
                    <a:lnTo>
                      <a:pt x="1128" y="1507"/>
                    </a:lnTo>
                    <a:lnTo>
                      <a:pt x="1116" y="1519"/>
                    </a:lnTo>
                    <a:lnTo>
                      <a:pt x="1108" y="1538"/>
                    </a:lnTo>
                    <a:lnTo>
                      <a:pt x="1097" y="1545"/>
                    </a:lnTo>
                    <a:lnTo>
                      <a:pt x="1085" y="1554"/>
                    </a:lnTo>
                    <a:lnTo>
                      <a:pt x="1077" y="1565"/>
                    </a:lnTo>
                    <a:lnTo>
                      <a:pt x="1077" y="1572"/>
                    </a:lnTo>
                    <a:lnTo>
                      <a:pt x="1066" y="1572"/>
                    </a:lnTo>
                    <a:lnTo>
                      <a:pt x="1066" y="1585"/>
                    </a:lnTo>
                    <a:lnTo>
                      <a:pt x="1057" y="1585"/>
                    </a:lnTo>
                    <a:lnTo>
                      <a:pt x="1057" y="1592"/>
                    </a:lnTo>
                    <a:lnTo>
                      <a:pt x="1046" y="1592"/>
                    </a:lnTo>
                    <a:lnTo>
                      <a:pt x="1039" y="1600"/>
                    </a:lnTo>
                    <a:lnTo>
                      <a:pt x="1027" y="1600"/>
                    </a:lnTo>
                    <a:lnTo>
                      <a:pt x="1008" y="1612"/>
                    </a:lnTo>
                    <a:lnTo>
                      <a:pt x="1001" y="1619"/>
                    </a:lnTo>
                    <a:lnTo>
                      <a:pt x="987" y="1619"/>
                    </a:lnTo>
                    <a:lnTo>
                      <a:pt x="980" y="1619"/>
                    </a:lnTo>
                    <a:lnTo>
                      <a:pt x="967" y="1619"/>
                    </a:lnTo>
                    <a:lnTo>
                      <a:pt x="960" y="1619"/>
                    </a:lnTo>
                    <a:lnTo>
                      <a:pt x="949" y="1619"/>
                    </a:lnTo>
                    <a:lnTo>
                      <a:pt x="937" y="1619"/>
                    </a:lnTo>
                    <a:lnTo>
                      <a:pt x="929" y="1619"/>
                    </a:lnTo>
                    <a:lnTo>
                      <a:pt x="918" y="1612"/>
                    </a:lnTo>
                    <a:lnTo>
                      <a:pt x="911" y="1612"/>
                    </a:lnTo>
                    <a:lnTo>
                      <a:pt x="898" y="1600"/>
                    </a:lnTo>
                    <a:lnTo>
                      <a:pt x="891" y="1600"/>
                    </a:lnTo>
                    <a:lnTo>
                      <a:pt x="880" y="1600"/>
                    </a:lnTo>
                    <a:lnTo>
                      <a:pt x="871" y="1592"/>
                    </a:lnTo>
                    <a:lnTo>
                      <a:pt x="860" y="1585"/>
                    </a:lnTo>
                    <a:lnTo>
                      <a:pt x="853" y="1585"/>
                    </a:lnTo>
                    <a:lnTo>
                      <a:pt x="853" y="1572"/>
                    </a:lnTo>
                    <a:lnTo>
                      <a:pt x="839" y="1565"/>
                    </a:lnTo>
                    <a:lnTo>
                      <a:pt x="832" y="1554"/>
                    </a:lnTo>
                    <a:lnTo>
                      <a:pt x="820" y="1554"/>
                    </a:lnTo>
                    <a:lnTo>
                      <a:pt x="808" y="1545"/>
                    </a:lnTo>
                    <a:lnTo>
                      <a:pt x="801" y="1538"/>
                    </a:lnTo>
                    <a:lnTo>
                      <a:pt x="790" y="1538"/>
                    </a:lnTo>
                    <a:lnTo>
                      <a:pt x="781" y="1527"/>
                    </a:lnTo>
                    <a:lnTo>
                      <a:pt x="770" y="1519"/>
                    </a:lnTo>
                    <a:lnTo>
                      <a:pt x="762" y="1519"/>
                    </a:lnTo>
                    <a:lnTo>
                      <a:pt x="750" y="1519"/>
                    </a:lnTo>
                    <a:lnTo>
                      <a:pt x="743" y="1507"/>
                    </a:lnTo>
                    <a:lnTo>
                      <a:pt x="732" y="1507"/>
                    </a:lnTo>
                    <a:lnTo>
                      <a:pt x="724" y="1507"/>
                    </a:lnTo>
                    <a:lnTo>
                      <a:pt x="712" y="1507"/>
                    </a:lnTo>
                    <a:lnTo>
                      <a:pt x="704" y="1507"/>
                    </a:lnTo>
                    <a:lnTo>
                      <a:pt x="693" y="1498"/>
                    </a:lnTo>
                    <a:lnTo>
                      <a:pt x="680" y="1498"/>
                    </a:lnTo>
                    <a:lnTo>
                      <a:pt x="672" y="1498"/>
                    </a:lnTo>
                    <a:lnTo>
                      <a:pt x="661" y="1498"/>
                    </a:lnTo>
                    <a:lnTo>
                      <a:pt x="653" y="1507"/>
                    </a:lnTo>
                    <a:lnTo>
                      <a:pt x="641" y="1507"/>
                    </a:lnTo>
                    <a:lnTo>
                      <a:pt x="634" y="1507"/>
                    </a:lnTo>
                    <a:lnTo>
                      <a:pt x="622" y="1507"/>
                    </a:lnTo>
                    <a:lnTo>
                      <a:pt x="603" y="1519"/>
                    </a:lnTo>
                    <a:lnTo>
                      <a:pt x="583" y="1519"/>
                    </a:lnTo>
                    <a:lnTo>
                      <a:pt x="564" y="1527"/>
                    </a:lnTo>
                    <a:lnTo>
                      <a:pt x="545" y="1538"/>
                    </a:lnTo>
                    <a:lnTo>
                      <a:pt x="524" y="1545"/>
                    </a:lnTo>
                    <a:lnTo>
                      <a:pt x="504" y="1554"/>
                    </a:lnTo>
                    <a:lnTo>
                      <a:pt x="486" y="1565"/>
                    </a:lnTo>
                    <a:lnTo>
                      <a:pt x="466" y="1572"/>
                    </a:lnTo>
                    <a:lnTo>
                      <a:pt x="448" y="1585"/>
                    </a:lnTo>
                    <a:lnTo>
                      <a:pt x="404" y="1600"/>
                    </a:lnTo>
                    <a:lnTo>
                      <a:pt x="365" y="1630"/>
                    </a:lnTo>
                    <a:lnTo>
                      <a:pt x="358" y="1638"/>
                    </a:lnTo>
                    <a:lnTo>
                      <a:pt x="338" y="1647"/>
                    </a:lnTo>
                    <a:lnTo>
                      <a:pt x="318" y="1658"/>
                    </a:lnTo>
                    <a:lnTo>
                      <a:pt x="300" y="1666"/>
                    </a:lnTo>
                    <a:lnTo>
                      <a:pt x="276" y="1675"/>
                    </a:lnTo>
                    <a:lnTo>
                      <a:pt x="269" y="1686"/>
                    </a:lnTo>
                    <a:lnTo>
                      <a:pt x="256" y="1686"/>
                    </a:lnTo>
                    <a:lnTo>
                      <a:pt x="249" y="1693"/>
                    </a:lnTo>
                    <a:lnTo>
                      <a:pt x="238" y="1693"/>
                    </a:lnTo>
                    <a:lnTo>
                      <a:pt x="230" y="1693"/>
                    </a:lnTo>
                    <a:lnTo>
                      <a:pt x="217" y="1706"/>
                    </a:lnTo>
                    <a:lnTo>
                      <a:pt x="209" y="1706"/>
                    </a:lnTo>
                    <a:lnTo>
                      <a:pt x="198" y="1706"/>
                    </a:lnTo>
                    <a:lnTo>
                      <a:pt x="190" y="1706"/>
                    </a:lnTo>
                    <a:lnTo>
                      <a:pt x="179" y="1706"/>
                    </a:lnTo>
                    <a:lnTo>
                      <a:pt x="171" y="1706"/>
                    </a:lnTo>
                    <a:lnTo>
                      <a:pt x="159" y="1706"/>
                    </a:lnTo>
                    <a:lnTo>
                      <a:pt x="151" y="1706"/>
                    </a:lnTo>
                    <a:lnTo>
                      <a:pt x="140" y="1706"/>
                    </a:lnTo>
                    <a:lnTo>
                      <a:pt x="128" y="1706"/>
                    </a:lnTo>
                    <a:lnTo>
                      <a:pt x="120" y="1706"/>
                    </a:lnTo>
                    <a:lnTo>
                      <a:pt x="109" y="1693"/>
                    </a:lnTo>
                    <a:lnTo>
                      <a:pt x="101" y="1693"/>
                    </a:lnTo>
                    <a:lnTo>
                      <a:pt x="90" y="1686"/>
                    </a:lnTo>
                    <a:lnTo>
                      <a:pt x="82" y="1675"/>
                    </a:lnTo>
                    <a:lnTo>
                      <a:pt x="70" y="1675"/>
                    </a:lnTo>
                    <a:lnTo>
                      <a:pt x="70" y="1666"/>
                    </a:lnTo>
                    <a:lnTo>
                      <a:pt x="61" y="1658"/>
                    </a:lnTo>
                    <a:lnTo>
                      <a:pt x="50" y="1647"/>
                    </a:lnTo>
                    <a:lnTo>
                      <a:pt x="41" y="1638"/>
                    </a:lnTo>
                    <a:lnTo>
                      <a:pt x="30" y="1612"/>
                    </a:lnTo>
                    <a:lnTo>
                      <a:pt x="23" y="1592"/>
                    </a:lnTo>
                    <a:lnTo>
                      <a:pt x="0" y="1565"/>
                    </a:lnTo>
                    <a:lnTo>
                      <a:pt x="0" y="1185"/>
                    </a:lnTo>
                    <a:lnTo>
                      <a:pt x="11" y="810"/>
                    </a:lnTo>
                    <a:lnTo>
                      <a:pt x="0" y="818"/>
                    </a:lnTo>
                    <a:lnTo>
                      <a:pt x="0" y="829"/>
                    </a:lnTo>
                    <a:lnTo>
                      <a:pt x="0" y="849"/>
                    </a:lnTo>
                    <a:lnTo>
                      <a:pt x="11" y="856"/>
                    </a:lnTo>
                    <a:lnTo>
                      <a:pt x="23" y="877"/>
                    </a:lnTo>
                    <a:lnTo>
                      <a:pt x="23" y="892"/>
                    </a:lnTo>
                    <a:lnTo>
                      <a:pt x="30" y="912"/>
                    </a:lnTo>
                    <a:lnTo>
                      <a:pt x="41" y="931"/>
                    </a:lnTo>
                    <a:lnTo>
                      <a:pt x="41" y="939"/>
                    </a:lnTo>
                    <a:lnTo>
                      <a:pt x="41" y="950"/>
                    </a:lnTo>
                    <a:lnTo>
                      <a:pt x="50" y="970"/>
                    </a:lnTo>
                    <a:lnTo>
                      <a:pt x="50" y="997"/>
                    </a:lnTo>
                    <a:lnTo>
                      <a:pt x="61" y="1015"/>
                    </a:lnTo>
                    <a:lnTo>
                      <a:pt x="61" y="1033"/>
                    </a:lnTo>
                    <a:lnTo>
                      <a:pt x="61" y="1044"/>
                    </a:lnTo>
                    <a:lnTo>
                      <a:pt x="70" y="1063"/>
                    </a:lnTo>
                    <a:lnTo>
                      <a:pt x="70" y="1098"/>
                    </a:lnTo>
                    <a:lnTo>
                      <a:pt x="82" y="1136"/>
                    </a:lnTo>
                    <a:lnTo>
                      <a:pt x="82" y="1144"/>
                    </a:lnTo>
                    <a:lnTo>
                      <a:pt x="82" y="1164"/>
                    </a:lnTo>
                    <a:lnTo>
                      <a:pt x="82" y="1171"/>
                    </a:lnTo>
                    <a:lnTo>
                      <a:pt x="90" y="1192"/>
                    </a:lnTo>
                    <a:lnTo>
                      <a:pt x="90" y="1212"/>
                    </a:lnTo>
                    <a:lnTo>
                      <a:pt x="101" y="1219"/>
                    </a:lnTo>
                    <a:lnTo>
                      <a:pt x="101" y="1230"/>
                    </a:lnTo>
                    <a:lnTo>
                      <a:pt x="109" y="1246"/>
                    </a:lnTo>
                    <a:lnTo>
                      <a:pt x="109" y="1257"/>
                    </a:lnTo>
                    <a:lnTo>
                      <a:pt x="120" y="1265"/>
                    </a:lnTo>
                    <a:lnTo>
                      <a:pt x="128" y="1277"/>
                    </a:lnTo>
                    <a:lnTo>
                      <a:pt x="140" y="1285"/>
                    </a:lnTo>
                    <a:lnTo>
                      <a:pt x="140" y="1292"/>
                    </a:lnTo>
                    <a:lnTo>
                      <a:pt x="151" y="1292"/>
                    </a:lnTo>
                    <a:lnTo>
                      <a:pt x="159" y="1304"/>
                    </a:lnTo>
                    <a:lnTo>
                      <a:pt x="171" y="1304"/>
                    </a:lnTo>
                    <a:lnTo>
                      <a:pt x="179" y="1312"/>
                    </a:lnTo>
                    <a:lnTo>
                      <a:pt x="198" y="1323"/>
                    </a:lnTo>
                    <a:lnTo>
                      <a:pt x="209" y="1332"/>
                    </a:lnTo>
                    <a:lnTo>
                      <a:pt x="238" y="1339"/>
                    </a:lnTo>
                    <a:lnTo>
                      <a:pt x="269" y="1359"/>
                    </a:lnTo>
                    <a:lnTo>
                      <a:pt x="287" y="1371"/>
                    </a:lnTo>
                    <a:lnTo>
                      <a:pt x="300" y="1378"/>
                    </a:lnTo>
                    <a:lnTo>
                      <a:pt x="318" y="1378"/>
                    </a:lnTo>
                    <a:lnTo>
                      <a:pt x="327" y="1386"/>
                    </a:lnTo>
                    <a:lnTo>
                      <a:pt x="345" y="1398"/>
                    </a:lnTo>
                    <a:lnTo>
                      <a:pt x="365" y="1398"/>
                    </a:lnTo>
                    <a:lnTo>
                      <a:pt x="377" y="1406"/>
                    </a:lnTo>
                    <a:lnTo>
                      <a:pt x="386" y="1406"/>
                    </a:lnTo>
                    <a:lnTo>
                      <a:pt x="397" y="1406"/>
                    </a:lnTo>
                    <a:lnTo>
                      <a:pt x="404" y="1406"/>
                    </a:lnTo>
                    <a:lnTo>
                      <a:pt x="417" y="1406"/>
                    </a:lnTo>
                    <a:lnTo>
                      <a:pt x="428" y="1413"/>
                    </a:lnTo>
                    <a:lnTo>
                      <a:pt x="435" y="1413"/>
                    </a:lnTo>
                    <a:lnTo>
                      <a:pt x="448" y="1413"/>
                    </a:lnTo>
                    <a:lnTo>
                      <a:pt x="455" y="1406"/>
                    </a:lnTo>
                    <a:lnTo>
                      <a:pt x="466" y="1406"/>
                    </a:lnTo>
                    <a:lnTo>
                      <a:pt x="474" y="1406"/>
                    </a:lnTo>
                    <a:lnTo>
                      <a:pt x="486" y="1406"/>
                    </a:lnTo>
                    <a:lnTo>
                      <a:pt x="493" y="1406"/>
                    </a:lnTo>
                    <a:lnTo>
                      <a:pt x="504" y="1398"/>
                    </a:lnTo>
                    <a:lnTo>
                      <a:pt x="513" y="1398"/>
                    </a:lnTo>
                    <a:lnTo>
                      <a:pt x="524" y="1398"/>
                    </a:lnTo>
                    <a:lnTo>
                      <a:pt x="533" y="1386"/>
                    </a:lnTo>
                    <a:lnTo>
                      <a:pt x="545" y="1386"/>
                    </a:lnTo>
                    <a:lnTo>
                      <a:pt x="556" y="1378"/>
                    </a:lnTo>
                    <a:lnTo>
                      <a:pt x="576" y="1371"/>
                    </a:lnTo>
                    <a:lnTo>
                      <a:pt x="583" y="1371"/>
                    </a:lnTo>
                    <a:lnTo>
                      <a:pt x="595" y="1359"/>
                    </a:lnTo>
                    <a:lnTo>
                      <a:pt x="603" y="1351"/>
                    </a:lnTo>
                    <a:lnTo>
                      <a:pt x="614" y="1339"/>
                    </a:lnTo>
                    <a:lnTo>
                      <a:pt x="622" y="1332"/>
                    </a:lnTo>
                    <a:lnTo>
                      <a:pt x="641" y="1323"/>
                    </a:lnTo>
                    <a:lnTo>
                      <a:pt x="653" y="1312"/>
                    </a:lnTo>
                    <a:lnTo>
                      <a:pt x="661" y="1292"/>
                    </a:lnTo>
                    <a:lnTo>
                      <a:pt x="680" y="1285"/>
                    </a:lnTo>
                    <a:lnTo>
                      <a:pt x="693" y="1277"/>
                    </a:lnTo>
                    <a:lnTo>
                      <a:pt x="704" y="1257"/>
                    </a:lnTo>
                    <a:lnTo>
                      <a:pt x="724" y="1246"/>
                    </a:lnTo>
                    <a:lnTo>
                      <a:pt x="732" y="1230"/>
                    </a:lnTo>
                    <a:lnTo>
                      <a:pt x="743" y="1212"/>
                    </a:lnTo>
                    <a:lnTo>
                      <a:pt x="762" y="1192"/>
                    </a:lnTo>
                    <a:lnTo>
                      <a:pt x="790" y="1152"/>
                    </a:lnTo>
                    <a:lnTo>
                      <a:pt x="801" y="1136"/>
                    </a:lnTo>
                    <a:lnTo>
                      <a:pt x="820" y="1118"/>
                    </a:lnTo>
                    <a:lnTo>
                      <a:pt x="832" y="1091"/>
                    </a:lnTo>
                    <a:lnTo>
                      <a:pt x="853" y="1071"/>
                    </a:lnTo>
                    <a:lnTo>
                      <a:pt x="871" y="1033"/>
                    </a:lnTo>
                    <a:lnTo>
                      <a:pt x="891" y="1015"/>
                    </a:lnTo>
                    <a:lnTo>
                      <a:pt x="898" y="997"/>
                    </a:lnTo>
                    <a:lnTo>
                      <a:pt x="911" y="977"/>
                    </a:lnTo>
                    <a:lnTo>
                      <a:pt x="918" y="957"/>
                    </a:lnTo>
                    <a:lnTo>
                      <a:pt x="929" y="939"/>
                    </a:lnTo>
                    <a:lnTo>
                      <a:pt x="937" y="923"/>
                    </a:lnTo>
                    <a:lnTo>
                      <a:pt x="937" y="912"/>
                    </a:lnTo>
                    <a:lnTo>
                      <a:pt x="949" y="892"/>
                    </a:lnTo>
                    <a:lnTo>
                      <a:pt x="960" y="877"/>
                    </a:lnTo>
                    <a:lnTo>
                      <a:pt x="960" y="865"/>
                    </a:lnTo>
                    <a:lnTo>
                      <a:pt x="967" y="849"/>
                    </a:lnTo>
                    <a:lnTo>
                      <a:pt x="967" y="829"/>
                    </a:lnTo>
                    <a:lnTo>
                      <a:pt x="967" y="818"/>
                    </a:lnTo>
                    <a:lnTo>
                      <a:pt x="980" y="802"/>
                    </a:lnTo>
                    <a:lnTo>
                      <a:pt x="980" y="791"/>
                    </a:lnTo>
                    <a:lnTo>
                      <a:pt x="980" y="783"/>
                    </a:lnTo>
                    <a:lnTo>
                      <a:pt x="980" y="763"/>
                    </a:lnTo>
                    <a:lnTo>
                      <a:pt x="980" y="756"/>
                    </a:lnTo>
                    <a:lnTo>
                      <a:pt x="980" y="736"/>
                    </a:lnTo>
                    <a:lnTo>
                      <a:pt x="980" y="725"/>
                    </a:lnTo>
                    <a:lnTo>
                      <a:pt x="980" y="718"/>
                    </a:lnTo>
                    <a:lnTo>
                      <a:pt x="980" y="709"/>
                    </a:lnTo>
                    <a:lnTo>
                      <a:pt x="967" y="689"/>
                    </a:lnTo>
                    <a:lnTo>
                      <a:pt x="967" y="677"/>
                    </a:lnTo>
                    <a:lnTo>
                      <a:pt x="960" y="669"/>
                    </a:lnTo>
                    <a:lnTo>
                      <a:pt x="960" y="662"/>
                    </a:lnTo>
                    <a:lnTo>
                      <a:pt x="949" y="650"/>
                    </a:lnTo>
                    <a:lnTo>
                      <a:pt x="949" y="642"/>
                    </a:lnTo>
                    <a:lnTo>
                      <a:pt x="937" y="631"/>
                    </a:lnTo>
                    <a:lnTo>
                      <a:pt x="929" y="615"/>
                    </a:lnTo>
                    <a:lnTo>
                      <a:pt x="918" y="604"/>
                    </a:lnTo>
                    <a:lnTo>
                      <a:pt x="918" y="597"/>
                    </a:lnTo>
                    <a:lnTo>
                      <a:pt x="911" y="588"/>
                    </a:lnTo>
                    <a:lnTo>
                      <a:pt x="898" y="577"/>
                    </a:lnTo>
                    <a:lnTo>
                      <a:pt x="880" y="569"/>
                    </a:lnTo>
                    <a:lnTo>
                      <a:pt x="871" y="557"/>
                    </a:lnTo>
                    <a:lnTo>
                      <a:pt x="860" y="550"/>
                    </a:lnTo>
                    <a:lnTo>
                      <a:pt x="853" y="541"/>
                    </a:lnTo>
                    <a:lnTo>
                      <a:pt x="839" y="530"/>
                    </a:lnTo>
                    <a:lnTo>
                      <a:pt x="820" y="521"/>
                    </a:lnTo>
                    <a:lnTo>
                      <a:pt x="808" y="510"/>
                    </a:lnTo>
                    <a:lnTo>
                      <a:pt x="790" y="503"/>
                    </a:lnTo>
                    <a:lnTo>
                      <a:pt x="762" y="483"/>
                    </a:lnTo>
                    <a:lnTo>
                      <a:pt x="750" y="476"/>
                    </a:lnTo>
                    <a:lnTo>
                      <a:pt x="732" y="463"/>
                    </a:lnTo>
                    <a:lnTo>
                      <a:pt x="712" y="456"/>
                    </a:lnTo>
                    <a:lnTo>
                      <a:pt x="693" y="448"/>
                    </a:lnTo>
                    <a:lnTo>
                      <a:pt x="661" y="429"/>
                    </a:lnTo>
                    <a:lnTo>
                      <a:pt x="622" y="410"/>
                    </a:lnTo>
                    <a:lnTo>
                      <a:pt x="576" y="390"/>
                    </a:lnTo>
                    <a:lnTo>
                      <a:pt x="533" y="362"/>
                    </a:lnTo>
                    <a:lnTo>
                      <a:pt x="448" y="316"/>
                    </a:lnTo>
                    <a:lnTo>
                      <a:pt x="417" y="308"/>
                    </a:lnTo>
                    <a:lnTo>
                      <a:pt x="386" y="296"/>
                    </a:lnTo>
                    <a:lnTo>
                      <a:pt x="365" y="289"/>
                    </a:lnTo>
                    <a:lnTo>
                      <a:pt x="338" y="269"/>
                    </a:lnTo>
                    <a:lnTo>
                      <a:pt x="318" y="262"/>
                    </a:lnTo>
                    <a:lnTo>
                      <a:pt x="300" y="262"/>
                    </a:lnTo>
                    <a:lnTo>
                      <a:pt x="276" y="251"/>
                    </a:lnTo>
                    <a:lnTo>
                      <a:pt x="256" y="242"/>
                    </a:lnTo>
                    <a:lnTo>
                      <a:pt x="238" y="235"/>
                    </a:lnTo>
                    <a:lnTo>
                      <a:pt x="217" y="235"/>
                    </a:lnTo>
                    <a:lnTo>
                      <a:pt x="198" y="224"/>
                    </a:lnTo>
                    <a:lnTo>
                      <a:pt x="190" y="224"/>
                    </a:lnTo>
                    <a:lnTo>
                      <a:pt x="171" y="224"/>
                    </a:lnTo>
                    <a:lnTo>
                      <a:pt x="159" y="214"/>
                    </a:lnTo>
                    <a:lnTo>
                      <a:pt x="151" y="214"/>
                    </a:lnTo>
                    <a:lnTo>
                      <a:pt x="128" y="214"/>
                    </a:lnTo>
                    <a:lnTo>
                      <a:pt x="120" y="214"/>
                    </a:lnTo>
                    <a:lnTo>
                      <a:pt x="109" y="214"/>
                    </a:lnTo>
                    <a:lnTo>
                      <a:pt x="101" y="214"/>
                    </a:lnTo>
                    <a:lnTo>
                      <a:pt x="90" y="214"/>
                    </a:lnTo>
                    <a:lnTo>
                      <a:pt x="82" y="214"/>
                    </a:lnTo>
                    <a:lnTo>
                      <a:pt x="70" y="214"/>
                    </a:lnTo>
                    <a:lnTo>
                      <a:pt x="61" y="214"/>
                    </a:lnTo>
                    <a:lnTo>
                      <a:pt x="50" y="214"/>
                    </a:lnTo>
                    <a:lnTo>
                      <a:pt x="50" y="224"/>
                    </a:lnTo>
                    <a:lnTo>
                      <a:pt x="41" y="224"/>
                    </a:lnTo>
                    <a:lnTo>
                      <a:pt x="30" y="224"/>
                    </a:lnTo>
                    <a:lnTo>
                      <a:pt x="11" y="235"/>
                    </a:lnTo>
                    <a:lnTo>
                      <a:pt x="0" y="235"/>
                    </a:lnTo>
                    <a:lnTo>
                      <a:pt x="0" y="141"/>
                    </a:lnTo>
                    <a:lnTo>
                      <a:pt x="11" y="130"/>
                    </a:lnTo>
                    <a:lnTo>
                      <a:pt x="23" y="121"/>
                    </a:lnTo>
                    <a:lnTo>
                      <a:pt x="41" y="114"/>
                    </a:lnTo>
                    <a:lnTo>
                      <a:pt x="50" y="94"/>
                    </a:lnTo>
                    <a:lnTo>
                      <a:pt x="70" y="83"/>
                    </a:lnTo>
                    <a:lnTo>
                      <a:pt x="82" y="75"/>
                    </a:lnTo>
                    <a:lnTo>
                      <a:pt x="90" y="75"/>
                    </a:lnTo>
                    <a:lnTo>
                      <a:pt x="109" y="54"/>
                    </a:lnTo>
                    <a:lnTo>
                      <a:pt x="128" y="47"/>
                    </a:lnTo>
                    <a:lnTo>
                      <a:pt x="151" y="36"/>
                    </a:lnTo>
                    <a:lnTo>
                      <a:pt x="171" y="27"/>
                    </a:lnTo>
                    <a:lnTo>
                      <a:pt x="179" y="20"/>
                    </a:lnTo>
                    <a:lnTo>
                      <a:pt x="190" y="20"/>
                    </a:lnTo>
                    <a:lnTo>
                      <a:pt x="198" y="9"/>
                    </a:lnTo>
                    <a:lnTo>
                      <a:pt x="209" y="9"/>
                    </a:lnTo>
                    <a:lnTo>
                      <a:pt x="217" y="0"/>
                    </a:lnTo>
                    <a:lnTo>
                      <a:pt x="230" y="0"/>
                    </a:lnTo>
                    <a:lnTo>
                      <a:pt x="238" y="0"/>
                    </a:lnTo>
                    <a:lnTo>
                      <a:pt x="249" y="0"/>
                    </a:lnTo>
                    <a:lnTo>
                      <a:pt x="256" y="0"/>
                    </a:lnTo>
                    <a:lnTo>
                      <a:pt x="269" y="0"/>
                    </a:lnTo>
                    <a:lnTo>
                      <a:pt x="276" y="0"/>
                    </a:lnTo>
                    <a:lnTo>
                      <a:pt x="287" y="0"/>
                    </a:lnTo>
                    <a:lnTo>
                      <a:pt x="300" y="0"/>
                    </a:lnTo>
                    <a:lnTo>
                      <a:pt x="307" y="9"/>
                    </a:lnTo>
                    <a:lnTo>
                      <a:pt x="318" y="9"/>
                    </a:lnTo>
                    <a:lnTo>
                      <a:pt x="327" y="20"/>
                    </a:lnTo>
                    <a:lnTo>
                      <a:pt x="338" y="27"/>
                    </a:lnTo>
                    <a:lnTo>
                      <a:pt x="345" y="36"/>
                    </a:lnTo>
                    <a:lnTo>
                      <a:pt x="358" y="47"/>
                    </a:lnTo>
                    <a:lnTo>
                      <a:pt x="365" y="54"/>
                    </a:lnTo>
                    <a:lnTo>
                      <a:pt x="377" y="68"/>
                    </a:lnTo>
                    <a:lnTo>
                      <a:pt x="386" y="75"/>
                    </a:lnTo>
                    <a:lnTo>
                      <a:pt x="404" y="94"/>
                    </a:lnTo>
                    <a:lnTo>
                      <a:pt x="455" y="156"/>
                    </a:lnTo>
                    <a:lnTo>
                      <a:pt x="493" y="195"/>
                    </a:lnTo>
                    <a:lnTo>
                      <a:pt x="513" y="214"/>
                    </a:lnTo>
                    <a:lnTo>
                      <a:pt x="533" y="235"/>
                    </a:lnTo>
                    <a:lnTo>
                      <a:pt x="556" y="251"/>
                    </a:lnTo>
                    <a:lnTo>
                      <a:pt x="576" y="282"/>
                    </a:lnTo>
                    <a:lnTo>
                      <a:pt x="583" y="289"/>
                    </a:lnTo>
                    <a:lnTo>
                      <a:pt x="603" y="296"/>
                    </a:lnTo>
                    <a:lnTo>
                      <a:pt x="622" y="327"/>
                    </a:lnTo>
                    <a:lnTo>
                      <a:pt x="641" y="335"/>
                    </a:lnTo>
                    <a:lnTo>
                      <a:pt x="653" y="343"/>
                    </a:lnTo>
                    <a:lnTo>
                      <a:pt x="661" y="354"/>
                    </a:lnTo>
                    <a:lnTo>
                      <a:pt x="680" y="362"/>
                    </a:lnTo>
                    <a:lnTo>
                      <a:pt x="693" y="374"/>
                    </a:lnTo>
                    <a:lnTo>
                      <a:pt x="704" y="383"/>
                    </a:lnTo>
                    <a:lnTo>
                      <a:pt x="712" y="383"/>
                    </a:lnTo>
                    <a:lnTo>
                      <a:pt x="732" y="390"/>
                    </a:lnTo>
                    <a:lnTo>
                      <a:pt x="743" y="390"/>
                    </a:lnTo>
                    <a:lnTo>
                      <a:pt x="750" y="401"/>
                    </a:lnTo>
                    <a:lnTo>
                      <a:pt x="762" y="401"/>
                    </a:lnTo>
                    <a:lnTo>
                      <a:pt x="781" y="401"/>
                    </a:lnTo>
                    <a:lnTo>
                      <a:pt x="790" y="410"/>
                    </a:lnTo>
                    <a:lnTo>
                      <a:pt x="801" y="410"/>
                    </a:lnTo>
                    <a:lnTo>
                      <a:pt x="808" y="410"/>
                    </a:lnTo>
                    <a:lnTo>
                      <a:pt x="820" y="410"/>
                    </a:lnTo>
                    <a:lnTo>
                      <a:pt x="832" y="410"/>
                    </a:lnTo>
                    <a:lnTo>
                      <a:pt x="853" y="410"/>
                    </a:lnTo>
                    <a:lnTo>
                      <a:pt x="860" y="401"/>
                    </a:lnTo>
                    <a:lnTo>
                      <a:pt x="871" y="401"/>
                    </a:lnTo>
                    <a:lnTo>
                      <a:pt x="880" y="401"/>
                    </a:lnTo>
                    <a:lnTo>
                      <a:pt x="891" y="390"/>
                    </a:lnTo>
                    <a:lnTo>
                      <a:pt x="898" y="390"/>
                    </a:lnTo>
                    <a:lnTo>
                      <a:pt x="911" y="390"/>
                    </a:lnTo>
                    <a:lnTo>
                      <a:pt x="918" y="383"/>
                    </a:lnTo>
                    <a:lnTo>
                      <a:pt x="929" y="383"/>
                    </a:lnTo>
                    <a:lnTo>
                      <a:pt x="937" y="374"/>
                    </a:lnTo>
                    <a:lnTo>
                      <a:pt x="960" y="362"/>
                    </a:lnTo>
                    <a:lnTo>
                      <a:pt x="967" y="362"/>
                    </a:lnTo>
                    <a:lnTo>
                      <a:pt x="980" y="354"/>
                    </a:lnTo>
                    <a:lnTo>
                      <a:pt x="1001" y="335"/>
                    </a:lnTo>
                    <a:lnTo>
                      <a:pt x="1019" y="327"/>
                    </a:lnTo>
                    <a:lnTo>
                      <a:pt x="1039" y="308"/>
                    </a:lnTo>
                    <a:lnTo>
                      <a:pt x="1057" y="289"/>
                    </a:lnTo>
                    <a:lnTo>
                      <a:pt x="1077" y="269"/>
                    </a:lnTo>
                    <a:lnTo>
                      <a:pt x="1128" y="235"/>
                    </a:lnTo>
                    <a:lnTo>
                      <a:pt x="1167" y="203"/>
                    </a:lnTo>
                    <a:lnTo>
                      <a:pt x="1187" y="186"/>
                    </a:lnTo>
                    <a:lnTo>
                      <a:pt x="1206" y="168"/>
                    </a:lnTo>
                    <a:lnTo>
                      <a:pt x="1236" y="148"/>
                    </a:lnTo>
                    <a:lnTo>
                      <a:pt x="1244" y="141"/>
                    </a:lnTo>
                    <a:lnTo>
                      <a:pt x="1256" y="130"/>
                    </a:lnTo>
                    <a:lnTo>
                      <a:pt x="1264" y="130"/>
                    </a:lnTo>
                    <a:lnTo>
                      <a:pt x="1275" y="121"/>
                    </a:lnTo>
                    <a:lnTo>
                      <a:pt x="1283" y="114"/>
                    </a:lnTo>
                    <a:lnTo>
                      <a:pt x="1302" y="102"/>
                    </a:lnTo>
                    <a:lnTo>
                      <a:pt x="1316" y="102"/>
                    </a:lnTo>
                    <a:lnTo>
                      <a:pt x="1323" y="94"/>
                    </a:lnTo>
                    <a:lnTo>
                      <a:pt x="1334" y="83"/>
                    </a:lnTo>
                    <a:lnTo>
                      <a:pt x="1354" y="83"/>
                    </a:lnTo>
                    <a:lnTo>
                      <a:pt x="1365" y="75"/>
                    </a:lnTo>
                    <a:lnTo>
                      <a:pt x="1374" y="75"/>
                    </a:lnTo>
                    <a:lnTo>
                      <a:pt x="1385" y="75"/>
                    </a:lnTo>
                    <a:lnTo>
                      <a:pt x="1385" y="68"/>
                    </a:lnTo>
                    <a:lnTo>
                      <a:pt x="1392" y="68"/>
                    </a:lnTo>
                    <a:lnTo>
                      <a:pt x="1412" y="68"/>
                    </a:lnTo>
                    <a:lnTo>
                      <a:pt x="1423" y="68"/>
                    </a:lnTo>
                    <a:lnTo>
                      <a:pt x="1430" y="68"/>
                    </a:lnTo>
                    <a:lnTo>
                      <a:pt x="1443" y="68"/>
                    </a:lnTo>
                    <a:lnTo>
                      <a:pt x="1450" y="68"/>
                    </a:lnTo>
                    <a:lnTo>
                      <a:pt x="1461" y="68"/>
                    </a:lnTo>
                    <a:lnTo>
                      <a:pt x="1461" y="362"/>
                    </a:lnTo>
                    <a:lnTo>
                      <a:pt x="1461" y="662"/>
                    </a:lnTo>
                    <a:close/>
                  </a:path>
                </a:pathLst>
              </a:custGeom>
              <a:solidFill>
                <a:srgbClr val="6B8836"/>
              </a:solidFill>
              <a:ln w="9525">
                <a:noFill/>
                <a:round/>
                <a:headEnd/>
                <a:tailEnd/>
              </a:ln>
            </p:spPr>
            <p:txBody>
              <a:bodyPr/>
              <a:lstStyle/>
              <a:p>
                <a:endParaRPr lang="en-US"/>
              </a:p>
            </p:txBody>
          </p:sp>
          <p:sp>
            <p:nvSpPr>
              <p:cNvPr id="36335" name="Freeform 899"/>
              <p:cNvSpPr>
                <a:spLocks/>
              </p:cNvSpPr>
              <p:nvPr/>
            </p:nvSpPr>
            <p:spPr bwMode="auto">
              <a:xfrm>
                <a:off x="387" y="1233"/>
                <a:ext cx="203" cy="227"/>
              </a:xfrm>
              <a:custGeom>
                <a:avLst/>
                <a:gdLst>
                  <a:gd name="T0" fmla="*/ 0 w 1343"/>
                  <a:gd name="T1" fmla="*/ 0 h 1257"/>
                  <a:gd name="T2" fmla="*/ 0 w 1343"/>
                  <a:gd name="T3" fmla="*/ 0 h 1257"/>
                  <a:gd name="T4" fmla="*/ 0 w 1343"/>
                  <a:gd name="T5" fmla="*/ 0 h 1257"/>
                  <a:gd name="T6" fmla="*/ 0 w 1343"/>
                  <a:gd name="T7" fmla="*/ 0 h 1257"/>
                  <a:gd name="T8" fmla="*/ 0 w 1343"/>
                  <a:gd name="T9" fmla="*/ 0 h 1257"/>
                  <a:gd name="T10" fmla="*/ 0 w 1343"/>
                  <a:gd name="T11" fmla="*/ 0 h 1257"/>
                  <a:gd name="T12" fmla="*/ 0 w 1343"/>
                  <a:gd name="T13" fmla="*/ 0 h 1257"/>
                  <a:gd name="T14" fmla="*/ 0 w 1343"/>
                  <a:gd name="T15" fmla="*/ 0 h 1257"/>
                  <a:gd name="T16" fmla="*/ 0 w 1343"/>
                  <a:gd name="T17" fmla="*/ 0 h 1257"/>
                  <a:gd name="T18" fmla="*/ 0 w 1343"/>
                  <a:gd name="T19" fmla="*/ 0 h 1257"/>
                  <a:gd name="T20" fmla="*/ 0 w 1343"/>
                  <a:gd name="T21" fmla="*/ 0 h 1257"/>
                  <a:gd name="T22" fmla="*/ 0 w 1343"/>
                  <a:gd name="T23" fmla="*/ 0 h 1257"/>
                  <a:gd name="T24" fmla="*/ 0 w 1343"/>
                  <a:gd name="T25" fmla="*/ 0 h 1257"/>
                  <a:gd name="T26" fmla="*/ 0 w 1343"/>
                  <a:gd name="T27" fmla="*/ 0 h 1257"/>
                  <a:gd name="T28" fmla="*/ 0 w 1343"/>
                  <a:gd name="T29" fmla="*/ 0 h 1257"/>
                  <a:gd name="T30" fmla="*/ 0 w 1343"/>
                  <a:gd name="T31" fmla="*/ 0 h 1257"/>
                  <a:gd name="T32" fmla="*/ 0 w 1343"/>
                  <a:gd name="T33" fmla="*/ 0 h 1257"/>
                  <a:gd name="T34" fmla="*/ 0 w 1343"/>
                  <a:gd name="T35" fmla="*/ 0 h 1257"/>
                  <a:gd name="T36" fmla="*/ 0 w 1343"/>
                  <a:gd name="T37" fmla="*/ 0 h 1257"/>
                  <a:gd name="T38" fmla="*/ 0 w 1343"/>
                  <a:gd name="T39" fmla="*/ 0 h 1257"/>
                  <a:gd name="T40" fmla="*/ 0 w 1343"/>
                  <a:gd name="T41" fmla="*/ 0 h 1257"/>
                  <a:gd name="T42" fmla="*/ 0 w 1343"/>
                  <a:gd name="T43" fmla="*/ 0 h 1257"/>
                  <a:gd name="T44" fmla="*/ 0 w 1343"/>
                  <a:gd name="T45" fmla="*/ 0 h 1257"/>
                  <a:gd name="T46" fmla="*/ 0 w 1343"/>
                  <a:gd name="T47" fmla="*/ 0 h 1257"/>
                  <a:gd name="T48" fmla="*/ 0 w 1343"/>
                  <a:gd name="T49" fmla="*/ 0 h 1257"/>
                  <a:gd name="T50" fmla="*/ 0 w 1343"/>
                  <a:gd name="T51" fmla="*/ 0 h 1257"/>
                  <a:gd name="T52" fmla="*/ 0 w 1343"/>
                  <a:gd name="T53" fmla="*/ 0 h 1257"/>
                  <a:gd name="T54" fmla="*/ 0 w 1343"/>
                  <a:gd name="T55" fmla="*/ 0 h 1257"/>
                  <a:gd name="T56" fmla="*/ 0 w 1343"/>
                  <a:gd name="T57" fmla="*/ 0 h 1257"/>
                  <a:gd name="T58" fmla="*/ 0 w 1343"/>
                  <a:gd name="T59" fmla="*/ 0 h 1257"/>
                  <a:gd name="T60" fmla="*/ 0 w 1343"/>
                  <a:gd name="T61" fmla="*/ 0 h 1257"/>
                  <a:gd name="T62" fmla="*/ 0 w 1343"/>
                  <a:gd name="T63" fmla="*/ 0 h 1257"/>
                  <a:gd name="T64" fmla="*/ 0 w 1343"/>
                  <a:gd name="T65" fmla="*/ 0 h 1257"/>
                  <a:gd name="T66" fmla="*/ 0 w 1343"/>
                  <a:gd name="T67" fmla="*/ 0 h 1257"/>
                  <a:gd name="T68" fmla="*/ 0 w 1343"/>
                  <a:gd name="T69" fmla="*/ 0 h 1257"/>
                  <a:gd name="T70" fmla="*/ 0 w 1343"/>
                  <a:gd name="T71" fmla="*/ 0 h 1257"/>
                  <a:gd name="T72" fmla="*/ 0 w 1343"/>
                  <a:gd name="T73" fmla="*/ 0 h 1257"/>
                  <a:gd name="T74" fmla="*/ 0 w 1343"/>
                  <a:gd name="T75" fmla="*/ 0 h 1257"/>
                  <a:gd name="T76" fmla="*/ 0 w 1343"/>
                  <a:gd name="T77" fmla="*/ 0 h 1257"/>
                  <a:gd name="T78" fmla="*/ 0 w 1343"/>
                  <a:gd name="T79" fmla="*/ 0 h 1257"/>
                  <a:gd name="T80" fmla="*/ 0 w 1343"/>
                  <a:gd name="T81" fmla="*/ 0 h 1257"/>
                  <a:gd name="T82" fmla="*/ 0 w 1343"/>
                  <a:gd name="T83" fmla="*/ 0 h 1257"/>
                  <a:gd name="T84" fmla="*/ 0 w 1343"/>
                  <a:gd name="T85" fmla="*/ 0 h 1257"/>
                  <a:gd name="T86" fmla="*/ 0 w 1343"/>
                  <a:gd name="T87" fmla="*/ 0 h 1257"/>
                  <a:gd name="T88" fmla="*/ 0 w 1343"/>
                  <a:gd name="T89" fmla="*/ 0 h 1257"/>
                  <a:gd name="T90" fmla="*/ 0 w 1343"/>
                  <a:gd name="T91" fmla="*/ 0 h 1257"/>
                  <a:gd name="T92" fmla="*/ 0 w 1343"/>
                  <a:gd name="T93" fmla="*/ 0 h 1257"/>
                  <a:gd name="T94" fmla="*/ 0 w 1343"/>
                  <a:gd name="T95" fmla="*/ 0 h 1257"/>
                  <a:gd name="T96" fmla="*/ 0 w 1343"/>
                  <a:gd name="T97" fmla="*/ 0 h 1257"/>
                  <a:gd name="T98" fmla="*/ 0 w 1343"/>
                  <a:gd name="T99" fmla="*/ 0 h 1257"/>
                  <a:gd name="T100" fmla="*/ 0 w 1343"/>
                  <a:gd name="T101" fmla="*/ 0 h 1257"/>
                  <a:gd name="T102" fmla="*/ 0 w 1343"/>
                  <a:gd name="T103" fmla="*/ 0 h 1257"/>
                  <a:gd name="T104" fmla="*/ 0 w 1343"/>
                  <a:gd name="T105" fmla="*/ 0 h 1257"/>
                  <a:gd name="T106" fmla="*/ 0 w 1343"/>
                  <a:gd name="T107" fmla="*/ 0 h 1257"/>
                  <a:gd name="T108" fmla="*/ 0 w 1343"/>
                  <a:gd name="T109" fmla="*/ 0 h 1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43"/>
                  <a:gd name="T166" fmla="*/ 0 h 1257"/>
                  <a:gd name="T167" fmla="*/ 1343 w 1343"/>
                  <a:gd name="T168" fmla="*/ 1257 h 1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43" h="1257">
                    <a:moveTo>
                      <a:pt x="0" y="642"/>
                    </a:moveTo>
                    <a:lnTo>
                      <a:pt x="0" y="634"/>
                    </a:lnTo>
                    <a:lnTo>
                      <a:pt x="0" y="615"/>
                    </a:lnTo>
                    <a:lnTo>
                      <a:pt x="0" y="588"/>
                    </a:lnTo>
                    <a:lnTo>
                      <a:pt x="0" y="561"/>
                    </a:lnTo>
                    <a:lnTo>
                      <a:pt x="0" y="522"/>
                    </a:lnTo>
                    <a:lnTo>
                      <a:pt x="0" y="494"/>
                    </a:lnTo>
                    <a:lnTo>
                      <a:pt x="0" y="474"/>
                    </a:lnTo>
                    <a:lnTo>
                      <a:pt x="0" y="456"/>
                    </a:lnTo>
                    <a:lnTo>
                      <a:pt x="0" y="447"/>
                    </a:lnTo>
                    <a:lnTo>
                      <a:pt x="0" y="429"/>
                    </a:lnTo>
                    <a:lnTo>
                      <a:pt x="0" y="409"/>
                    </a:lnTo>
                    <a:lnTo>
                      <a:pt x="11" y="401"/>
                    </a:lnTo>
                    <a:lnTo>
                      <a:pt x="11" y="390"/>
                    </a:lnTo>
                    <a:lnTo>
                      <a:pt x="11" y="382"/>
                    </a:lnTo>
                    <a:lnTo>
                      <a:pt x="11" y="374"/>
                    </a:lnTo>
                    <a:lnTo>
                      <a:pt x="11" y="363"/>
                    </a:lnTo>
                    <a:lnTo>
                      <a:pt x="11" y="354"/>
                    </a:lnTo>
                    <a:lnTo>
                      <a:pt x="23" y="347"/>
                    </a:lnTo>
                    <a:lnTo>
                      <a:pt x="23" y="335"/>
                    </a:lnTo>
                    <a:lnTo>
                      <a:pt x="30" y="326"/>
                    </a:lnTo>
                    <a:lnTo>
                      <a:pt x="30" y="315"/>
                    </a:lnTo>
                    <a:lnTo>
                      <a:pt x="41" y="315"/>
                    </a:lnTo>
                    <a:lnTo>
                      <a:pt x="41" y="307"/>
                    </a:lnTo>
                    <a:lnTo>
                      <a:pt x="50" y="307"/>
                    </a:lnTo>
                    <a:lnTo>
                      <a:pt x="50" y="300"/>
                    </a:lnTo>
                    <a:lnTo>
                      <a:pt x="61" y="300"/>
                    </a:lnTo>
                    <a:lnTo>
                      <a:pt x="70" y="300"/>
                    </a:lnTo>
                    <a:lnTo>
                      <a:pt x="82" y="288"/>
                    </a:lnTo>
                    <a:lnTo>
                      <a:pt x="90" y="288"/>
                    </a:lnTo>
                    <a:lnTo>
                      <a:pt x="101" y="300"/>
                    </a:lnTo>
                    <a:lnTo>
                      <a:pt x="109" y="300"/>
                    </a:lnTo>
                    <a:lnTo>
                      <a:pt x="120" y="300"/>
                    </a:lnTo>
                    <a:lnTo>
                      <a:pt x="128" y="300"/>
                    </a:lnTo>
                    <a:lnTo>
                      <a:pt x="140" y="307"/>
                    </a:lnTo>
                    <a:lnTo>
                      <a:pt x="159" y="315"/>
                    </a:lnTo>
                    <a:lnTo>
                      <a:pt x="179" y="326"/>
                    </a:lnTo>
                    <a:lnTo>
                      <a:pt x="209" y="326"/>
                    </a:lnTo>
                    <a:lnTo>
                      <a:pt x="230" y="335"/>
                    </a:lnTo>
                    <a:lnTo>
                      <a:pt x="249" y="335"/>
                    </a:lnTo>
                    <a:lnTo>
                      <a:pt x="256" y="347"/>
                    </a:lnTo>
                    <a:lnTo>
                      <a:pt x="276" y="354"/>
                    </a:lnTo>
                    <a:lnTo>
                      <a:pt x="307" y="354"/>
                    </a:lnTo>
                    <a:lnTo>
                      <a:pt x="327" y="363"/>
                    </a:lnTo>
                    <a:lnTo>
                      <a:pt x="345" y="363"/>
                    </a:lnTo>
                    <a:lnTo>
                      <a:pt x="358" y="363"/>
                    </a:lnTo>
                    <a:lnTo>
                      <a:pt x="386" y="374"/>
                    </a:lnTo>
                    <a:lnTo>
                      <a:pt x="404" y="374"/>
                    </a:lnTo>
                    <a:lnTo>
                      <a:pt x="435" y="374"/>
                    </a:lnTo>
                    <a:lnTo>
                      <a:pt x="455" y="374"/>
                    </a:lnTo>
                    <a:lnTo>
                      <a:pt x="474" y="374"/>
                    </a:lnTo>
                    <a:lnTo>
                      <a:pt x="504" y="374"/>
                    </a:lnTo>
                    <a:lnTo>
                      <a:pt x="524" y="374"/>
                    </a:lnTo>
                    <a:lnTo>
                      <a:pt x="533" y="374"/>
                    </a:lnTo>
                    <a:lnTo>
                      <a:pt x="545" y="374"/>
                    </a:lnTo>
                    <a:lnTo>
                      <a:pt x="556" y="374"/>
                    </a:lnTo>
                    <a:lnTo>
                      <a:pt x="564" y="374"/>
                    </a:lnTo>
                    <a:lnTo>
                      <a:pt x="576" y="374"/>
                    </a:lnTo>
                    <a:lnTo>
                      <a:pt x="595" y="374"/>
                    </a:lnTo>
                    <a:lnTo>
                      <a:pt x="603" y="363"/>
                    </a:lnTo>
                    <a:lnTo>
                      <a:pt x="614" y="363"/>
                    </a:lnTo>
                    <a:lnTo>
                      <a:pt x="622" y="363"/>
                    </a:lnTo>
                    <a:lnTo>
                      <a:pt x="641" y="354"/>
                    </a:lnTo>
                    <a:lnTo>
                      <a:pt x="653" y="354"/>
                    </a:lnTo>
                    <a:lnTo>
                      <a:pt x="661" y="347"/>
                    </a:lnTo>
                    <a:lnTo>
                      <a:pt x="672" y="347"/>
                    </a:lnTo>
                    <a:lnTo>
                      <a:pt x="680" y="335"/>
                    </a:lnTo>
                    <a:lnTo>
                      <a:pt x="693" y="326"/>
                    </a:lnTo>
                    <a:lnTo>
                      <a:pt x="704" y="326"/>
                    </a:lnTo>
                    <a:lnTo>
                      <a:pt x="704" y="315"/>
                    </a:lnTo>
                    <a:lnTo>
                      <a:pt x="712" y="315"/>
                    </a:lnTo>
                    <a:lnTo>
                      <a:pt x="724" y="307"/>
                    </a:lnTo>
                    <a:lnTo>
                      <a:pt x="724" y="300"/>
                    </a:lnTo>
                    <a:lnTo>
                      <a:pt x="732" y="300"/>
                    </a:lnTo>
                    <a:lnTo>
                      <a:pt x="732" y="288"/>
                    </a:lnTo>
                    <a:lnTo>
                      <a:pt x="743" y="280"/>
                    </a:lnTo>
                    <a:lnTo>
                      <a:pt x="743" y="269"/>
                    </a:lnTo>
                    <a:lnTo>
                      <a:pt x="743" y="261"/>
                    </a:lnTo>
                    <a:lnTo>
                      <a:pt x="750" y="261"/>
                    </a:lnTo>
                    <a:lnTo>
                      <a:pt x="750" y="253"/>
                    </a:lnTo>
                    <a:lnTo>
                      <a:pt x="750" y="242"/>
                    </a:lnTo>
                    <a:lnTo>
                      <a:pt x="750" y="233"/>
                    </a:lnTo>
                    <a:lnTo>
                      <a:pt x="762" y="222"/>
                    </a:lnTo>
                    <a:lnTo>
                      <a:pt x="762" y="215"/>
                    </a:lnTo>
                    <a:lnTo>
                      <a:pt x="762" y="207"/>
                    </a:lnTo>
                    <a:lnTo>
                      <a:pt x="770" y="195"/>
                    </a:lnTo>
                    <a:lnTo>
                      <a:pt x="781" y="188"/>
                    </a:lnTo>
                    <a:lnTo>
                      <a:pt x="781" y="175"/>
                    </a:lnTo>
                    <a:lnTo>
                      <a:pt x="790" y="167"/>
                    </a:lnTo>
                    <a:lnTo>
                      <a:pt x="801" y="159"/>
                    </a:lnTo>
                    <a:lnTo>
                      <a:pt x="808" y="148"/>
                    </a:lnTo>
                    <a:lnTo>
                      <a:pt x="820" y="139"/>
                    </a:lnTo>
                    <a:lnTo>
                      <a:pt x="832" y="128"/>
                    </a:lnTo>
                    <a:lnTo>
                      <a:pt x="839" y="121"/>
                    </a:lnTo>
                    <a:lnTo>
                      <a:pt x="853" y="121"/>
                    </a:lnTo>
                    <a:lnTo>
                      <a:pt x="860" y="114"/>
                    </a:lnTo>
                    <a:lnTo>
                      <a:pt x="880" y="101"/>
                    </a:lnTo>
                    <a:lnTo>
                      <a:pt x="891" y="94"/>
                    </a:lnTo>
                    <a:lnTo>
                      <a:pt x="898" y="86"/>
                    </a:lnTo>
                    <a:lnTo>
                      <a:pt x="918" y="74"/>
                    </a:lnTo>
                    <a:lnTo>
                      <a:pt x="949" y="67"/>
                    </a:lnTo>
                    <a:lnTo>
                      <a:pt x="960" y="55"/>
                    </a:lnTo>
                    <a:lnTo>
                      <a:pt x="980" y="55"/>
                    </a:lnTo>
                    <a:lnTo>
                      <a:pt x="987" y="47"/>
                    </a:lnTo>
                    <a:lnTo>
                      <a:pt x="1008" y="39"/>
                    </a:lnTo>
                    <a:lnTo>
                      <a:pt x="1039" y="28"/>
                    </a:lnTo>
                    <a:lnTo>
                      <a:pt x="1057" y="28"/>
                    </a:lnTo>
                    <a:lnTo>
                      <a:pt x="1066" y="21"/>
                    </a:lnTo>
                    <a:lnTo>
                      <a:pt x="1085" y="21"/>
                    </a:lnTo>
                    <a:lnTo>
                      <a:pt x="1097" y="7"/>
                    </a:lnTo>
                    <a:lnTo>
                      <a:pt x="1116" y="7"/>
                    </a:lnTo>
                    <a:lnTo>
                      <a:pt x="1135" y="7"/>
                    </a:lnTo>
                    <a:lnTo>
                      <a:pt x="1146" y="0"/>
                    </a:lnTo>
                    <a:lnTo>
                      <a:pt x="1167" y="0"/>
                    </a:lnTo>
                    <a:lnTo>
                      <a:pt x="1175" y="0"/>
                    </a:lnTo>
                    <a:lnTo>
                      <a:pt x="1187" y="0"/>
                    </a:lnTo>
                    <a:lnTo>
                      <a:pt x="1206" y="0"/>
                    </a:lnTo>
                    <a:lnTo>
                      <a:pt x="1213" y="0"/>
                    </a:lnTo>
                    <a:lnTo>
                      <a:pt x="1225" y="0"/>
                    </a:lnTo>
                    <a:lnTo>
                      <a:pt x="1244" y="0"/>
                    </a:lnTo>
                    <a:lnTo>
                      <a:pt x="1256" y="0"/>
                    </a:lnTo>
                    <a:lnTo>
                      <a:pt x="1264" y="0"/>
                    </a:lnTo>
                    <a:lnTo>
                      <a:pt x="1275" y="7"/>
                    </a:lnTo>
                    <a:lnTo>
                      <a:pt x="1283" y="7"/>
                    </a:lnTo>
                    <a:lnTo>
                      <a:pt x="1295" y="7"/>
                    </a:lnTo>
                    <a:lnTo>
                      <a:pt x="1302" y="21"/>
                    </a:lnTo>
                    <a:lnTo>
                      <a:pt x="1316" y="21"/>
                    </a:lnTo>
                    <a:lnTo>
                      <a:pt x="1316" y="28"/>
                    </a:lnTo>
                    <a:lnTo>
                      <a:pt x="1323" y="28"/>
                    </a:lnTo>
                    <a:lnTo>
                      <a:pt x="1334" y="39"/>
                    </a:lnTo>
                    <a:lnTo>
                      <a:pt x="1334" y="47"/>
                    </a:lnTo>
                    <a:lnTo>
                      <a:pt x="1334" y="55"/>
                    </a:lnTo>
                    <a:lnTo>
                      <a:pt x="1343" y="67"/>
                    </a:lnTo>
                    <a:lnTo>
                      <a:pt x="1343" y="74"/>
                    </a:lnTo>
                    <a:lnTo>
                      <a:pt x="1343" y="86"/>
                    </a:lnTo>
                    <a:lnTo>
                      <a:pt x="1343" y="94"/>
                    </a:lnTo>
                    <a:lnTo>
                      <a:pt x="1343" y="101"/>
                    </a:lnTo>
                    <a:lnTo>
                      <a:pt x="1334" y="121"/>
                    </a:lnTo>
                    <a:lnTo>
                      <a:pt x="1334" y="128"/>
                    </a:lnTo>
                    <a:lnTo>
                      <a:pt x="1323" y="139"/>
                    </a:lnTo>
                    <a:lnTo>
                      <a:pt x="1323" y="159"/>
                    </a:lnTo>
                    <a:lnTo>
                      <a:pt x="1316" y="175"/>
                    </a:lnTo>
                    <a:lnTo>
                      <a:pt x="1302" y="188"/>
                    </a:lnTo>
                    <a:lnTo>
                      <a:pt x="1295" y="207"/>
                    </a:lnTo>
                    <a:lnTo>
                      <a:pt x="1283" y="215"/>
                    </a:lnTo>
                    <a:lnTo>
                      <a:pt x="1275" y="233"/>
                    </a:lnTo>
                    <a:lnTo>
                      <a:pt x="1264" y="253"/>
                    </a:lnTo>
                    <a:lnTo>
                      <a:pt x="1256" y="261"/>
                    </a:lnTo>
                    <a:lnTo>
                      <a:pt x="1244" y="269"/>
                    </a:lnTo>
                    <a:lnTo>
                      <a:pt x="1236" y="280"/>
                    </a:lnTo>
                    <a:lnTo>
                      <a:pt x="1213" y="300"/>
                    </a:lnTo>
                    <a:lnTo>
                      <a:pt x="1206" y="315"/>
                    </a:lnTo>
                    <a:lnTo>
                      <a:pt x="1187" y="326"/>
                    </a:lnTo>
                    <a:lnTo>
                      <a:pt x="1175" y="335"/>
                    </a:lnTo>
                    <a:lnTo>
                      <a:pt x="1175" y="347"/>
                    </a:lnTo>
                    <a:lnTo>
                      <a:pt x="1167" y="347"/>
                    </a:lnTo>
                    <a:lnTo>
                      <a:pt x="1156" y="354"/>
                    </a:lnTo>
                    <a:lnTo>
                      <a:pt x="1135" y="363"/>
                    </a:lnTo>
                    <a:lnTo>
                      <a:pt x="1128" y="374"/>
                    </a:lnTo>
                    <a:lnTo>
                      <a:pt x="1116" y="382"/>
                    </a:lnTo>
                    <a:lnTo>
                      <a:pt x="1108" y="382"/>
                    </a:lnTo>
                    <a:lnTo>
                      <a:pt x="1085" y="390"/>
                    </a:lnTo>
                    <a:lnTo>
                      <a:pt x="1077" y="401"/>
                    </a:lnTo>
                    <a:lnTo>
                      <a:pt x="1027" y="421"/>
                    </a:lnTo>
                    <a:lnTo>
                      <a:pt x="1008" y="436"/>
                    </a:lnTo>
                    <a:lnTo>
                      <a:pt x="987" y="436"/>
                    </a:lnTo>
                    <a:lnTo>
                      <a:pt x="987" y="447"/>
                    </a:lnTo>
                    <a:lnTo>
                      <a:pt x="980" y="447"/>
                    </a:lnTo>
                    <a:lnTo>
                      <a:pt x="967" y="456"/>
                    </a:lnTo>
                    <a:lnTo>
                      <a:pt x="949" y="467"/>
                    </a:lnTo>
                    <a:lnTo>
                      <a:pt x="937" y="474"/>
                    </a:lnTo>
                    <a:lnTo>
                      <a:pt x="929" y="483"/>
                    </a:lnTo>
                    <a:lnTo>
                      <a:pt x="911" y="503"/>
                    </a:lnTo>
                    <a:lnTo>
                      <a:pt x="898" y="515"/>
                    </a:lnTo>
                    <a:lnTo>
                      <a:pt x="891" y="522"/>
                    </a:lnTo>
                    <a:lnTo>
                      <a:pt x="880" y="530"/>
                    </a:lnTo>
                    <a:lnTo>
                      <a:pt x="871" y="550"/>
                    </a:lnTo>
                    <a:lnTo>
                      <a:pt x="860" y="550"/>
                    </a:lnTo>
                    <a:lnTo>
                      <a:pt x="853" y="561"/>
                    </a:lnTo>
                    <a:lnTo>
                      <a:pt x="839" y="568"/>
                    </a:lnTo>
                    <a:lnTo>
                      <a:pt x="839" y="577"/>
                    </a:lnTo>
                    <a:lnTo>
                      <a:pt x="832" y="577"/>
                    </a:lnTo>
                    <a:lnTo>
                      <a:pt x="820" y="588"/>
                    </a:lnTo>
                    <a:lnTo>
                      <a:pt x="808" y="588"/>
                    </a:lnTo>
                    <a:lnTo>
                      <a:pt x="801" y="595"/>
                    </a:lnTo>
                    <a:lnTo>
                      <a:pt x="790" y="595"/>
                    </a:lnTo>
                    <a:lnTo>
                      <a:pt x="781" y="603"/>
                    </a:lnTo>
                    <a:lnTo>
                      <a:pt x="770" y="603"/>
                    </a:lnTo>
                    <a:lnTo>
                      <a:pt x="762" y="603"/>
                    </a:lnTo>
                    <a:lnTo>
                      <a:pt x="750" y="603"/>
                    </a:lnTo>
                    <a:lnTo>
                      <a:pt x="743" y="603"/>
                    </a:lnTo>
                    <a:lnTo>
                      <a:pt x="732" y="603"/>
                    </a:lnTo>
                    <a:lnTo>
                      <a:pt x="724" y="603"/>
                    </a:lnTo>
                    <a:lnTo>
                      <a:pt x="712" y="603"/>
                    </a:lnTo>
                    <a:lnTo>
                      <a:pt x="704" y="603"/>
                    </a:lnTo>
                    <a:lnTo>
                      <a:pt x="680" y="603"/>
                    </a:lnTo>
                    <a:lnTo>
                      <a:pt x="672" y="603"/>
                    </a:lnTo>
                    <a:lnTo>
                      <a:pt x="661" y="603"/>
                    </a:lnTo>
                    <a:lnTo>
                      <a:pt x="641" y="595"/>
                    </a:lnTo>
                    <a:lnTo>
                      <a:pt x="622" y="595"/>
                    </a:lnTo>
                    <a:lnTo>
                      <a:pt x="603" y="588"/>
                    </a:lnTo>
                    <a:lnTo>
                      <a:pt x="564" y="577"/>
                    </a:lnTo>
                    <a:lnTo>
                      <a:pt x="524" y="561"/>
                    </a:lnTo>
                    <a:lnTo>
                      <a:pt x="504" y="561"/>
                    </a:lnTo>
                    <a:lnTo>
                      <a:pt x="486" y="550"/>
                    </a:lnTo>
                    <a:lnTo>
                      <a:pt x="466" y="541"/>
                    </a:lnTo>
                    <a:lnTo>
                      <a:pt x="448" y="541"/>
                    </a:lnTo>
                    <a:lnTo>
                      <a:pt x="435" y="541"/>
                    </a:lnTo>
                    <a:lnTo>
                      <a:pt x="428" y="541"/>
                    </a:lnTo>
                    <a:lnTo>
                      <a:pt x="428" y="530"/>
                    </a:lnTo>
                    <a:lnTo>
                      <a:pt x="417" y="530"/>
                    </a:lnTo>
                    <a:lnTo>
                      <a:pt x="404" y="530"/>
                    </a:lnTo>
                    <a:lnTo>
                      <a:pt x="397" y="530"/>
                    </a:lnTo>
                    <a:lnTo>
                      <a:pt x="386" y="530"/>
                    </a:lnTo>
                    <a:lnTo>
                      <a:pt x="377" y="530"/>
                    </a:lnTo>
                    <a:lnTo>
                      <a:pt x="365" y="530"/>
                    </a:lnTo>
                    <a:lnTo>
                      <a:pt x="358" y="541"/>
                    </a:lnTo>
                    <a:lnTo>
                      <a:pt x="345" y="541"/>
                    </a:lnTo>
                    <a:lnTo>
                      <a:pt x="338" y="541"/>
                    </a:lnTo>
                    <a:lnTo>
                      <a:pt x="327" y="550"/>
                    </a:lnTo>
                    <a:lnTo>
                      <a:pt x="318" y="550"/>
                    </a:lnTo>
                    <a:lnTo>
                      <a:pt x="307" y="561"/>
                    </a:lnTo>
                    <a:lnTo>
                      <a:pt x="300" y="568"/>
                    </a:lnTo>
                    <a:lnTo>
                      <a:pt x="300" y="577"/>
                    </a:lnTo>
                    <a:lnTo>
                      <a:pt x="276" y="588"/>
                    </a:lnTo>
                    <a:lnTo>
                      <a:pt x="276" y="595"/>
                    </a:lnTo>
                    <a:lnTo>
                      <a:pt x="269" y="595"/>
                    </a:lnTo>
                    <a:lnTo>
                      <a:pt x="256" y="615"/>
                    </a:lnTo>
                    <a:lnTo>
                      <a:pt x="249" y="622"/>
                    </a:lnTo>
                    <a:lnTo>
                      <a:pt x="238" y="634"/>
                    </a:lnTo>
                    <a:lnTo>
                      <a:pt x="230" y="634"/>
                    </a:lnTo>
                    <a:lnTo>
                      <a:pt x="217" y="642"/>
                    </a:lnTo>
                    <a:lnTo>
                      <a:pt x="209" y="650"/>
                    </a:lnTo>
                    <a:lnTo>
                      <a:pt x="190" y="662"/>
                    </a:lnTo>
                    <a:lnTo>
                      <a:pt x="179" y="671"/>
                    </a:lnTo>
                    <a:lnTo>
                      <a:pt x="159" y="689"/>
                    </a:lnTo>
                    <a:lnTo>
                      <a:pt x="151" y="689"/>
                    </a:lnTo>
                    <a:lnTo>
                      <a:pt x="151" y="697"/>
                    </a:lnTo>
                    <a:lnTo>
                      <a:pt x="140" y="709"/>
                    </a:lnTo>
                    <a:lnTo>
                      <a:pt x="128" y="709"/>
                    </a:lnTo>
                    <a:lnTo>
                      <a:pt x="128" y="716"/>
                    </a:lnTo>
                    <a:lnTo>
                      <a:pt x="120" y="727"/>
                    </a:lnTo>
                    <a:lnTo>
                      <a:pt x="109" y="736"/>
                    </a:lnTo>
                    <a:lnTo>
                      <a:pt x="109" y="743"/>
                    </a:lnTo>
                    <a:lnTo>
                      <a:pt x="101" y="763"/>
                    </a:lnTo>
                    <a:lnTo>
                      <a:pt x="101" y="774"/>
                    </a:lnTo>
                    <a:lnTo>
                      <a:pt x="90" y="789"/>
                    </a:lnTo>
                    <a:lnTo>
                      <a:pt x="90" y="809"/>
                    </a:lnTo>
                    <a:lnTo>
                      <a:pt x="82" y="823"/>
                    </a:lnTo>
                    <a:lnTo>
                      <a:pt x="82" y="848"/>
                    </a:lnTo>
                    <a:lnTo>
                      <a:pt x="70" y="865"/>
                    </a:lnTo>
                    <a:lnTo>
                      <a:pt x="70" y="895"/>
                    </a:lnTo>
                    <a:lnTo>
                      <a:pt x="61" y="910"/>
                    </a:lnTo>
                    <a:lnTo>
                      <a:pt x="61" y="941"/>
                    </a:lnTo>
                    <a:lnTo>
                      <a:pt x="61" y="977"/>
                    </a:lnTo>
                    <a:lnTo>
                      <a:pt x="50" y="1004"/>
                    </a:lnTo>
                    <a:lnTo>
                      <a:pt x="50" y="1035"/>
                    </a:lnTo>
                    <a:lnTo>
                      <a:pt x="50" y="1062"/>
                    </a:lnTo>
                    <a:lnTo>
                      <a:pt x="41" y="1117"/>
                    </a:lnTo>
                    <a:lnTo>
                      <a:pt x="41" y="1136"/>
                    </a:lnTo>
                    <a:lnTo>
                      <a:pt x="41" y="1156"/>
                    </a:lnTo>
                    <a:lnTo>
                      <a:pt x="41" y="1172"/>
                    </a:lnTo>
                    <a:lnTo>
                      <a:pt x="30" y="1183"/>
                    </a:lnTo>
                    <a:lnTo>
                      <a:pt x="30" y="1191"/>
                    </a:lnTo>
                    <a:lnTo>
                      <a:pt x="30" y="1203"/>
                    </a:lnTo>
                    <a:lnTo>
                      <a:pt x="30" y="1210"/>
                    </a:lnTo>
                    <a:lnTo>
                      <a:pt x="30" y="1218"/>
                    </a:lnTo>
                    <a:lnTo>
                      <a:pt x="23" y="1230"/>
                    </a:lnTo>
                    <a:lnTo>
                      <a:pt x="23" y="1238"/>
                    </a:lnTo>
                    <a:lnTo>
                      <a:pt x="11" y="1238"/>
                    </a:lnTo>
                    <a:lnTo>
                      <a:pt x="11" y="1249"/>
                    </a:lnTo>
                    <a:lnTo>
                      <a:pt x="0" y="1249"/>
                    </a:lnTo>
                    <a:lnTo>
                      <a:pt x="0" y="1257"/>
                    </a:lnTo>
                    <a:lnTo>
                      <a:pt x="0" y="950"/>
                    </a:lnTo>
                    <a:lnTo>
                      <a:pt x="0" y="642"/>
                    </a:lnTo>
                    <a:close/>
                  </a:path>
                </a:pathLst>
              </a:custGeom>
              <a:solidFill>
                <a:srgbClr val="6B8836"/>
              </a:solidFill>
              <a:ln w="9525">
                <a:noFill/>
                <a:round/>
                <a:headEnd/>
                <a:tailEnd/>
              </a:ln>
            </p:spPr>
            <p:txBody>
              <a:bodyPr/>
              <a:lstStyle/>
              <a:p>
                <a:endParaRPr lang="en-US"/>
              </a:p>
            </p:txBody>
          </p:sp>
          <p:sp>
            <p:nvSpPr>
              <p:cNvPr id="36336" name="Freeform 900"/>
              <p:cNvSpPr>
                <a:spLocks/>
              </p:cNvSpPr>
              <p:nvPr/>
            </p:nvSpPr>
            <p:spPr bwMode="auto">
              <a:xfrm>
                <a:off x="413" y="678"/>
                <a:ext cx="195" cy="254"/>
              </a:xfrm>
              <a:custGeom>
                <a:avLst/>
                <a:gdLst>
                  <a:gd name="T0" fmla="*/ 0 w 1290"/>
                  <a:gd name="T1" fmla="*/ 0 h 1410"/>
                  <a:gd name="T2" fmla="*/ 0 w 1290"/>
                  <a:gd name="T3" fmla="*/ 0 h 1410"/>
                  <a:gd name="T4" fmla="*/ 0 w 1290"/>
                  <a:gd name="T5" fmla="*/ 0 h 1410"/>
                  <a:gd name="T6" fmla="*/ 0 w 1290"/>
                  <a:gd name="T7" fmla="*/ 0 h 1410"/>
                  <a:gd name="T8" fmla="*/ 0 w 1290"/>
                  <a:gd name="T9" fmla="*/ 0 h 1410"/>
                  <a:gd name="T10" fmla="*/ 0 w 1290"/>
                  <a:gd name="T11" fmla="*/ 0 h 1410"/>
                  <a:gd name="T12" fmla="*/ 0 w 1290"/>
                  <a:gd name="T13" fmla="*/ 0 h 1410"/>
                  <a:gd name="T14" fmla="*/ 0 w 1290"/>
                  <a:gd name="T15" fmla="*/ 0 h 1410"/>
                  <a:gd name="T16" fmla="*/ 0 w 1290"/>
                  <a:gd name="T17" fmla="*/ 0 h 1410"/>
                  <a:gd name="T18" fmla="*/ 0 w 1290"/>
                  <a:gd name="T19" fmla="*/ 0 h 1410"/>
                  <a:gd name="T20" fmla="*/ 0 w 1290"/>
                  <a:gd name="T21" fmla="*/ 0 h 1410"/>
                  <a:gd name="T22" fmla="*/ 0 w 1290"/>
                  <a:gd name="T23" fmla="*/ 0 h 1410"/>
                  <a:gd name="T24" fmla="*/ 0 w 1290"/>
                  <a:gd name="T25" fmla="*/ 0 h 1410"/>
                  <a:gd name="T26" fmla="*/ 0 w 1290"/>
                  <a:gd name="T27" fmla="*/ 0 h 1410"/>
                  <a:gd name="T28" fmla="*/ 0 w 1290"/>
                  <a:gd name="T29" fmla="*/ 0 h 1410"/>
                  <a:gd name="T30" fmla="*/ 0 w 1290"/>
                  <a:gd name="T31" fmla="*/ 0 h 1410"/>
                  <a:gd name="T32" fmla="*/ 0 w 1290"/>
                  <a:gd name="T33" fmla="*/ 0 h 1410"/>
                  <a:gd name="T34" fmla="*/ 0 w 1290"/>
                  <a:gd name="T35" fmla="*/ 0 h 1410"/>
                  <a:gd name="T36" fmla="*/ 0 w 1290"/>
                  <a:gd name="T37" fmla="*/ 0 h 1410"/>
                  <a:gd name="T38" fmla="*/ 0 w 1290"/>
                  <a:gd name="T39" fmla="*/ 0 h 1410"/>
                  <a:gd name="T40" fmla="*/ 0 w 1290"/>
                  <a:gd name="T41" fmla="*/ 0 h 1410"/>
                  <a:gd name="T42" fmla="*/ 0 w 1290"/>
                  <a:gd name="T43" fmla="*/ 0 h 1410"/>
                  <a:gd name="T44" fmla="*/ 0 w 1290"/>
                  <a:gd name="T45" fmla="*/ 0 h 1410"/>
                  <a:gd name="T46" fmla="*/ 0 w 1290"/>
                  <a:gd name="T47" fmla="*/ 0 h 1410"/>
                  <a:gd name="T48" fmla="*/ 0 w 1290"/>
                  <a:gd name="T49" fmla="*/ 0 h 1410"/>
                  <a:gd name="T50" fmla="*/ 0 w 1290"/>
                  <a:gd name="T51" fmla="*/ 0 h 1410"/>
                  <a:gd name="T52" fmla="*/ 0 w 1290"/>
                  <a:gd name="T53" fmla="*/ 0 h 1410"/>
                  <a:gd name="T54" fmla="*/ 0 w 1290"/>
                  <a:gd name="T55" fmla="*/ 0 h 1410"/>
                  <a:gd name="T56" fmla="*/ 0 w 1290"/>
                  <a:gd name="T57" fmla="*/ 0 h 1410"/>
                  <a:gd name="T58" fmla="*/ 0 w 1290"/>
                  <a:gd name="T59" fmla="*/ 0 h 1410"/>
                  <a:gd name="T60" fmla="*/ 0 w 1290"/>
                  <a:gd name="T61" fmla="*/ 0 h 1410"/>
                  <a:gd name="T62" fmla="*/ 0 w 1290"/>
                  <a:gd name="T63" fmla="*/ 0 h 1410"/>
                  <a:gd name="T64" fmla="*/ 0 w 1290"/>
                  <a:gd name="T65" fmla="*/ 0 h 1410"/>
                  <a:gd name="T66" fmla="*/ 0 w 1290"/>
                  <a:gd name="T67" fmla="*/ 0 h 1410"/>
                  <a:gd name="T68" fmla="*/ 0 w 1290"/>
                  <a:gd name="T69" fmla="*/ 0 h 1410"/>
                  <a:gd name="T70" fmla="*/ 0 w 1290"/>
                  <a:gd name="T71" fmla="*/ 0 h 1410"/>
                  <a:gd name="T72" fmla="*/ 0 w 1290"/>
                  <a:gd name="T73" fmla="*/ 0 h 1410"/>
                  <a:gd name="T74" fmla="*/ 0 w 1290"/>
                  <a:gd name="T75" fmla="*/ 0 h 1410"/>
                  <a:gd name="T76" fmla="*/ 0 w 1290"/>
                  <a:gd name="T77" fmla="*/ 0 h 1410"/>
                  <a:gd name="T78" fmla="*/ 0 w 1290"/>
                  <a:gd name="T79" fmla="*/ 0 h 1410"/>
                  <a:gd name="T80" fmla="*/ 0 w 1290"/>
                  <a:gd name="T81" fmla="*/ 0 h 1410"/>
                  <a:gd name="T82" fmla="*/ 0 w 1290"/>
                  <a:gd name="T83" fmla="*/ 0 h 1410"/>
                  <a:gd name="T84" fmla="*/ 0 w 1290"/>
                  <a:gd name="T85" fmla="*/ 0 h 1410"/>
                  <a:gd name="T86" fmla="*/ 0 w 1290"/>
                  <a:gd name="T87" fmla="*/ 0 h 1410"/>
                  <a:gd name="T88" fmla="*/ 0 w 1290"/>
                  <a:gd name="T89" fmla="*/ 0 h 1410"/>
                  <a:gd name="T90" fmla="*/ 0 w 1290"/>
                  <a:gd name="T91" fmla="*/ 0 h 1410"/>
                  <a:gd name="T92" fmla="*/ 0 w 1290"/>
                  <a:gd name="T93" fmla="*/ 0 h 1410"/>
                  <a:gd name="T94" fmla="*/ 0 w 1290"/>
                  <a:gd name="T95" fmla="*/ 0 h 1410"/>
                  <a:gd name="T96" fmla="*/ 0 w 1290"/>
                  <a:gd name="T97" fmla="*/ 0 h 1410"/>
                  <a:gd name="T98" fmla="*/ 0 w 1290"/>
                  <a:gd name="T99" fmla="*/ 0 h 1410"/>
                  <a:gd name="T100" fmla="*/ 0 w 1290"/>
                  <a:gd name="T101" fmla="*/ 0 h 1410"/>
                  <a:gd name="T102" fmla="*/ 0 w 1290"/>
                  <a:gd name="T103" fmla="*/ 0 h 1410"/>
                  <a:gd name="T104" fmla="*/ 0 w 1290"/>
                  <a:gd name="T105" fmla="*/ 0 h 1410"/>
                  <a:gd name="T106" fmla="*/ 0 w 1290"/>
                  <a:gd name="T107" fmla="*/ 0 h 1410"/>
                  <a:gd name="T108" fmla="*/ 0 w 1290"/>
                  <a:gd name="T109" fmla="*/ 0 h 1410"/>
                  <a:gd name="T110" fmla="*/ 0 w 1290"/>
                  <a:gd name="T111" fmla="*/ 0 h 1410"/>
                  <a:gd name="T112" fmla="*/ 0 w 1290"/>
                  <a:gd name="T113" fmla="*/ 0 h 1410"/>
                  <a:gd name="T114" fmla="*/ 0 w 1290"/>
                  <a:gd name="T115" fmla="*/ 0 h 1410"/>
                  <a:gd name="T116" fmla="*/ 0 w 1290"/>
                  <a:gd name="T117" fmla="*/ 0 h 1410"/>
                  <a:gd name="T118" fmla="*/ 0 w 1290"/>
                  <a:gd name="T119" fmla="*/ 0 h 1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0"/>
                  <a:gd name="T181" fmla="*/ 0 h 1410"/>
                  <a:gd name="T182" fmla="*/ 1290 w 1290"/>
                  <a:gd name="T183" fmla="*/ 1410 h 1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0" h="1410">
                    <a:moveTo>
                      <a:pt x="295" y="0"/>
                    </a:moveTo>
                    <a:lnTo>
                      <a:pt x="284" y="20"/>
                    </a:lnTo>
                    <a:lnTo>
                      <a:pt x="277" y="40"/>
                    </a:lnTo>
                    <a:lnTo>
                      <a:pt x="277" y="47"/>
                    </a:lnTo>
                    <a:lnTo>
                      <a:pt x="264" y="60"/>
                    </a:lnTo>
                    <a:lnTo>
                      <a:pt x="264" y="68"/>
                    </a:lnTo>
                    <a:lnTo>
                      <a:pt x="257" y="79"/>
                    </a:lnTo>
                    <a:lnTo>
                      <a:pt x="257" y="87"/>
                    </a:lnTo>
                    <a:lnTo>
                      <a:pt x="246" y="94"/>
                    </a:lnTo>
                    <a:lnTo>
                      <a:pt x="246" y="107"/>
                    </a:lnTo>
                    <a:lnTo>
                      <a:pt x="246" y="114"/>
                    </a:lnTo>
                    <a:lnTo>
                      <a:pt x="246" y="121"/>
                    </a:lnTo>
                    <a:lnTo>
                      <a:pt x="246" y="134"/>
                    </a:lnTo>
                    <a:lnTo>
                      <a:pt x="246" y="141"/>
                    </a:lnTo>
                    <a:lnTo>
                      <a:pt x="246" y="152"/>
                    </a:lnTo>
                    <a:lnTo>
                      <a:pt x="246" y="161"/>
                    </a:lnTo>
                    <a:lnTo>
                      <a:pt x="246" y="168"/>
                    </a:lnTo>
                    <a:lnTo>
                      <a:pt x="246" y="179"/>
                    </a:lnTo>
                    <a:lnTo>
                      <a:pt x="257" y="187"/>
                    </a:lnTo>
                    <a:lnTo>
                      <a:pt x="264" y="199"/>
                    </a:lnTo>
                    <a:lnTo>
                      <a:pt x="277" y="207"/>
                    </a:lnTo>
                    <a:lnTo>
                      <a:pt x="284" y="207"/>
                    </a:lnTo>
                    <a:lnTo>
                      <a:pt x="295" y="215"/>
                    </a:lnTo>
                    <a:lnTo>
                      <a:pt x="303" y="215"/>
                    </a:lnTo>
                    <a:lnTo>
                      <a:pt x="315" y="228"/>
                    </a:lnTo>
                    <a:lnTo>
                      <a:pt x="322" y="228"/>
                    </a:lnTo>
                    <a:lnTo>
                      <a:pt x="333" y="228"/>
                    </a:lnTo>
                    <a:lnTo>
                      <a:pt x="362" y="235"/>
                    </a:lnTo>
                    <a:lnTo>
                      <a:pt x="385" y="235"/>
                    </a:lnTo>
                    <a:lnTo>
                      <a:pt x="393" y="235"/>
                    </a:lnTo>
                    <a:lnTo>
                      <a:pt x="412" y="246"/>
                    </a:lnTo>
                    <a:lnTo>
                      <a:pt x="432" y="246"/>
                    </a:lnTo>
                    <a:lnTo>
                      <a:pt x="463" y="246"/>
                    </a:lnTo>
                    <a:lnTo>
                      <a:pt x="490" y="246"/>
                    </a:lnTo>
                    <a:lnTo>
                      <a:pt x="522" y="246"/>
                    </a:lnTo>
                    <a:lnTo>
                      <a:pt x="553" y="255"/>
                    </a:lnTo>
                    <a:lnTo>
                      <a:pt x="668" y="255"/>
                    </a:lnTo>
                    <a:lnTo>
                      <a:pt x="700" y="255"/>
                    </a:lnTo>
                    <a:lnTo>
                      <a:pt x="727" y="255"/>
                    </a:lnTo>
                    <a:lnTo>
                      <a:pt x="758" y="262"/>
                    </a:lnTo>
                    <a:lnTo>
                      <a:pt x="778" y="262"/>
                    </a:lnTo>
                    <a:lnTo>
                      <a:pt x="809" y="262"/>
                    </a:lnTo>
                    <a:lnTo>
                      <a:pt x="837" y="273"/>
                    </a:lnTo>
                    <a:lnTo>
                      <a:pt x="848" y="273"/>
                    </a:lnTo>
                    <a:lnTo>
                      <a:pt x="856" y="273"/>
                    </a:lnTo>
                    <a:lnTo>
                      <a:pt x="875" y="273"/>
                    </a:lnTo>
                    <a:lnTo>
                      <a:pt x="886" y="281"/>
                    </a:lnTo>
                    <a:lnTo>
                      <a:pt x="895" y="281"/>
                    </a:lnTo>
                    <a:lnTo>
                      <a:pt x="906" y="281"/>
                    </a:lnTo>
                    <a:lnTo>
                      <a:pt x="926" y="293"/>
                    </a:lnTo>
                    <a:lnTo>
                      <a:pt x="937" y="293"/>
                    </a:lnTo>
                    <a:lnTo>
                      <a:pt x="957" y="301"/>
                    </a:lnTo>
                    <a:lnTo>
                      <a:pt x="964" y="301"/>
                    </a:lnTo>
                    <a:lnTo>
                      <a:pt x="975" y="308"/>
                    </a:lnTo>
                    <a:lnTo>
                      <a:pt x="985" y="308"/>
                    </a:lnTo>
                    <a:lnTo>
                      <a:pt x="996" y="320"/>
                    </a:lnTo>
                    <a:lnTo>
                      <a:pt x="1004" y="328"/>
                    </a:lnTo>
                    <a:lnTo>
                      <a:pt x="1016" y="339"/>
                    </a:lnTo>
                    <a:lnTo>
                      <a:pt x="1024" y="339"/>
                    </a:lnTo>
                    <a:lnTo>
                      <a:pt x="1024" y="347"/>
                    </a:lnTo>
                    <a:lnTo>
                      <a:pt x="1035" y="355"/>
                    </a:lnTo>
                    <a:lnTo>
                      <a:pt x="1035" y="366"/>
                    </a:lnTo>
                    <a:lnTo>
                      <a:pt x="1042" y="375"/>
                    </a:lnTo>
                    <a:lnTo>
                      <a:pt x="1042" y="383"/>
                    </a:lnTo>
                    <a:lnTo>
                      <a:pt x="1054" y="394"/>
                    </a:lnTo>
                    <a:lnTo>
                      <a:pt x="1054" y="402"/>
                    </a:lnTo>
                    <a:lnTo>
                      <a:pt x="1054" y="414"/>
                    </a:lnTo>
                    <a:lnTo>
                      <a:pt x="1065" y="422"/>
                    </a:lnTo>
                    <a:lnTo>
                      <a:pt x="1065" y="429"/>
                    </a:lnTo>
                    <a:lnTo>
                      <a:pt x="1065" y="441"/>
                    </a:lnTo>
                    <a:lnTo>
                      <a:pt x="1065" y="449"/>
                    </a:lnTo>
                    <a:lnTo>
                      <a:pt x="1065" y="460"/>
                    </a:lnTo>
                    <a:lnTo>
                      <a:pt x="1065" y="467"/>
                    </a:lnTo>
                    <a:lnTo>
                      <a:pt x="1054" y="476"/>
                    </a:lnTo>
                    <a:lnTo>
                      <a:pt x="1054" y="487"/>
                    </a:lnTo>
                    <a:lnTo>
                      <a:pt x="1054" y="494"/>
                    </a:lnTo>
                    <a:lnTo>
                      <a:pt x="1054" y="507"/>
                    </a:lnTo>
                    <a:lnTo>
                      <a:pt x="1042" y="514"/>
                    </a:lnTo>
                    <a:lnTo>
                      <a:pt x="1042" y="522"/>
                    </a:lnTo>
                    <a:lnTo>
                      <a:pt x="1035" y="535"/>
                    </a:lnTo>
                    <a:lnTo>
                      <a:pt x="1035" y="543"/>
                    </a:lnTo>
                    <a:lnTo>
                      <a:pt x="1035" y="554"/>
                    </a:lnTo>
                    <a:lnTo>
                      <a:pt x="1024" y="562"/>
                    </a:lnTo>
                    <a:lnTo>
                      <a:pt x="1016" y="570"/>
                    </a:lnTo>
                    <a:lnTo>
                      <a:pt x="1016" y="581"/>
                    </a:lnTo>
                    <a:lnTo>
                      <a:pt x="1004" y="601"/>
                    </a:lnTo>
                    <a:lnTo>
                      <a:pt x="996" y="601"/>
                    </a:lnTo>
                    <a:lnTo>
                      <a:pt x="985" y="608"/>
                    </a:lnTo>
                    <a:lnTo>
                      <a:pt x="975" y="628"/>
                    </a:lnTo>
                    <a:lnTo>
                      <a:pt x="964" y="635"/>
                    </a:lnTo>
                    <a:lnTo>
                      <a:pt x="945" y="655"/>
                    </a:lnTo>
                    <a:lnTo>
                      <a:pt x="937" y="662"/>
                    </a:lnTo>
                    <a:lnTo>
                      <a:pt x="906" y="690"/>
                    </a:lnTo>
                    <a:lnTo>
                      <a:pt x="895" y="702"/>
                    </a:lnTo>
                    <a:lnTo>
                      <a:pt x="886" y="722"/>
                    </a:lnTo>
                    <a:lnTo>
                      <a:pt x="875" y="729"/>
                    </a:lnTo>
                    <a:lnTo>
                      <a:pt x="875" y="737"/>
                    </a:lnTo>
                    <a:lnTo>
                      <a:pt x="868" y="749"/>
                    </a:lnTo>
                    <a:lnTo>
                      <a:pt x="868" y="756"/>
                    </a:lnTo>
                    <a:lnTo>
                      <a:pt x="856" y="767"/>
                    </a:lnTo>
                    <a:lnTo>
                      <a:pt x="856" y="775"/>
                    </a:lnTo>
                    <a:lnTo>
                      <a:pt x="856" y="783"/>
                    </a:lnTo>
                    <a:lnTo>
                      <a:pt x="868" y="783"/>
                    </a:lnTo>
                    <a:lnTo>
                      <a:pt x="868" y="795"/>
                    </a:lnTo>
                    <a:lnTo>
                      <a:pt x="868" y="802"/>
                    </a:lnTo>
                    <a:lnTo>
                      <a:pt x="875" y="802"/>
                    </a:lnTo>
                    <a:lnTo>
                      <a:pt x="875" y="814"/>
                    </a:lnTo>
                    <a:lnTo>
                      <a:pt x="886" y="814"/>
                    </a:lnTo>
                    <a:lnTo>
                      <a:pt x="886" y="822"/>
                    </a:lnTo>
                    <a:lnTo>
                      <a:pt x="895" y="822"/>
                    </a:lnTo>
                    <a:lnTo>
                      <a:pt x="906" y="829"/>
                    </a:lnTo>
                    <a:lnTo>
                      <a:pt x="914" y="829"/>
                    </a:lnTo>
                    <a:lnTo>
                      <a:pt x="926" y="842"/>
                    </a:lnTo>
                    <a:lnTo>
                      <a:pt x="937" y="849"/>
                    </a:lnTo>
                    <a:lnTo>
                      <a:pt x="945" y="849"/>
                    </a:lnTo>
                    <a:lnTo>
                      <a:pt x="957" y="861"/>
                    </a:lnTo>
                    <a:lnTo>
                      <a:pt x="975" y="861"/>
                    </a:lnTo>
                    <a:lnTo>
                      <a:pt x="985" y="861"/>
                    </a:lnTo>
                    <a:lnTo>
                      <a:pt x="996" y="869"/>
                    </a:lnTo>
                    <a:lnTo>
                      <a:pt x="1016" y="869"/>
                    </a:lnTo>
                    <a:lnTo>
                      <a:pt x="1024" y="869"/>
                    </a:lnTo>
                    <a:lnTo>
                      <a:pt x="1042" y="877"/>
                    </a:lnTo>
                    <a:lnTo>
                      <a:pt x="1065" y="877"/>
                    </a:lnTo>
                    <a:lnTo>
                      <a:pt x="1073" y="877"/>
                    </a:lnTo>
                    <a:lnTo>
                      <a:pt x="1085" y="877"/>
                    </a:lnTo>
                    <a:lnTo>
                      <a:pt x="1093" y="877"/>
                    </a:lnTo>
                    <a:lnTo>
                      <a:pt x="1104" y="877"/>
                    </a:lnTo>
                    <a:lnTo>
                      <a:pt x="1124" y="877"/>
                    </a:lnTo>
                    <a:lnTo>
                      <a:pt x="1145" y="869"/>
                    </a:lnTo>
                    <a:lnTo>
                      <a:pt x="1163" y="869"/>
                    </a:lnTo>
                    <a:lnTo>
                      <a:pt x="1183" y="869"/>
                    </a:lnTo>
                    <a:lnTo>
                      <a:pt x="1203" y="861"/>
                    </a:lnTo>
                    <a:lnTo>
                      <a:pt x="1233" y="861"/>
                    </a:lnTo>
                    <a:lnTo>
                      <a:pt x="1252" y="849"/>
                    </a:lnTo>
                    <a:lnTo>
                      <a:pt x="1272" y="842"/>
                    </a:lnTo>
                    <a:lnTo>
                      <a:pt x="1290" y="842"/>
                    </a:lnTo>
                    <a:lnTo>
                      <a:pt x="1290" y="997"/>
                    </a:lnTo>
                    <a:lnTo>
                      <a:pt x="1259" y="997"/>
                    </a:lnTo>
                    <a:lnTo>
                      <a:pt x="1241" y="989"/>
                    </a:lnTo>
                    <a:lnTo>
                      <a:pt x="1221" y="989"/>
                    </a:lnTo>
                    <a:lnTo>
                      <a:pt x="1203" y="981"/>
                    </a:lnTo>
                    <a:lnTo>
                      <a:pt x="1183" y="981"/>
                    </a:lnTo>
                    <a:lnTo>
                      <a:pt x="1172" y="981"/>
                    </a:lnTo>
                    <a:lnTo>
                      <a:pt x="1163" y="981"/>
                    </a:lnTo>
                    <a:lnTo>
                      <a:pt x="1152" y="981"/>
                    </a:lnTo>
                    <a:lnTo>
                      <a:pt x="1145" y="981"/>
                    </a:lnTo>
                    <a:lnTo>
                      <a:pt x="1131" y="981"/>
                    </a:lnTo>
                    <a:lnTo>
                      <a:pt x="1124" y="981"/>
                    </a:lnTo>
                    <a:lnTo>
                      <a:pt x="1112" y="981"/>
                    </a:lnTo>
                    <a:lnTo>
                      <a:pt x="1104" y="981"/>
                    </a:lnTo>
                    <a:lnTo>
                      <a:pt x="1104" y="989"/>
                    </a:lnTo>
                    <a:lnTo>
                      <a:pt x="1093" y="989"/>
                    </a:lnTo>
                    <a:lnTo>
                      <a:pt x="1085" y="989"/>
                    </a:lnTo>
                    <a:lnTo>
                      <a:pt x="1085" y="997"/>
                    </a:lnTo>
                    <a:lnTo>
                      <a:pt x="1073" y="997"/>
                    </a:lnTo>
                    <a:lnTo>
                      <a:pt x="1073" y="1008"/>
                    </a:lnTo>
                    <a:lnTo>
                      <a:pt x="1065" y="1008"/>
                    </a:lnTo>
                    <a:lnTo>
                      <a:pt x="1065" y="1017"/>
                    </a:lnTo>
                    <a:lnTo>
                      <a:pt x="1054" y="1029"/>
                    </a:lnTo>
                    <a:lnTo>
                      <a:pt x="1054" y="1037"/>
                    </a:lnTo>
                    <a:lnTo>
                      <a:pt x="1054" y="1044"/>
                    </a:lnTo>
                    <a:lnTo>
                      <a:pt x="1042" y="1064"/>
                    </a:lnTo>
                    <a:lnTo>
                      <a:pt x="1042" y="1082"/>
                    </a:lnTo>
                    <a:lnTo>
                      <a:pt x="1035" y="1102"/>
                    </a:lnTo>
                    <a:lnTo>
                      <a:pt x="1035" y="1122"/>
                    </a:lnTo>
                    <a:lnTo>
                      <a:pt x="1024" y="1137"/>
                    </a:lnTo>
                    <a:lnTo>
                      <a:pt x="1024" y="1157"/>
                    </a:lnTo>
                    <a:lnTo>
                      <a:pt x="1016" y="1176"/>
                    </a:lnTo>
                    <a:lnTo>
                      <a:pt x="1004" y="1196"/>
                    </a:lnTo>
                    <a:lnTo>
                      <a:pt x="1004" y="1212"/>
                    </a:lnTo>
                    <a:lnTo>
                      <a:pt x="996" y="1231"/>
                    </a:lnTo>
                    <a:lnTo>
                      <a:pt x="985" y="1250"/>
                    </a:lnTo>
                    <a:lnTo>
                      <a:pt x="975" y="1269"/>
                    </a:lnTo>
                    <a:lnTo>
                      <a:pt x="964" y="1289"/>
                    </a:lnTo>
                    <a:lnTo>
                      <a:pt x="957" y="1296"/>
                    </a:lnTo>
                    <a:lnTo>
                      <a:pt x="957" y="1305"/>
                    </a:lnTo>
                    <a:lnTo>
                      <a:pt x="945" y="1316"/>
                    </a:lnTo>
                    <a:lnTo>
                      <a:pt x="945" y="1323"/>
                    </a:lnTo>
                    <a:lnTo>
                      <a:pt x="937" y="1337"/>
                    </a:lnTo>
                    <a:lnTo>
                      <a:pt x="926" y="1337"/>
                    </a:lnTo>
                    <a:lnTo>
                      <a:pt x="926" y="1344"/>
                    </a:lnTo>
                    <a:lnTo>
                      <a:pt x="914" y="1352"/>
                    </a:lnTo>
                    <a:lnTo>
                      <a:pt x="906" y="1363"/>
                    </a:lnTo>
                    <a:lnTo>
                      <a:pt x="895" y="1363"/>
                    </a:lnTo>
                    <a:lnTo>
                      <a:pt x="895" y="1371"/>
                    </a:lnTo>
                    <a:lnTo>
                      <a:pt x="886" y="1383"/>
                    </a:lnTo>
                    <a:lnTo>
                      <a:pt x="875" y="1383"/>
                    </a:lnTo>
                    <a:lnTo>
                      <a:pt x="875" y="1390"/>
                    </a:lnTo>
                    <a:lnTo>
                      <a:pt x="868" y="1390"/>
                    </a:lnTo>
                    <a:lnTo>
                      <a:pt x="856" y="1390"/>
                    </a:lnTo>
                    <a:lnTo>
                      <a:pt x="848" y="1399"/>
                    </a:lnTo>
                    <a:lnTo>
                      <a:pt x="837" y="1399"/>
                    </a:lnTo>
                    <a:lnTo>
                      <a:pt x="830" y="1399"/>
                    </a:lnTo>
                    <a:lnTo>
                      <a:pt x="816" y="1410"/>
                    </a:lnTo>
                    <a:lnTo>
                      <a:pt x="809" y="1410"/>
                    </a:lnTo>
                    <a:lnTo>
                      <a:pt x="796" y="1410"/>
                    </a:lnTo>
                    <a:lnTo>
                      <a:pt x="789" y="1410"/>
                    </a:lnTo>
                    <a:lnTo>
                      <a:pt x="778" y="1410"/>
                    </a:lnTo>
                    <a:lnTo>
                      <a:pt x="766" y="1410"/>
                    </a:lnTo>
                    <a:lnTo>
                      <a:pt x="758" y="1410"/>
                    </a:lnTo>
                    <a:lnTo>
                      <a:pt x="758" y="1399"/>
                    </a:lnTo>
                    <a:lnTo>
                      <a:pt x="747" y="1399"/>
                    </a:lnTo>
                    <a:lnTo>
                      <a:pt x="740" y="1399"/>
                    </a:lnTo>
                    <a:lnTo>
                      <a:pt x="727" y="1390"/>
                    </a:lnTo>
                    <a:lnTo>
                      <a:pt x="720" y="1390"/>
                    </a:lnTo>
                    <a:lnTo>
                      <a:pt x="709" y="1383"/>
                    </a:lnTo>
                    <a:lnTo>
                      <a:pt x="700" y="1383"/>
                    </a:lnTo>
                    <a:lnTo>
                      <a:pt x="689" y="1371"/>
                    </a:lnTo>
                    <a:lnTo>
                      <a:pt x="661" y="1363"/>
                    </a:lnTo>
                    <a:lnTo>
                      <a:pt x="649" y="1352"/>
                    </a:lnTo>
                    <a:lnTo>
                      <a:pt x="637" y="1344"/>
                    </a:lnTo>
                    <a:lnTo>
                      <a:pt x="630" y="1337"/>
                    </a:lnTo>
                    <a:lnTo>
                      <a:pt x="619" y="1323"/>
                    </a:lnTo>
                    <a:lnTo>
                      <a:pt x="591" y="1305"/>
                    </a:lnTo>
                    <a:lnTo>
                      <a:pt x="579" y="1296"/>
                    </a:lnTo>
                    <a:lnTo>
                      <a:pt x="572" y="1289"/>
                    </a:lnTo>
                    <a:lnTo>
                      <a:pt x="561" y="1278"/>
                    </a:lnTo>
                    <a:lnTo>
                      <a:pt x="553" y="1269"/>
                    </a:lnTo>
                    <a:lnTo>
                      <a:pt x="541" y="1258"/>
                    </a:lnTo>
                    <a:lnTo>
                      <a:pt x="533" y="1250"/>
                    </a:lnTo>
                    <a:lnTo>
                      <a:pt x="522" y="1243"/>
                    </a:lnTo>
                    <a:lnTo>
                      <a:pt x="509" y="1231"/>
                    </a:lnTo>
                    <a:lnTo>
                      <a:pt x="501" y="1223"/>
                    </a:lnTo>
                    <a:lnTo>
                      <a:pt x="490" y="1212"/>
                    </a:lnTo>
                    <a:lnTo>
                      <a:pt x="482" y="1203"/>
                    </a:lnTo>
                    <a:lnTo>
                      <a:pt x="470" y="1185"/>
                    </a:lnTo>
                    <a:lnTo>
                      <a:pt x="470" y="1176"/>
                    </a:lnTo>
                    <a:lnTo>
                      <a:pt x="463" y="1164"/>
                    </a:lnTo>
                    <a:lnTo>
                      <a:pt x="451" y="1149"/>
                    </a:lnTo>
                    <a:lnTo>
                      <a:pt x="451" y="1137"/>
                    </a:lnTo>
                    <a:lnTo>
                      <a:pt x="443" y="1129"/>
                    </a:lnTo>
                    <a:lnTo>
                      <a:pt x="443" y="1122"/>
                    </a:lnTo>
                    <a:lnTo>
                      <a:pt x="432" y="1122"/>
                    </a:lnTo>
                    <a:lnTo>
                      <a:pt x="432" y="1102"/>
                    </a:lnTo>
                    <a:lnTo>
                      <a:pt x="432" y="1091"/>
                    </a:lnTo>
                    <a:lnTo>
                      <a:pt x="424" y="1082"/>
                    </a:lnTo>
                    <a:lnTo>
                      <a:pt x="424" y="1064"/>
                    </a:lnTo>
                    <a:lnTo>
                      <a:pt x="424" y="1056"/>
                    </a:lnTo>
                    <a:lnTo>
                      <a:pt x="424" y="1044"/>
                    </a:lnTo>
                    <a:lnTo>
                      <a:pt x="424" y="1029"/>
                    </a:lnTo>
                    <a:lnTo>
                      <a:pt x="424" y="1017"/>
                    </a:lnTo>
                    <a:lnTo>
                      <a:pt x="424" y="1008"/>
                    </a:lnTo>
                    <a:lnTo>
                      <a:pt x="424" y="997"/>
                    </a:lnTo>
                    <a:lnTo>
                      <a:pt x="424" y="981"/>
                    </a:lnTo>
                    <a:lnTo>
                      <a:pt x="432" y="970"/>
                    </a:lnTo>
                    <a:lnTo>
                      <a:pt x="432" y="961"/>
                    </a:lnTo>
                    <a:lnTo>
                      <a:pt x="443" y="943"/>
                    </a:lnTo>
                    <a:lnTo>
                      <a:pt x="451" y="935"/>
                    </a:lnTo>
                    <a:lnTo>
                      <a:pt x="451" y="923"/>
                    </a:lnTo>
                    <a:lnTo>
                      <a:pt x="463" y="916"/>
                    </a:lnTo>
                    <a:lnTo>
                      <a:pt x="470" y="905"/>
                    </a:lnTo>
                    <a:lnTo>
                      <a:pt x="482" y="888"/>
                    </a:lnTo>
                    <a:lnTo>
                      <a:pt x="490" y="888"/>
                    </a:lnTo>
                    <a:lnTo>
                      <a:pt x="490" y="877"/>
                    </a:lnTo>
                    <a:lnTo>
                      <a:pt x="501" y="877"/>
                    </a:lnTo>
                    <a:lnTo>
                      <a:pt x="509" y="869"/>
                    </a:lnTo>
                    <a:lnTo>
                      <a:pt x="522" y="861"/>
                    </a:lnTo>
                    <a:lnTo>
                      <a:pt x="541" y="849"/>
                    </a:lnTo>
                    <a:lnTo>
                      <a:pt x="561" y="829"/>
                    </a:lnTo>
                    <a:lnTo>
                      <a:pt x="579" y="814"/>
                    </a:lnTo>
                    <a:lnTo>
                      <a:pt x="599" y="802"/>
                    </a:lnTo>
                    <a:lnTo>
                      <a:pt x="619" y="783"/>
                    </a:lnTo>
                    <a:lnTo>
                      <a:pt x="637" y="775"/>
                    </a:lnTo>
                    <a:lnTo>
                      <a:pt x="649" y="767"/>
                    </a:lnTo>
                    <a:lnTo>
                      <a:pt x="649" y="756"/>
                    </a:lnTo>
                    <a:lnTo>
                      <a:pt x="661" y="749"/>
                    </a:lnTo>
                    <a:lnTo>
                      <a:pt x="668" y="737"/>
                    </a:lnTo>
                    <a:lnTo>
                      <a:pt x="682" y="729"/>
                    </a:lnTo>
                    <a:lnTo>
                      <a:pt x="689" y="709"/>
                    </a:lnTo>
                    <a:lnTo>
                      <a:pt x="700" y="702"/>
                    </a:lnTo>
                    <a:lnTo>
                      <a:pt x="709" y="690"/>
                    </a:lnTo>
                    <a:lnTo>
                      <a:pt x="720" y="674"/>
                    </a:lnTo>
                    <a:lnTo>
                      <a:pt x="727" y="662"/>
                    </a:lnTo>
                    <a:lnTo>
                      <a:pt x="727" y="655"/>
                    </a:lnTo>
                    <a:lnTo>
                      <a:pt x="740" y="643"/>
                    </a:lnTo>
                    <a:lnTo>
                      <a:pt x="740" y="635"/>
                    </a:lnTo>
                    <a:lnTo>
                      <a:pt x="740" y="628"/>
                    </a:lnTo>
                    <a:lnTo>
                      <a:pt x="747" y="616"/>
                    </a:lnTo>
                    <a:lnTo>
                      <a:pt x="747" y="608"/>
                    </a:lnTo>
                    <a:lnTo>
                      <a:pt x="747" y="601"/>
                    </a:lnTo>
                    <a:lnTo>
                      <a:pt x="740" y="588"/>
                    </a:lnTo>
                    <a:lnTo>
                      <a:pt x="740" y="581"/>
                    </a:lnTo>
                    <a:lnTo>
                      <a:pt x="740" y="570"/>
                    </a:lnTo>
                    <a:lnTo>
                      <a:pt x="727" y="570"/>
                    </a:lnTo>
                    <a:lnTo>
                      <a:pt x="720" y="562"/>
                    </a:lnTo>
                    <a:lnTo>
                      <a:pt x="720" y="554"/>
                    </a:lnTo>
                    <a:lnTo>
                      <a:pt x="709" y="554"/>
                    </a:lnTo>
                    <a:lnTo>
                      <a:pt x="700" y="554"/>
                    </a:lnTo>
                    <a:lnTo>
                      <a:pt x="689" y="543"/>
                    </a:lnTo>
                    <a:lnTo>
                      <a:pt x="682" y="543"/>
                    </a:lnTo>
                    <a:lnTo>
                      <a:pt x="668" y="543"/>
                    </a:lnTo>
                    <a:lnTo>
                      <a:pt x="661" y="543"/>
                    </a:lnTo>
                    <a:lnTo>
                      <a:pt x="649" y="535"/>
                    </a:lnTo>
                    <a:lnTo>
                      <a:pt x="637" y="535"/>
                    </a:lnTo>
                    <a:lnTo>
                      <a:pt x="630" y="535"/>
                    </a:lnTo>
                    <a:lnTo>
                      <a:pt x="619" y="535"/>
                    </a:lnTo>
                    <a:lnTo>
                      <a:pt x="610" y="535"/>
                    </a:lnTo>
                    <a:lnTo>
                      <a:pt x="599" y="535"/>
                    </a:lnTo>
                    <a:lnTo>
                      <a:pt x="579" y="535"/>
                    </a:lnTo>
                    <a:lnTo>
                      <a:pt x="561" y="535"/>
                    </a:lnTo>
                    <a:lnTo>
                      <a:pt x="533" y="535"/>
                    </a:lnTo>
                    <a:lnTo>
                      <a:pt x="509" y="535"/>
                    </a:lnTo>
                    <a:lnTo>
                      <a:pt x="490" y="543"/>
                    </a:lnTo>
                    <a:lnTo>
                      <a:pt x="470" y="543"/>
                    </a:lnTo>
                    <a:lnTo>
                      <a:pt x="432" y="543"/>
                    </a:lnTo>
                    <a:lnTo>
                      <a:pt x="393" y="554"/>
                    </a:lnTo>
                    <a:lnTo>
                      <a:pt x="353" y="554"/>
                    </a:lnTo>
                    <a:lnTo>
                      <a:pt x="322" y="554"/>
                    </a:lnTo>
                    <a:lnTo>
                      <a:pt x="303" y="562"/>
                    </a:lnTo>
                    <a:lnTo>
                      <a:pt x="284" y="562"/>
                    </a:lnTo>
                    <a:lnTo>
                      <a:pt x="264" y="562"/>
                    </a:lnTo>
                    <a:lnTo>
                      <a:pt x="257" y="554"/>
                    </a:lnTo>
                    <a:lnTo>
                      <a:pt x="246" y="554"/>
                    </a:lnTo>
                    <a:lnTo>
                      <a:pt x="233" y="554"/>
                    </a:lnTo>
                    <a:lnTo>
                      <a:pt x="215" y="554"/>
                    </a:lnTo>
                    <a:lnTo>
                      <a:pt x="206" y="554"/>
                    </a:lnTo>
                    <a:lnTo>
                      <a:pt x="187" y="543"/>
                    </a:lnTo>
                    <a:lnTo>
                      <a:pt x="174" y="543"/>
                    </a:lnTo>
                    <a:lnTo>
                      <a:pt x="167" y="543"/>
                    </a:lnTo>
                    <a:lnTo>
                      <a:pt x="167" y="535"/>
                    </a:lnTo>
                    <a:lnTo>
                      <a:pt x="156" y="535"/>
                    </a:lnTo>
                    <a:lnTo>
                      <a:pt x="147" y="535"/>
                    </a:lnTo>
                    <a:lnTo>
                      <a:pt x="136" y="522"/>
                    </a:lnTo>
                    <a:lnTo>
                      <a:pt x="129" y="514"/>
                    </a:lnTo>
                    <a:lnTo>
                      <a:pt x="116" y="507"/>
                    </a:lnTo>
                    <a:lnTo>
                      <a:pt x="105" y="507"/>
                    </a:lnTo>
                    <a:lnTo>
                      <a:pt x="98" y="494"/>
                    </a:lnTo>
                    <a:lnTo>
                      <a:pt x="85" y="494"/>
                    </a:lnTo>
                    <a:lnTo>
                      <a:pt x="85" y="487"/>
                    </a:lnTo>
                    <a:lnTo>
                      <a:pt x="67" y="467"/>
                    </a:lnTo>
                    <a:lnTo>
                      <a:pt x="59" y="460"/>
                    </a:lnTo>
                    <a:lnTo>
                      <a:pt x="46" y="449"/>
                    </a:lnTo>
                    <a:lnTo>
                      <a:pt x="38" y="441"/>
                    </a:lnTo>
                    <a:lnTo>
                      <a:pt x="38" y="429"/>
                    </a:lnTo>
                    <a:lnTo>
                      <a:pt x="27" y="414"/>
                    </a:lnTo>
                    <a:lnTo>
                      <a:pt x="19" y="402"/>
                    </a:lnTo>
                    <a:lnTo>
                      <a:pt x="19" y="394"/>
                    </a:lnTo>
                    <a:lnTo>
                      <a:pt x="8" y="383"/>
                    </a:lnTo>
                    <a:lnTo>
                      <a:pt x="8" y="375"/>
                    </a:lnTo>
                    <a:lnTo>
                      <a:pt x="8" y="366"/>
                    </a:lnTo>
                    <a:lnTo>
                      <a:pt x="8" y="347"/>
                    </a:lnTo>
                    <a:lnTo>
                      <a:pt x="0" y="339"/>
                    </a:lnTo>
                    <a:lnTo>
                      <a:pt x="0" y="320"/>
                    </a:lnTo>
                    <a:lnTo>
                      <a:pt x="0" y="308"/>
                    </a:lnTo>
                    <a:lnTo>
                      <a:pt x="0" y="293"/>
                    </a:lnTo>
                    <a:lnTo>
                      <a:pt x="0" y="281"/>
                    </a:lnTo>
                    <a:lnTo>
                      <a:pt x="0" y="262"/>
                    </a:lnTo>
                    <a:lnTo>
                      <a:pt x="0" y="246"/>
                    </a:lnTo>
                    <a:lnTo>
                      <a:pt x="0" y="235"/>
                    </a:lnTo>
                    <a:lnTo>
                      <a:pt x="0" y="215"/>
                    </a:lnTo>
                    <a:lnTo>
                      <a:pt x="0" y="207"/>
                    </a:lnTo>
                    <a:lnTo>
                      <a:pt x="8" y="187"/>
                    </a:lnTo>
                    <a:lnTo>
                      <a:pt x="8" y="168"/>
                    </a:lnTo>
                    <a:lnTo>
                      <a:pt x="8" y="161"/>
                    </a:lnTo>
                    <a:lnTo>
                      <a:pt x="19" y="107"/>
                    </a:lnTo>
                    <a:lnTo>
                      <a:pt x="19" y="79"/>
                    </a:lnTo>
                    <a:lnTo>
                      <a:pt x="27" y="47"/>
                    </a:lnTo>
                    <a:lnTo>
                      <a:pt x="27" y="40"/>
                    </a:lnTo>
                    <a:lnTo>
                      <a:pt x="27" y="20"/>
                    </a:lnTo>
                    <a:lnTo>
                      <a:pt x="27" y="13"/>
                    </a:lnTo>
                    <a:lnTo>
                      <a:pt x="27" y="0"/>
                    </a:lnTo>
                    <a:lnTo>
                      <a:pt x="295" y="0"/>
                    </a:lnTo>
                    <a:close/>
                  </a:path>
                </a:pathLst>
              </a:custGeom>
              <a:solidFill>
                <a:srgbClr val="6B8836"/>
              </a:solidFill>
              <a:ln w="9525">
                <a:noFill/>
                <a:round/>
                <a:headEnd/>
                <a:tailEnd/>
              </a:ln>
            </p:spPr>
            <p:txBody>
              <a:bodyPr/>
              <a:lstStyle/>
              <a:p>
                <a:endParaRPr lang="en-US"/>
              </a:p>
            </p:txBody>
          </p:sp>
          <p:sp>
            <p:nvSpPr>
              <p:cNvPr id="36337" name="Freeform 901"/>
              <p:cNvSpPr>
                <a:spLocks/>
              </p:cNvSpPr>
              <p:nvPr/>
            </p:nvSpPr>
            <p:spPr bwMode="auto">
              <a:xfrm>
                <a:off x="413" y="1393"/>
                <a:ext cx="130" cy="90"/>
              </a:xfrm>
              <a:custGeom>
                <a:avLst/>
                <a:gdLst>
                  <a:gd name="T0" fmla="*/ 0 w 856"/>
                  <a:gd name="T1" fmla="*/ 0 h 502"/>
                  <a:gd name="T2" fmla="*/ 0 w 856"/>
                  <a:gd name="T3" fmla="*/ 0 h 502"/>
                  <a:gd name="T4" fmla="*/ 0 w 856"/>
                  <a:gd name="T5" fmla="*/ 0 h 502"/>
                  <a:gd name="T6" fmla="*/ 0 w 856"/>
                  <a:gd name="T7" fmla="*/ 0 h 502"/>
                  <a:gd name="T8" fmla="*/ 0 w 856"/>
                  <a:gd name="T9" fmla="*/ 0 h 502"/>
                  <a:gd name="T10" fmla="*/ 0 w 856"/>
                  <a:gd name="T11" fmla="*/ 0 h 502"/>
                  <a:gd name="T12" fmla="*/ 0 w 856"/>
                  <a:gd name="T13" fmla="*/ 0 h 502"/>
                  <a:gd name="T14" fmla="*/ 0 w 856"/>
                  <a:gd name="T15" fmla="*/ 0 h 502"/>
                  <a:gd name="T16" fmla="*/ 0 w 856"/>
                  <a:gd name="T17" fmla="*/ 0 h 502"/>
                  <a:gd name="T18" fmla="*/ 0 w 856"/>
                  <a:gd name="T19" fmla="*/ 0 h 502"/>
                  <a:gd name="T20" fmla="*/ 0 w 856"/>
                  <a:gd name="T21" fmla="*/ 0 h 502"/>
                  <a:gd name="T22" fmla="*/ 0 w 856"/>
                  <a:gd name="T23" fmla="*/ 0 h 502"/>
                  <a:gd name="T24" fmla="*/ 0 w 856"/>
                  <a:gd name="T25" fmla="*/ 0 h 502"/>
                  <a:gd name="T26" fmla="*/ 0 w 856"/>
                  <a:gd name="T27" fmla="*/ 0 h 502"/>
                  <a:gd name="T28" fmla="*/ 0 w 856"/>
                  <a:gd name="T29" fmla="*/ 0 h 502"/>
                  <a:gd name="T30" fmla="*/ 0 w 856"/>
                  <a:gd name="T31" fmla="*/ 0 h 502"/>
                  <a:gd name="T32" fmla="*/ 0 w 856"/>
                  <a:gd name="T33" fmla="*/ 0 h 502"/>
                  <a:gd name="T34" fmla="*/ 0 w 856"/>
                  <a:gd name="T35" fmla="*/ 0 h 502"/>
                  <a:gd name="T36" fmla="*/ 0 w 856"/>
                  <a:gd name="T37" fmla="*/ 0 h 502"/>
                  <a:gd name="T38" fmla="*/ 0 w 856"/>
                  <a:gd name="T39" fmla="*/ 0 h 502"/>
                  <a:gd name="T40" fmla="*/ 0 w 856"/>
                  <a:gd name="T41" fmla="*/ 0 h 502"/>
                  <a:gd name="T42" fmla="*/ 0 w 856"/>
                  <a:gd name="T43" fmla="*/ 0 h 502"/>
                  <a:gd name="T44" fmla="*/ 0 w 856"/>
                  <a:gd name="T45" fmla="*/ 0 h 502"/>
                  <a:gd name="T46" fmla="*/ 0 w 856"/>
                  <a:gd name="T47" fmla="*/ 0 h 502"/>
                  <a:gd name="T48" fmla="*/ 0 w 856"/>
                  <a:gd name="T49" fmla="*/ 0 h 502"/>
                  <a:gd name="T50" fmla="*/ 0 w 856"/>
                  <a:gd name="T51" fmla="*/ 0 h 502"/>
                  <a:gd name="T52" fmla="*/ 0 w 856"/>
                  <a:gd name="T53" fmla="*/ 0 h 502"/>
                  <a:gd name="T54" fmla="*/ 0 w 856"/>
                  <a:gd name="T55" fmla="*/ 0 h 502"/>
                  <a:gd name="T56" fmla="*/ 0 w 856"/>
                  <a:gd name="T57" fmla="*/ 0 h 502"/>
                  <a:gd name="T58" fmla="*/ 0 w 856"/>
                  <a:gd name="T59" fmla="*/ 0 h 502"/>
                  <a:gd name="T60" fmla="*/ 0 w 856"/>
                  <a:gd name="T61" fmla="*/ 0 h 502"/>
                  <a:gd name="T62" fmla="*/ 0 w 856"/>
                  <a:gd name="T63" fmla="*/ 0 h 502"/>
                  <a:gd name="T64" fmla="*/ 0 w 856"/>
                  <a:gd name="T65" fmla="*/ 0 h 502"/>
                  <a:gd name="T66" fmla="*/ 0 w 856"/>
                  <a:gd name="T67" fmla="*/ 0 h 502"/>
                  <a:gd name="T68" fmla="*/ 0 w 856"/>
                  <a:gd name="T69" fmla="*/ 0 h 502"/>
                  <a:gd name="T70" fmla="*/ 0 w 856"/>
                  <a:gd name="T71" fmla="*/ 0 h 502"/>
                  <a:gd name="T72" fmla="*/ 0 w 856"/>
                  <a:gd name="T73" fmla="*/ 0 h 502"/>
                  <a:gd name="T74" fmla="*/ 0 w 856"/>
                  <a:gd name="T75" fmla="*/ 0 h 502"/>
                  <a:gd name="T76" fmla="*/ 0 w 856"/>
                  <a:gd name="T77" fmla="*/ 0 h 502"/>
                  <a:gd name="T78" fmla="*/ 0 w 856"/>
                  <a:gd name="T79" fmla="*/ 0 h 502"/>
                  <a:gd name="T80" fmla="*/ 0 w 856"/>
                  <a:gd name="T81" fmla="*/ 0 h 502"/>
                  <a:gd name="T82" fmla="*/ 0 w 856"/>
                  <a:gd name="T83" fmla="*/ 0 h 502"/>
                  <a:gd name="T84" fmla="*/ 0 w 856"/>
                  <a:gd name="T85" fmla="*/ 0 h 502"/>
                  <a:gd name="T86" fmla="*/ 0 w 856"/>
                  <a:gd name="T87" fmla="*/ 0 h 502"/>
                  <a:gd name="T88" fmla="*/ 0 w 856"/>
                  <a:gd name="T89" fmla="*/ 0 h 502"/>
                  <a:gd name="T90" fmla="*/ 0 w 856"/>
                  <a:gd name="T91" fmla="*/ 0 h 502"/>
                  <a:gd name="T92" fmla="*/ 0 w 856"/>
                  <a:gd name="T93" fmla="*/ 0 h 502"/>
                  <a:gd name="T94" fmla="*/ 0 w 856"/>
                  <a:gd name="T95" fmla="*/ 0 h 502"/>
                  <a:gd name="T96" fmla="*/ 0 w 856"/>
                  <a:gd name="T97" fmla="*/ 0 h 502"/>
                  <a:gd name="T98" fmla="*/ 0 w 856"/>
                  <a:gd name="T99" fmla="*/ 0 h 5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6"/>
                  <a:gd name="T151" fmla="*/ 0 h 502"/>
                  <a:gd name="T152" fmla="*/ 856 w 856"/>
                  <a:gd name="T153" fmla="*/ 502 h 5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6" h="502">
                    <a:moveTo>
                      <a:pt x="98" y="502"/>
                    </a:moveTo>
                    <a:lnTo>
                      <a:pt x="98" y="494"/>
                    </a:lnTo>
                    <a:lnTo>
                      <a:pt x="98" y="486"/>
                    </a:lnTo>
                    <a:lnTo>
                      <a:pt x="98" y="475"/>
                    </a:lnTo>
                    <a:lnTo>
                      <a:pt x="105" y="467"/>
                    </a:lnTo>
                    <a:lnTo>
                      <a:pt x="105" y="459"/>
                    </a:lnTo>
                    <a:lnTo>
                      <a:pt x="105" y="447"/>
                    </a:lnTo>
                    <a:lnTo>
                      <a:pt x="105" y="440"/>
                    </a:lnTo>
                    <a:lnTo>
                      <a:pt x="105" y="420"/>
                    </a:lnTo>
                    <a:lnTo>
                      <a:pt x="105" y="412"/>
                    </a:lnTo>
                    <a:lnTo>
                      <a:pt x="98" y="399"/>
                    </a:lnTo>
                    <a:lnTo>
                      <a:pt x="98" y="392"/>
                    </a:lnTo>
                    <a:lnTo>
                      <a:pt x="98" y="381"/>
                    </a:lnTo>
                    <a:lnTo>
                      <a:pt x="98" y="373"/>
                    </a:lnTo>
                    <a:lnTo>
                      <a:pt x="98" y="365"/>
                    </a:lnTo>
                    <a:lnTo>
                      <a:pt x="85" y="354"/>
                    </a:lnTo>
                    <a:lnTo>
                      <a:pt x="85" y="346"/>
                    </a:lnTo>
                    <a:lnTo>
                      <a:pt x="78" y="319"/>
                    </a:lnTo>
                    <a:lnTo>
                      <a:pt x="78" y="307"/>
                    </a:lnTo>
                    <a:lnTo>
                      <a:pt x="67" y="288"/>
                    </a:lnTo>
                    <a:lnTo>
                      <a:pt x="59" y="272"/>
                    </a:lnTo>
                    <a:lnTo>
                      <a:pt x="38" y="233"/>
                    </a:lnTo>
                    <a:lnTo>
                      <a:pt x="27" y="198"/>
                    </a:lnTo>
                    <a:lnTo>
                      <a:pt x="19" y="187"/>
                    </a:lnTo>
                    <a:lnTo>
                      <a:pt x="8" y="167"/>
                    </a:lnTo>
                    <a:lnTo>
                      <a:pt x="8" y="160"/>
                    </a:lnTo>
                    <a:lnTo>
                      <a:pt x="8" y="151"/>
                    </a:lnTo>
                    <a:lnTo>
                      <a:pt x="0" y="140"/>
                    </a:lnTo>
                    <a:lnTo>
                      <a:pt x="0" y="132"/>
                    </a:lnTo>
                    <a:lnTo>
                      <a:pt x="0" y="120"/>
                    </a:lnTo>
                    <a:lnTo>
                      <a:pt x="0" y="113"/>
                    </a:lnTo>
                    <a:lnTo>
                      <a:pt x="0" y="105"/>
                    </a:lnTo>
                    <a:lnTo>
                      <a:pt x="0" y="93"/>
                    </a:lnTo>
                    <a:lnTo>
                      <a:pt x="0" y="84"/>
                    </a:lnTo>
                    <a:lnTo>
                      <a:pt x="8" y="73"/>
                    </a:lnTo>
                    <a:lnTo>
                      <a:pt x="19" y="66"/>
                    </a:lnTo>
                    <a:lnTo>
                      <a:pt x="27" y="66"/>
                    </a:lnTo>
                    <a:lnTo>
                      <a:pt x="27" y="57"/>
                    </a:lnTo>
                    <a:lnTo>
                      <a:pt x="38" y="57"/>
                    </a:lnTo>
                    <a:lnTo>
                      <a:pt x="46" y="57"/>
                    </a:lnTo>
                    <a:lnTo>
                      <a:pt x="59" y="57"/>
                    </a:lnTo>
                    <a:lnTo>
                      <a:pt x="59" y="46"/>
                    </a:lnTo>
                    <a:lnTo>
                      <a:pt x="67" y="46"/>
                    </a:lnTo>
                    <a:lnTo>
                      <a:pt x="85" y="46"/>
                    </a:lnTo>
                    <a:lnTo>
                      <a:pt x="98" y="46"/>
                    </a:lnTo>
                    <a:lnTo>
                      <a:pt x="105" y="46"/>
                    </a:lnTo>
                    <a:lnTo>
                      <a:pt x="116" y="46"/>
                    </a:lnTo>
                    <a:lnTo>
                      <a:pt x="136" y="46"/>
                    </a:lnTo>
                    <a:lnTo>
                      <a:pt x="147" y="46"/>
                    </a:lnTo>
                    <a:lnTo>
                      <a:pt x="167" y="46"/>
                    </a:lnTo>
                    <a:lnTo>
                      <a:pt x="174" y="46"/>
                    </a:lnTo>
                    <a:lnTo>
                      <a:pt x="194" y="46"/>
                    </a:lnTo>
                    <a:lnTo>
                      <a:pt x="215" y="46"/>
                    </a:lnTo>
                    <a:lnTo>
                      <a:pt x="233" y="46"/>
                    </a:lnTo>
                    <a:lnTo>
                      <a:pt x="264" y="46"/>
                    </a:lnTo>
                    <a:lnTo>
                      <a:pt x="284" y="46"/>
                    </a:lnTo>
                    <a:lnTo>
                      <a:pt x="303" y="46"/>
                    </a:lnTo>
                    <a:lnTo>
                      <a:pt x="333" y="46"/>
                    </a:lnTo>
                    <a:lnTo>
                      <a:pt x="362" y="46"/>
                    </a:lnTo>
                    <a:lnTo>
                      <a:pt x="393" y="39"/>
                    </a:lnTo>
                    <a:lnTo>
                      <a:pt x="424" y="39"/>
                    </a:lnTo>
                    <a:lnTo>
                      <a:pt x="451" y="26"/>
                    </a:lnTo>
                    <a:lnTo>
                      <a:pt x="482" y="26"/>
                    </a:lnTo>
                    <a:lnTo>
                      <a:pt x="509" y="26"/>
                    </a:lnTo>
                    <a:lnTo>
                      <a:pt x="561" y="19"/>
                    </a:lnTo>
                    <a:lnTo>
                      <a:pt x="579" y="11"/>
                    </a:lnTo>
                    <a:lnTo>
                      <a:pt x="610" y="11"/>
                    </a:lnTo>
                    <a:lnTo>
                      <a:pt x="630" y="11"/>
                    </a:lnTo>
                    <a:lnTo>
                      <a:pt x="649" y="0"/>
                    </a:lnTo>
                    <a:lnTo>
                      <a:pt x="661" y="0"/>
                    </a:lnTo>
                    <a:lnTo>
                      <a:pt x="668" y="0"/>
                    </a:lnTo>
                    <a:lnTo>
                      <a:pt x="682" y="0"/>
                    </a:lnTo>
                    <a:lnTo>
                      <a:pt x="689" y="0"/>
                    </a:lnTo>
                    <a:lnTo>
                      <a:pt x="700" y="0"/>
                    </a:lnTo>
                    <a:lnTo>
                      <a:pt x="709" y="0"/>
                    </a:lnTo>
                    <a:lnTo>
                      <a:pt x="720" y="0"/>
                    </a:lnTo>
                    <a:lnTo>
                      <a:pt x="727" y="11"/>
                    </a:lnTo>
                    <a:lnTo>
                      <a:pt x="740" y="11"/>
                    </a:lnTo>
                    <a:lnTo>
                      <a:pt x="747" y="11"/>
                    </a:lnTo>
                    <a:lnTo>
                      <a:pt x="758" y="19"/>
                    </a:lnTo>
                    <a:lnTo>
                      <a:pt x="766" y="19"/>
                    </a:lnTo>
                    <a:lnTo>
                      <a:pt x="778" y="26"/>
                    </a:lnTo>
                    <a:lnTo>
                      <a:pt x="789" y="26"/>
                    </a:lnTo>
                    <a:lnTo>
                      <a:pt x="789" y="39"/>
                    </a:lnTo>
                    <a:lnTo>
                      <a:pt x="796" y="46"/>
                    </a:lnTo>
                    <a:lnTo>
                      <a:pt x="809" y="57"/>
                    </a:lnTo>
                    <a:lnTo>
                      <a:pt x="809" y="66"/>
                    </a:lnTo>
                    <a:lnTo>
                      <a:pt x="816" y="66"/>
                    </a:lnTo>
                    <a:lnTo>
                      <a:pt x="816" y="73"/>
                    </a:lnTo>
                    <a:lnTo>
                      <a:pt x="830" y="84"/>
                    </a:lnTo>
                    <a:lnTo>
                      <a:pt x="830" y="93"/>
                    </a:lnTo>
                    <a:lnTo>
                      <a:pt x="837" y="105"/>
                    </a:lnTo>
                    <a:lnTo>
                      <a:pt x="837" y="120"/>
                    </a:lnTo>
                    <a:lnTo>
                      <a:pt x="837" y="132"/>
                    </a:lnTo>
                    <a:lnTo>
                      <a:pt x="848" y="140"/>
                    </a:lnTo>
                    <a:lnTo>
                      <a:pt x="848" y="160"/>
                    </a:lnTo>
                    <a:lnTo>
                      <a:pt x="848" y="167"/>
                    </a:lnTo>
                    <a:lnTo>
                      <a:pt x="848" y="187"/>
                    </a:lnTo>
                    <a:lnTo>
                      <a:pt x="856" y="198"/>
                    </a:lnTo>
                    <a:lnTo>
                      <a:pt x="856" y="213"/>
                    </a:lnTo>
                    <a:lnTo>
                      <a:pt x="856" y="225"/>
                    </a:lnTo>
                    <a:lnTo>
                      <a:pt x="856" y="233"/>
                    </a:lnTo>
                    <a:lnTo>
                      <a:pt x="856" y="240"/>
                    </a:lnTo>
                    <a:lnTo>
                      <a:pt x="856" y="261"/>
                    </a:lnTo>
                    <a:lnTo>
                      <a:pt x="856" y="272"/>
                    </a:lnTo>
                    <a:lnTo>
                      <a:pt x="856" y="281"/>
                    </a:lnTo>
                    <a:lnTo>
                      <a:pt x="856" y="288"/>
                    </a:lnTo>
                    <a:lnTo>
                      <a:pt x="848" y="299"/>
                    </a:lnTo>
                    <a:lnTo>
                      <a:pt x="848" y="307"/>
                    </a:lnTo>
                    <a:lnTo>
                      <a:pt x="837" y="307"/>
                    </a:lnTo>
                    <a:lnTo>
                      <a:pt x="837" y="319"/>
                    </a:lnTo>
                    <a:lnTo>
                      <a:pt x="830" y="326"/>
                    </a:lnTo>
                    <a:lnTo>
                      <a:pt x="816" y="326"/>
                    </a:lnTo>
                    <a:lnTo>
                      <a:pt x="809" y="326"/>
                    </a:lnTo>
                    <a:lnTo>
                      <a:pt x="796" y="334"/>
                    </a:lnTo>
                    <a:lnTo>
                      <a:pt x="789" y="334"/>
                    </a:lnTo>
                    <a:lnTo>
                      <a:pt x="778" y="334"/>
                    </a:lnTo>
                    <a:lnTo>
                      <a:pt x="766" y="334"/>
                    </a:lnTo>
                    <a:lnTo>
                      <a:pt x="747" y="334"/>
                    </a:lnTo>
                    <a:lnTo>
                      <a:pt x="727" y="334"/>
                    </a:lnTo>
                    <a:lnTo>
                      <a:pt x="700" y="326"/>
                    </a:lnTo>
                    <a:lnTo>
                      <a:pt x="682" y="326"/>
                    </a:lnTo>
                    <a:lnTo>
                      <a:pt x="661" y="326"/>
                    </a:lnTo>
                    <a:lnTo>
                      <a:pt x="637" y="326"/>
                    </a:lnTo>
                    <a:lnTo>
                      <a:pt x="630" y="326"/>
                    </a:lnTo>
                    <a:lnTo>
                      <a:pt x="619" y="334"/>
                    </a:lnTo>
                    <a:lnTo>
                      <a:pt x="610" y="334"/>
                    </a:lnTo>
                    <a:lnTo>
                      <a:pt x="599" y="334"/>
                    </a:lnTo>
                    <a:lnTo>
                      <a:pt x="591" y="334"/>
                    </a:lnTo>
                    <a:lnTo>
                      <a:pt x="579" y="334"/>
                    </a:lnTo>
                    <a:lnTo>
                      <a:pt x="572" y="346"/>
                    </a:lnTo>
                    <a:lnTo>
                      <a:pt x="561" y="346"/>
                    </a:lnTo>
                    <a:lnTo>
                      <a:pt x="553" y="346"/>
                    </a:lnTo>
                    <a:lnTo>
                      <a:pt x="541" y="354"/>
                    </a:lnTo>
                    <a:lnTo>
                      <a:pt x="522" y="354"/>
                    </a:lnTo>
                    <a:lnTo>
                      <a:pt x="509" y="365"/>
                    </a:lnTo>
                    <a:lnTo>
                      <a:pt x="501" y="373"/>
                    </a:lnTo>
                    <a:lnTo>
                      <a:pt x="490" y="381"/>
                    </a:lnTo>
                    <a:lnTo>
                      <a:pt x="482" y="381"/>
                    </a:lnTo>
                    <a:lnTo>
                      <a:pt x="470" y="392"/>
                    </a:lnTo>
                    <a:lnTo>
                      <a:pt x="463" y="399"/>
                    </a:lnTo>
                    <a:lnTo>
                      <a:pt x="451" y="412"/>
                    </a:lnTo>
                    <a:lnTo>
                      <a:pt x="443" y="420"/>
                    </a:lnTo>
                    <a:lnTo>
                      <a:pt x="432" y="440"/>
                    </a:lnTo>
                    <a:lnTo>
                      <a:pt x="424" y="447"/>
                    </a:lnTo>
                    <a:lnTo>
                      <a:pt x="412" y="467"/>
                    </a:lnTo>
                    <a:lnTo>
                      <a:pt x="405" y="475"/>
                    </a:lnTo>
                    <a:lnTo>
                      <a:pt x="405" y="486"/>
                    </a:lnTo>
                    <a:lnTo>
                      <a:pt x="393" y="502"/>
                    </a:lnTo>
                    <a:lnTo>
                      <a:pt x="98" y="502"/>
                    </a:lnTo>
                    <a:close/>
                  </a:path>
                </a:pathLst>
              </a:custGeom>
              <a:solidFill>
                <a:srgbClr val="6B8836"/>
              </a:solidFill>
              <a:ln w="9525">
                <a:noFill/>
                <a:round/>
                <a:headEnd/>
                <a:tailEnd/>
              </a:ln>
            </p:spPr>
            <p:txBody>
              <a:bodyPr/>
              <a:lstStyle/>
              <a:p>
                <a:endParaRPr lang="en-US"/>
              </a:p>
            </p:txBody>
          </p:sp>
          <p:sp>
            <p:nvSpPr>
              <p:cNvPr id="36338" name="Freeform 902"/>
              <p:cNvSpPr>
                <a:spLocks/>
              </p:cNvSpPr>
              <p:nvPr/>
            </p:nvSpPr>
            <p:spPr bwMode="auto">
              <a:xfrm>
                <a:off x="580" y="1110"/>
                <a:ext cx="28" cy="101"/>
              </a:xfrm>
              <a:custGeom>
                <a:avLst/>
                <a:gdLst>
                  <a:gd name="T0" fmla="*/ 0 w 186"/>
                  <a:gd name="T1" fmla="*/ 0 h 561"/>
                  <a:gd name="T2" fmla="*/ 0 w 186"/>
                  <a:gd name="T3" fmla="*/ 0 h 561"/>
                  <a:gd name="T4" fmla="*/ 0 w 186"/>
                  <a:gd name="T5" fmla="*/ 0 h 561"/>
                  <a:gd name="T6" fmla="*/ 0 w 186"/>
                  <a:gd name="T7" fmla="*/ 0 h 561"/>
                  <a:gd name="T8" fmla="*/ 0 w 186"/>
                  <a:gd name="T9" fmla="*/ 0 h 561"/>
                  <a:gd name="T10" fmla="*/ 0 w 186"/>
                  <a:gd name="T11" fmla="*/ 0 h 561"/>
                  <a:gd name="T12" fmla="*/ 0 w 186"/>
                  <a:gd name="T13" fmla="*/ 0 h 561"/>
                  <a:gd name="T14" fmla="*/ 0 w 186"/>
                  <a:gd name="T15" fmla="*/ 0 h 561"/>
                  <a:gd name="T16" fmla="*/ 0 w 186"/>
                  <a:gd name="T17" fmla="*/ 0 h 561"/>
                  <a:gd name="T18" fmla="*/ 0 w 186"/>
                  <a:gd name="T19" fmla="*/ 0 h 561"/>
                  <a:gd name="T20" fmla="*/ 0 w 186"/>
                  <a:gd name="T21" fmla="*/ 0 h 561"/>
                  <a:gd name="T22" fmla="*/ 0 w 186"/>
                  <a:gd name="T23" fmla="*/ 0 h 561"/>
                  <a:gd name="T24" fmla="*/ 0 w 186"/>
                  <a:gd name="T25" fmla="*/ 0 h 561"/>
                  <a:gd name="T26" fmla="*/ 0 w 186"/>
                  <a:gd name="T27" fmla="*/ 0 h 561"/>
                  <a:gd name="T28" fmla="*/ 0 w 186"/>
                  <a:gd name="T29" fmla="*/ 0 h 561"/>
                  <a:gd name="T30" fmla="*/ 0 w 186"/>
                  <a:gd name="T31" fmla="*/ 0 h 561"/>
                  <a:gd name="T32" fmla="*/ 0 w 186"/>
                  <a:gd name="T33" fmla="*/ 0 h 561"/>
                  <a:gd name="T34" fmla="*/ 0 w 186"/>
                  <a:gd name="T35" fmla="*/ 0 h 561"/>
                  <a:gd name="T36" fmla="*/ 0 w 186"/>
                  <a:gd name="T37" fmla="*/ 0 h 561"/>
                  <a:gd name="T38" fmla="*/ 0 w 186"/>
                  <a:gd name="T39" fmla="*/ 0 h 561"/>
                  <a:gd name="T40" fmla="*/ 0 w 186"/>
                  <a:gd name="T41" fmla="*/ 0 h 561"/>
                  <a:gd name="T42" fmla="*/ 0 w 186"/>
                  <a:gd name="T43" fmla="*/ 0 h 561"/>
                  <a:gd name="T44" fmla="*/ 0 w 186"/>
                  <a:gd name="T45" fmla="*/ 0 h 561"/>
                  <a:gd name="T46" fmla="*/ 0 w 186"/>
                  <a:gd name="T47" fmla="*/ 0 h 561"/>
                  <a:gd name="T48" fmla="*/ 0 w 186"/>
                  <a:gd name="T49" fmla="*/ 0 h 561"/>
                  <a:gd name="T50" fmla="*/ 0 w 186"/>
                  <a:gd name="T51" fmla="*/ 0 h 561"/>
                  <a:gd name="T52" fmla="*/ 0 w 186"/>
                  <a:gd name="T53" fmla="*/ 0 h 561"/>
                  <a:gd name="T54" fmla="*/ 0 w 186"/>
                  <a:gd name="T55" fmla="*/ 0 h 561"/>
                  <a:gd name="T56" fmla="*/ 0 w 186"/>
                  <a:gd name="T57" fmla="*/ 0 h 561"/>
                  <a:gd name="T58" fmla="*/ 0 w 186"/>
                  <a:gd name="T59" fmla="*/ 0 h 561"/>
                  <a:gd name="T60" fmla="*/ 0 w 186"/>
                  <a:gd name="T61" fmla="*/ 0 h 561"/>
                  <a:gd name="T62" fmla="*/ 0 w 186"/>
                  <a:gd name="T63" fmla="*/ 0 h 561"/>
                  <a:gd name="T64" fmla="*/ 0 w 186"/>
                  <a:gd name="T65" fmla="*/ 0 h 561"/>
                  <a:gd name="T66" fmla="*/ 0 w 186"/>
                  <a:gd name="T67" fmla="*/ 0 h 561"/>
                  <a:gd name="T68" fmla="*/ 0 w 186"/>
                  <a:gd name="T69" fmla="*/ 0 h 561"/>
                  <a:gd name="T70" fmla="*/ 0 w 186"/>
                  <a:gd name="T71" fmla="*/ 0 h 561"/>
                  <a:gd name="T72" fmla="*/ 0 w 186"/>
                  <a:gd name="T73" fmla="*/ 0 h 5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561"/>
                  <a:gd name="T113" fmla="*/ 186 w 186"/>
                  <a:gd name="T114" fmla="*/ 561 h 5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561">
                    <a:moveTo>
                      <a:pt x="186" y="561"/>
                    </a:moveTo>
                    <a:lnTo>
                      <a:pt x="168" y="561"/>
                    </a:lnTo>
                    <a:lnTo>
                      <a:pt x="155" y="561"/>
                    </a:lnTo>
                    <a:lnTo>
                      <a:pt x="148" y="561"/>
                    </a:lnTo>
                    <a:lnTo>
                      <a:pt x="137" y="561"/>
                    </a:lnTo>
                    <a:lnTo>
                      <a:pt x="117" y="561"/>
                    </a:lnTo>
                    <a:lnTo>
                      <a:pt x="110" y="561"/>
                    </a:lnTo>
                    <a:lnTo>
                      <a:pt x="99" y="561"/>
                    </a:lnTo>
                    <a:lnTo>
                      <a:pt x="90" y="561"/>
                    </a:lnTo>
                    <a:lnTo>
                      <a:pt x="79" y="561"/>
                    </a:lnTo>
                    <a:lnTo>
                      <a:pt x="68" y="561"/>
                    </a:lnTo>
                    <a:lnTo>
                      <a:pt x="59" y="561"/>
                    </a:lnTo>
                    <a:lnTo>
                      <a:pt x="48" y="561"/>
                    </a:lnTo>
                    <a:lnTo>
                      <a:pt x="41" y="550"/>
                    </a:lnTo>
                    <a:lnTo>
                      <a:pt x="27" y="550"/>
                    </a:lnTo>
                    <a:lnTo>
                      <a:pt x="27" y="541"/>
                    </a:lnTo>
                    <a:lnTo>
                      <a:pt x="20" y="541"/>
                    </a:lnTo>
                    <a:lnTo>
                      <a:pt x="8" y="533"/>
                    </a:lnTo>
                    <a:lnTo>
                      <a:pt x="8" y="522"/>
                    </a:lnTo>
                    <a:lnTo>
                      <a:pt x="8" y="513"/>
                    </a:lnTo>
                    <a:lnTo>
                      <a:pt x="8" y="505"/>
                    </a:lnTo>
                    <a:lnTo>
                      <a:pt x="8" y="494"/>
                    </a:lnTo>
                    <a:lnTo>
                      <a:pt x="8" y="487"/>
                    </a:lnTo>
                    <a:lnTo>
                      <a:pt x="8" y="475"/>
                    </a:lnTo>
                    <a:lnTo>
                      <a:pt x="8" y="467"/>
                    </a:lnTo>
                    <a:lnTo>
                      <a:pt x="20" y="460"/>
                    </a:lnTo>
                    <a:lnTo>
                      <a:pt x="20" y="440"/>
                    </a:lnTo>
                    <a:lnTo>
                      <a:pt x="27" y="429"/>
                    </a:lnTo>
                    <a:lnTo>
                      <a:pt x="27" y="420"/>
                    </a:lnTo>
                    <a:lnTo>
                      <a:pt x="41" y="402"/>
                    </a:lnTo>
                    <a:lnTo>
                      <a:pt x="48" y="394"/>
                    </a:lnTo>
                    <a:lnTo>
                      <a:pt x="48" y="382"/>
                    </a:lnTo>
                    <a:lnTo>
                      <a:pt x="48" y="366"/>
                    </a:lnTo>
                    <a:lnTo>
                      <a:pt x="59" y="354"/>
                    </a:lnTo>
                    <a:lnTo>
                      <a:pt x="59" y="346"/>
                    </a:lnTo>
                    <a:lnTo>
                      <a:pt x="59" y="326"/>
                    </a:lnTo>
                    <a:lnTo>
                      <a:pt x="59" y="319"/>
                    </a:lnTo>
                    <a:lnTo>
                      <a:pt x="59" y="308"/>
                    </a:lnTo>
                    <a:lnTo>
                      <a:pt x="59" y="300"/>
                    </a:lnTo>
                    <a:lnTo>
                      <a:pt x="59" y="281"/>
                    </a:lnTo>
                    <a:lnTo>
                      <a:pt x="59" y="273"/>
                    </a:lnTo>
                    <a:lnTo>
                      <a:pt x="59" y="261"/>
                    </a:lnTo>
                    <a:lnTo>
                      <a:pt x="59" y="253"/>
                    </a:lnTo>
                    <a:lnTo>
                      <a:pt x="59" y="234"/>
                    </a:lnTo>
                    <a:lnTo>
                      <a:pt x="59" y="226"/>
                    </a:lnTo>
                    <a:lnTo>
                      <a:pt x="59" y="214"/>
                    </a:lnTo>
                    <a:lnTo>
                      <a:pt x="48" y="207"/>
                    </a:lnTo>
                    <a:lnTo>
                      <a:pt x="48" y="187"/>
                    </a:lnTo>
                    <a:lnTo>
                      <a:pt x="41" y="160"/>
                    </a:lnTo>
                    <a:lnTo>
                      <a:pt x="41" y="140"/>
                    </a:lnTo>
                    <a:lnTo>
                      <a:pt x="27" y="121"/>
                    </a:lnTo>
                    <a:lnTo>
                      <a:pt x="20" y="114"/>
                    </a:lnTo>
                    <a:lnTo>
                      <a:pt x="8" y="74"/>
                    </a:lnTo>
                    <a:lnTo>
                      <a:pt x="8" y="67"/>
                    </a:lnTo>
                    <a:lnTo>
                      <a:pt x="0" y="46"/>
                    </a:lnTo>
                    <a:lnTo>
                      <a:pt x="0" y="39"/>
                    </a:lnTo>
                    <a:lnTo>
                      <a:pt x="0" y="27"/>
                    </a:lnTo>
                    <a:lnTo>
                      <a:pt x="0" y="19"/>
                    </a:lnTo>
                    <a:lnTo>
                      <a:pt x="0" y="11"/>
                    </a:lnTo>
                    <a:lnTo>
                      <a:pt x="8" y="11"/>
                    </a:lnTo>
                    <a:lnTo>
                      <a:pt x="8" y="0"/>
                    </a:lnTo>
                    <a:lnTo>
                      <a:pt x="20" y="0"/>
                    </a:lnTo>
                    <a:lnTo>
                      <a:pt x="27" y="0"/>
                    </a:lnTo>
                    <a:lnTo>
                      <a:pt x="41" y="0"/>
                    </a:lnTo>
                    <a:lnTo>
                      <a:pt x="48" y="0"/>
                    </a:lnTo>
                    <a:lnTo>
                      <a:pt x="48" y="11"/>
                    </a:lnTo>
                    <a:lnTo>
                      <a:pt x="59" y="11"/>
                    </a:lnTo>
                    <a:lnTo>
                      <a:pt x="68" y="11"/>
                    </a:lnTo>
                    <a:lnTo>
                      <a:pt x="99" y="19"/>
                    </a:lnTo>
                    <a:lnTo>
                      <a:pt x="110" y="19"/>
                    </a:lnTo>
                    <a:lnTo>
                      <a:pt x="129" y="27"/>
                    </a:lnTo>
                    <a:lnTo>
                      <a:pt x="155" y="39"/>
                    </a:lnTo>
                    <a:lnTo>
                      <a:pt x="186" y="46"/>
                    </a:lnTo>
                    <a:lnTo>
                      <a:pt x="186" y="561"/>
                    </a:lnTo>
                    <a:close/>
                  </a:path>
                </a:pathLst>
              </a:custGeom>
              <a:solidFill>
                <a:srgbClr val="7A933E"/>
              </a:solidFill>
              <a:ln w="9525">
                <a:noFill/>
                <a:round/>
                <a:headEnd/>
                <a:tailEnd/>
              </a:ln>
            </p:spPr>
            <p:txBody>
              <a:bodyPr/>
              <a:lstStyle/>
              <a:p>
                <a:endParaRPr lang="en-US"/>
              </a:p>
            </p:txBody>
          </p:sp>
          <p:sp>
            <p:nvSpPr>
              <p:cNvPr id="36339" name="Freeform 903"/>
              <p:cNvSpPr>
                <a:spLocks/>
              </p:cNvSpPr>
              <p:nvPr/>
            </p:nvSpPr>
            <p:spPr bwMode="auto">
              <a:xfrm>
                <a:off x="551" y="1072"/>
                <a:ext cx="47" cy="74"/>
              </a:xfrm>
              <a:custGeom>
                <a:avLst/>
                <a:gdLst>
                  <a:gd name="T0" fmla="*/ 0 w 307"/>
                  <a:gd name="T1" fmla="*/ 0 h 411"/>
                  <a:gd name="T2" fmla="*/ 0 w 307"/>
                  <a:gd name="T3" fmla="*/ 0 h 411"/>
                  <a:gd name="T4" fmla="*/ 0 w 307"/>
                  <a:gd name="T5" fmla="*/ 0 h 411"/>
                  <a:gd name="T6" fmla="*/ 0 w 307"/>
                  <a:gd name="T7" fmla="*/ 0 h 411"/>
                  <a:gd name="T8" fmla="*/ 0 w 307"/>
                  <a:gd name="T9" fmla="*/ 0 h 411"/>
                  <a:gd name="T10" fmla="*/ 0 w 307"/>
                  <a:gd name="T11" fmla="*/ 0 h 411"/>
                  <a:gd name="T12" fmla="*/ 0 w 307"/>
                  <a:gd name="T13" fmla="*/ 0 h 411"/>
                  <a:gd name="T14" fmla="*/ 0 w 307"/>
                  <a:gd name="T15" fmla="*/ 0 h 411"/>
                  <a:gd name="T16" fmla="*/ 0 w 307"/>
                  <a:gd name="T17" fmla="*/ 0 h 411"/>
                  <a:gd name="T18" fmla="*/ 0 w 307"/>
                  <a:gd name="T19" fmla="*/ 0 h 411"/>
                  <a:gd name="T20" fmla="*/ 0 w 307"/>
                  <a:gd name="T21" fmla="*/ 0 h 411"/>
                  <a:gd name="T22" fmla="*/ 0 w 307"/>
                  <a:gd name="T23" fmla="*/ 0 h 411"/>
                  <a:gd name="T24" fmla="*/ 0 w 307"/>
                  <a:gd name="T25" fmla="*/ 0 h 411"/>
                  <a:gd name="T26" fmla="*/ 0 w 307"/>
                  <a:gd name="T27" fmla="*/ 0 h 411"/>
                  <a:gd name="T28" fmla="*/ 0 w 307"/>
                  <a:gd name="T29" fmla="*/ 0 h 411"/>
                  <a:gd name="T30" fmla="*/ 0 w 307"/>
                  <a:gd name="T31" fmla="*/ 0 h 411"/>
                  <a:gd name="T32" fmla="*/ 0 w 307"/>
                  <a:gd name="T33" fmla="*/ 0 h 411"/>
                  <a:gd name="T34" fmla="*/ 0 w 307"/>
                  <a:gd name="T35" fmla="*/ 0 h 411"/>
                  <a:gd name="T36" fmla="*/ 0 w 307"/>
                  <a:gd name="T37" fmla="*/ 0 h 411"/>
                  <a:gd name="T38" fmla="*/ 0 w 307"/>
                  <a:gd name="T39" fmla="*/ 0 h 411"/>
                  <a:gd name="T40" fmla="*/ 0 w 307"/>
                  <a:gd name="T41" fmla="*/ 0 h 411"/>
                  <a:gd name="T42" fmla="*/ 0 w 307"/>
                  <a:gd name="T43" fmla="*/ 0 h 411"/>
                  <a:gd name="T44" fmla="*/ 0 w 307"/>
                  <a:gd name="T45" fmla="*/ 0 h 411"/>
                  <a:gd name="T46" fmla="*/ 0 w 307"/>
                  <a:gd name="T47" fmla="*/ 0 h 411"/>
                  <a:gd name="T48" fmla="*/ 0 w 307"/>
                  <a:gd name="T49" fmla="*/ 0 h 411"/>
                  <a:gd name="T50" fmla="*/ 0 w 307"/>
                  <a:gd name="T51" fmla="*/ 0 h 411"/>
                  <a:gd name="T52" fmla="*/ 0 w 307"/>
                  <a:gd name="T53" fmla="*/ 0 h 411"/>
                  <a:gd name="T54" fmla="*/ 0 w 307"/>
                  <a:gd name="T55" fmla="*/ 0 h 411"/>
                  <a:gd name="T56" fmla="*/ 0 w 307"/>
                  <a:gd name="T57" fmla="*/ 0 h 411"/>
                  <a:gd name="T58" fmla="*/ 0 w 307"/>
                  <a:gd name="T59" fmla="*/ 0 h 411"/>
                  <a:gd name="T60" fmla="*/ 0 w 307"/>
                  <a:gd name="T61" fmla="*/ 0 h 411"/>
                  <a:gd name="T62" fmla="*/ 0 w 307"/>
                  <a:gd name="T63" fmla="*/ 0 h 411"/>
                  <a:gd name="T64" fmla="*/ 0 w 307"/>
                  <a:gd name="T65" fmla="*/ 0 h 411"/>
                  <a:gd name="T66" fmla="*/ 0 w 307"/>
                  <a:gd name="T67" fmla="*/ 0 h 411"/>
                  <a:gd name="T68" fmla="*/ 0 w 307"/>
                  <a:gd name="T69" fmla="*/ 0 h 411"/>
                  <a:gd name="T70" fmla="*/ 0 w 307"/>
                  <a:gd name="T71" fmla="*/ 0 h 411"/>
                  <a:gd name="T72" fmla="*/ 0 w 307"/>
                  <a:gd name="T73" fmla="*/ 0 h 411"/>
                  <a:gd name="T74" fmla="*/ 0 w 307"/>
                  <a:gd name="T75" fmla="*/ 0 h 411"/>
                  <a:gd name="T76" fmla="*/ 0 w 307"/>
                  <a:gd name="T77" fmla="*/ 0 h 411"/>
                  <a:gd name="T78" fmla="*/ 0 w 307"/>
                  <a:gd name="T79" fmla="*/ 0 h 411"/>
                  <a:gd name="T80" fmla="*/ 0 w 307"/>
                  <a:gd name="T81" fmla="*/ 0 h 411"/>
                  <a:gd name="T82" fmla="*/ 0 w 307"/>
                  <a:gd name="T83" fmla="*/ 0 h 411"/>
                  <a:gd name="T84" fmla="*/ 0 w 307"/>
                  <a:gd name="T85" fmla="*/ 0 h 411"/>
                  <a:gd name="T86" fmla="*/ 0 w 307"/>
                  <a:gd name="T87" fmla="*/ 0 h 411"/>
                  <a:gd name="T88" fmla="*/ 0 w 307"/>
                  <a:gd name="T89" fmla="*/ 0 h 411"/>
                  <a:gd name="T90" fmla="*/ 0 w 307"/>
                  <a:gd name="T91" fmla="*/ 0 h 411"/>
                  <a:gd name="T92" fmla="*/ 0 w 307"/>
                  <a:gd name="T93" fmla="*/ 0 h 411"/>
                  <a:gd name="T94" fmla="*/ 0 w 307"/>
                  <a:gd name="T95" fmla="*/ 0 h 411"/>
                  <a:gd name="T96" fmla="*/ 0 w 307"/>
                  <a:gd name="T97" fmla="*/ 0 h 411"/>
                  <a:gd name="T98" fmla="*/ 0 w 307"/>
                  <a:gd name="T99" fmla="*/ 0 h 411"/>
                  <a:gd name="T100" fmla="*/ 0 w 307"/>
                  <a:gd name="T101" fmla="*/ 0 h 411"/>
                  <a:gd name="T102" fmla="*/ 0 w 307"/>
                  <a:gd name="T103" fmla="*/ 0 h 411"/>
                  <a:gd name="T104" fmla="*/ 0 w 307"/>
                  <a:gd name="T105" fmla="*/ 0 h 411"/>
                  <a:gd name="T106" fmla="*/ 0 w 307"/>
                  <a:gd name="T107" fmla="*/ 0 h 411"/>
                  <a:gd name="T108" fmla="*/ 0 w 307"/>
                  <a:gd name="T109" fmla="*/ 0 h 411"/>
                  <a:gd name="T110" fmla="*/ 0 w 307"/>
                  <a:gd name="T111" fmla="*/ 0 h 411"/>
                  <a:gd name="T112" fmla="*/ 0 w 307"/>
                  <a:gd name="T113" fmla="*/ 0 h 411"/>
                  <a:gd name="T114" fmla="*/ 0 w 307"/>
                  <a:gd name="T115" fmla="*/ 0 h 411"/>
                  <a:gd name="T116" fmla="*/ 0 w 307"/>
                  <a:gd name="T117" fmla="*/ 0 h 411"/>
                  <a:gd name="T118" fmla="*/ 0 w 307"/>
                  <a:gd name="T119" fmla="*/ 0 h 411"/>
                  <a:gd name="T120" fmla="*/ 0 w 307"/>
                  <a:gd name="T121" fmla="*/ 0 h 411"/>
                  <a:gd name="T122" fmla="*/ 0 w 307"/>
                  <a:gd name="T123" fmla="*/ 0 h 411"/>
                  <a:gd name="T124" fmla="*/ 0 w 307"/>
                  <a:gd name="T125" fmla="*/ 0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411"/>
                  <a:gd name="T191" fmla="*/ 307 w 307"/>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411">
                    <a:moveTo>
                      <a:pt x="198" y="300"/>
                    </a:moveTo>
                    <a:lnTo>
                      <a:pt x="190" y="280"/>
                    </a:lnTo>
                    <a:lnTo>
                      <a:pt x="190" y="273"/>
                    </a:lnTo>
                    <a:lnTo>
                      <a:pt x="190" y="252"/>
                    </a:lnTo>
                    <a:lnTo>
                      <a:pt x="190" y="240"/>
                    </a:lnTo>
                    <a:lnTo>
                      <a:pt x="190" y="232"/>
                    </a:lnTo>
                    <a:lnTo>
                      <a:pt x="190" y="224"/>
                    </a:lnTo>
                    <a:lnTo>
                      <a:pt x="198" y="213"/>
                    </a:lnTo>
                    <a:lnTo>
                      <a:pt x="210" y="213"/>
                    </a:lnTo>
                    <a:lnTo>
                      <a:pt x="217" y="213"/>
                    </a:lnTo>
                    <a:lnTo>
                      <a:pt x="231" y="213"/>
                    </a:lnTo>
                    <a:lnTo>
                      <a:pt x="238" y="213"/>
                    </a:lnTo>
                    <a:lnTo>
                      <a:pt x="249" y="224"/>
                    </a:lnTo>
                    <a:lnTo>
                      <a:pt x="269" y="224"/>
                    </a:lnTo>
                    <a:lnTo>
                      <a:pt x="258" y="224"/>
                    </a:lnTo>
                    <a:lnTo>
                      <a:pt x="258" y="213"/>
                    </a:lnTo>
                    <a:lnTo>
                      <a:pt x="249" y="213"/>
                    </a:lnTo>
                    <a:lnTo>
                      <a:pt x="249" y="206"/>
                    </a:lnTo>
                    <a:lnTo>
                      <a:pt x="238" y="206"/>
                    </a:lnTo>
                    <a:lnTo>
                      <a:pt x="238" y="197"/>
                    </a:lnTo>
                    <a:lnTo>
                      <a:pt x="238" y="186"/>
                    </a:lnTo>
                    <a:lnTo>
                      <a:pt x="238" y="179"/>
                    </a:lnTo>
                    <a:lnTo>
                      <a:pt x="238" y="166"/>
                    </a:lnTo>
                    <a:lnTo>
                      <a:pt x="249" y="159"/>
                    </a:lnTo>
                    <a:lnTo>
                      <a:pt x="258" y="151"/>
                    </a:lnTo>
                    <a:lnTo>
                      <a:pt x="269" y="139"/>
                    </a:lnTo>
                    <a:lnTo>
                      <a:pt x="280" y="139"/>
                    </a:lnTo>
                    <a:lnTo>
                      <a:pt x="289" y="132"/>
                    </a:lnTo>
                    <a:lnTo>
                      <a:pt x="289" y="121"/>
                    </a:lnTo>
                    <a:lnTo>
                      <a:pt x="300" y="121"/>
                    </a:lnTo>
                    <a:lnTo>
                      <a:pt x="300" y="113"/>
                    </a:lnTo>
                    <a:lnTo>
                      <a:pt x="300" y="103"/>
                    </a:lnTo>
                    <a:lnTo>
                      <a:pt x="300" y="92"/>
                    </a:lnTo>
                    <a:lnTo>
                      <a:pt x="307" y="92"/>
                    </a:lnTo>
                    <a:lnTo>
                      <a:pt x="307" y="85"/>
                    </a:lnTo>
                    <a:lnTo>
                      <a:pt x="307" y="72"/>
                    </a:lnTo>
                    <a:lnTo>
                      <a:pt x="300" y="65"/>
                    </a:lnTo>
                    <a:lnTo>
                      <a:pt x="300" y="58"/>
                    </a:lnTo>
                    <a:lnTo>
                      <a:pt x="300" y="45"/>
                    </a:lnTo>
                    <a:lnTo>
                      <a:pt x="300" y="38"/>
                    </a:lnTo>
                    <a:lnTo>
                      <a:pt x="300" y="27"/>
                    </a:lnTo>
                    <a:lnTo>
                      <a:pt x="289" y="19"/>
                    </a:lnTo>
                    <a:lnTo>
                      <a:pt x="289" y="11"/>
                    </a:lnTo>
                    <a:lnTo>
                      <a:pt x="280" y="11"/>
                    </a:lnTo>
                    <a:lnTo>
                      <a:pt x="280" y="0"/>
                    </a:lnTo>
                    <a:lnTo>
                      <a:pt x="269" y="0"/>
                    </a:lnTo>
                    <a:lnTo>
                      <a:pt x="258" y="0"/>
                    </a:lnTo>
                    <a:lnTo>
                      <a:pt x="249" y="0"/>
                    </a:lnTo>
                    <a:lnTo>
                      <a:pt x="238" y="11"/>
                    </a:lnTo>
                    <a:lnTo>
                      <a:pt x="231" y="11"/>
                    </a:lnTo>
                    <a:lnTo>
                      <a:pt x="217" y="19"/>
                    </a:lnTo>
                    <a:lnTo>
                      <a:pt x="210" y="38"/>
                    </a:lnTo>
                    <a:lnTo>
                      <a:pt x="198" y="38"/>
                    </a:lnTo>
                    <a:lnTo>
                      <a:pt x="190" y="45"/>
                    </a:lnTo>
                    <a:lnTo>
                      <a:pt x="179" y="65"/>
                    </a:lnTo>
                    <a:lnTo>
                      <a:pt x="171" y="72"/>
                    </a:lnTo>
                    <a:lnTo>
                      <a:pt x="151" y="92"/>
                    </a:lnTo>
                    <a:lnTo>
                      <a:pt x="140" y="113"/>
                    </a:lnTo>
                    <a:lnTo>
                      <a:pt x="128" y="121"/>
                    </a:lnTo>
                    <a:lnTo>
                      <a:pt x="121" y="132"/>
                    </a:lnTo>
                    <a:lnTo>
                      <a:pt x="121" y="139"/>
                    </a:lnTo>
                    <a:lnTo>
                      <a:pt x="110" y="151"/>
                    </a:lnTo>
                    <a:lnTo>
                      <a:pt x="102" y="159"/>
                    </a:lnTo>
                    <a:lnTo>
                      <a:pt x="90" y="159"/>
                    </a:lnTo>
                    <a:lnTo>
                      <a:pt x="82" y="159"/>
                    </a:lnTo>
                    <a:lnTo>
                      <a:pt x="71" y="159"/>
                    </a:lnTo>
                    <a:lnTo>
                      <a:pt x="61" y="159"/>
                    </a:lnTo>
                    <a:lnTo>
                      <a:pt x="50" y="159"/>
                    </a:lnTo>
                    <a:lnTo>
                      <a:pt x="50" y="151"/>
                    </a:lnTo>
                    <a:lnTo>
                      <a:pt x="43" y="151"/>
                    </a:lnTo>
                    <a:lnTo>
                      <a:pt x="31" y="151"/>
                    </a:lnTo>
                    <a:lnTo>
                      <a:pt x="31" y="139"/>
                    </a:lnTo>
                    <a:lnTo>
                      <a:pt x="23" y="139"/>
                    </a:lnTo>
                    <a:lnTo>
                      <a:pt x="23" y="132"/>
                    </a:lnTo>
                    <a:lnTo>
                      <a:pt x="12" y="121"/>
                    </a:lnTo>
                    <a:lnTo>
                      <a:pt x="0" y="113"/>
                    </a:lnTo>
                    <a:lnTo>
                      <a:pt x="31" y="186"/>
                    </a:lnTo>
                    <a:lnTo>
                      <a:pt x="50" y="259"/>
                    </a:lnTo>
                    <a:lnTo>
                      <a:pt x="61" y="300"/>
                    </a:lnTo>
                    <a:lnTo>
                      <a:pt x="71" y="327"/>
                    </a:lnTo>
                    <a:lnTo>
                      <a:pt x="71" y="353"/>
                    </a:lnTo>
                    <a:lnTo>
                      <a:pt x="82" y="373"/>
                    </a:lnTo>
                    <a:lnTo>
                      <a:pt x="82" y="392"/>
                    </a:lnTo>
                    <a:lnTo>
                      <a:pt x="90" y="400"/>
                    </a:lnTo>
                    <a:lnTo>
                      <a:pt x="90" y="411"/>
                    </a:lnTo>
                    <a:lnTo>
                      <a:pt x="90" y="400"/>
                    </a:lnTo>
                    <a:lnTo>
                      <a:pt x="102" y="400"/>
                    </a:lnTo>
                    <a:lnTo>
                      <a:pt x="102" y="392"/>
                    </a:lnTo>
                    <a:lnTo>
                      <a:pt x="102" y="380"/>
                    </a:lnTo>
                    <a:lnTo>
                      <a:pt x="110" y="373"/>
                    </a:lnTo>
                    <a:lnTo>
                      <a:pt x="110" y="365"/>
                    </a:lnTo>
                    <a:lnTo>
                      <a:pt x="110" y="353"/>
                    </a:lnTo>
                    <a:lnTo>
                      <a:pt x="121" y="345"/>
                    </a:lnTo>
                    <a:lnTo>
                      <a:pt x="121" y="334"/>
                    </a:lnTo>
                    <a:lnTo>
                      <a:pt x="121" y="327"/>
                    </a:lnTo>
                    <a:lnTo>
                      <a:pt x="121" y="318"/>
                    </a:lnTo>
                    <a:lnTo>
                      <a:pt x="121" y="307"/>
                    </a:lnTo>
                    <a:lnTo>
                      <a:pt x="110" y="307"/>
                    </a:lnTo>
                    <a:lnTo>
                      <a:pt x="110" y="300"/>
                    </a:lnTo>
                    <a:lnTo>
                      <a:pt x="110" y="287"/>
                    </a:lnTo>
                    <a:lnTo>
                      <a:pt x="102" y="287"/>
                    </a:lnTo>
                    <a:lnTo>
                      <a:pt x="102" y="280"/>
                    </a:lnTo>
                    <a:lnTo>
                      <a:pt x="90" y="273"/>
                    </a:lnTo>
                    <a:lnTo>
                      <a:pt x="90" y="259"/>
                    </a:lnTo>
                    <a:lnTo>
                      <a:pt x="82" y="252"/>
                    </a:lnTo>
                    <a:lnTo>
                      <a:pt x="82" y="240"/>
                    </a:lnTo>
                    <a:lnTo>
                      <a:pt x="71" y="232"/>
                    </a:lnTo>
                    <a:lnTo>
                      <a:pt x="71" y="224"/>
                    </a:lnTo>
                    <a:lnTo>
                      <a:pt x="71" y="213"/>
                    </a:lnTo>
                    <a:lnTo>
                      <a:pt x="82" y="213"/>
                    </a:lnTo>
                    <a:lnTo>
                      <a:pt x="82" y="206"/>
                    </a:lnTo>
                    <a:lnTo>
                      <a:pt x="90" y="206"/>
                    </a:lnTo>
                    <a:lnTo>
                      <a:pt x="102" y="206"/>
                    </a:lnTo>
                    <a:lnTo>
                      <a:pt x="110" y="213"/>
                    </a:lnTo>
                    <a:lnTo>
                      <a:pt x="121" y="213"/>
                    </a:lnTo>
                    <a:lnTo>
                      <a:pt x="128" y="224"/>
                    </a:lnTo>
                    <a:lnTo>
                      <a:pt x="140" y="232"/>
                    </a:lnTo>
                    <a:lnTo>
                      <a:pt x="151" y="232"/>
                    </a:lnTo>
                    <a:lnTo>
                      <a:pt x="159" y="240"/>
                    </a:lnTo>
                    <a:lnTo>
                      <a:pt x="159" y="252"/>
                    </a:lnTo>
                    <a:lnTo>
                      <a:pt x="171" y="252"/>
                    </a:lnTo>
                    <a:lnTo>
                      <a:pt x="179" y="259"/>
                    </a:lnTo>
                    <a:lnTo>
                      <a:pt x="190" y="273"/>
                    </a:lnTo>
                    <a:lnTo>
                      <a:pt x="190" y="287"/>
                    </a:lnTo>
                    <a:lnTo>
                      <a:pt x="198" y="287"/>
                    </a:lnTo>
                    <a:lnTo>
                      <a:pt x="198" y="300"/>
                    </a:lnTo>
                    <a:close/>
                  </a:path>
                </a:pathLst>
              </a:custGeom>
              <a:solidFill>
                <a:srgbClr val="000000"/>
              </a:solidFill>
              <a:ln w="9525">
                <a:noFill/>
                <a:round/>
                <a:headEnd/>
                <a:tailEnd/>
              </a:ln>
            </p:spPr>
            <p:txBody>
              <a:bodyPr/>
              <a:lstStyle/>
              <a:p>
                <a:endParaRPr lang="en-US"/>
              </a:p>
            </p:txBody>
          </p:sp>
          <p:sp>
            <p:nvSpPr>
              <p:cNvPr id="36340" name="Freeform 904"/>
              <p:cNvSpPr>
                <a:spLocks/>
              </p:cNvSpPr>
              <p:nvPr/>
            </p:nvSpPr>
            <p:spPr bwMode="auto">
              <a:xfrm>
                <a:off x="580" y="1110"/>
                <a:ext cx="12" cy="16"/>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w 79"/>
                  <a:gd name="T21" fmla="*/ 0 h 87"/>
                  <a:gd name="T22" fmla="*/ 0 w 79"/>
                  <a:gd name="T23" fmla="*/ 0 h 87"/>
                  <a:gd name="T24" fmla="*/ 0 w 79"/>
                  <a:gd name="T25" fmla="*/ 0 h 87"/>
                  <a:gd name="T26" fmla="*/ 0 w 79"/>
                  <a:gd name="T27" fmla="*/ 0 h 87"/>
                  <a:gd name="T28" fmla="*/ 0 w 79"/>
                  <a:gd name="T29" fmla="*/ 0 h 87"/>
                  <a:gd name="T30" fmla="*/ 0 w 79"/>
                  <a:gd name="T31" fmla="*/ 0 h 87"/>
                  <a:gd name="T32" fmla="*/ 0 w 79"/>
                  <a:gd name="T33" fmla="*/ 0 h 87"/>
                  <a:gd name="T34" fmla="*/ 0 w 79"/>
                  <a:gd name="T35" fmla="*/ 0 h 87"/>
                  <a:gd name="T36" fmla="*/ 0 w 79"/>
                  <a:gd name="T37" fmla="*/ 0 h 87"/>
                  <a:gd name="T38" fmla="*/ 0 w 79"/>
                  <a:gd name="T39" fmla="*/ 0 h 87"/>
                  <a:gd name="T40" fmla="*/ 0 w 7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7"/>
                  <a:gd name="T65" fmla="*/ 79 w 7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7">
                    <a:moveTo>
                      <a:pt x="8" y="87"/>
                    </a:moveTo>
                    <a:lnTo>
                      <a:pt x="0" y="67"/>
                    </a:lnTo>
                    <a:lnTo>
                      <a:pt x="0" y="39"/>
                    </a:lnTo>
                    <a:lnTo>
                      <a:pt x="0" y="27"/>
                    </a:lnTo>
                    <a:lnTo>
                      <a:pt x="0" y="19"/>
                    </a:lnTo>
                    <a:lnTo>
                      <a:pt x="0" y="11"/>
                    </a:lnTo>
                    <a:lnTo>
                      <a:pt x="8" y="0"/>
                    </a:lnTo>
                    <a:lnTo>
                      <a:pt x="20" y="0"/>
                    </a:lnTo>
                    <a:lnTo>
                      <a:pt x="27" y="0"/>
                    </a:lnTo>
                    <a:lnTo>
                      <a:pt x="48" y="0"/>
                    </a:lnTo>
                    <a:lnTo>
                      <a:pt x="79" y="11"/>
                    </a:lnTo>
                    <a:lnTo>
                      <a:pt x="48" y="0"/>
                    </a:lnTo>
                    <a:lnTo>
                      <a:pt x="27" y="0"/>
                    </a:lnTo>
                    <a:lnTo>
                      <a:pt x="20" y="0"/>
                    </a:lnTo>
                    <a:lnTo>
                      <a:pt x="8" y="0"/>
                    </a:lnTo>
                    <a:lnTo>
                      <a:pt x="0" y="11"/>
                    </a:lnTo>
                    <a:lnTo>
                      <a:pt x="0" y="19"/>
                    </a:lnTo>
                    <a:lnTo>
                      <a:pt x="0" y="27"/>
                    </a:lnTo>
                    <a:lnTo>
                      <a:pt x="0" y="39"/>
                    </a:lnTo>
                    <a:lnTo>
                      <a:pt x="8" y="67"/>
                    </a:lnTo>
                    <a:lnTo>
                      <a:pt x="8" y="87"/>
                    </a:lnTo>
                    <a:close/>
                  </a:path>
                </a:pathLst>
              </a:custGeom>
              <a:solidFill>
                <a:srgbClr val="000000"/>
              </a:solidFill>
              <a:ln w="9525">
                <a:noFill/>
                <a:round/>
                <a:headEnd/>
                <a:tailEnd/>
              </a:ln>
            </p:spPr>
            <p:txBody>
              <a:bodyPr/>
              <a:lstStyle/>
              <a:p>
                <a:endParaRPr lang="en-US"/>
              </a:p>
            </p:txBody>
          </p:sp>
          <p:sp>
            <p:nvSpPr>
              <p:cNvPr id="36341" name="Freeform 905"/>
              <p:cNvSpPr>
                <a:spLocks/>
              </p:cNvSpPr>
              <p:nvPr/>
            </p:nvSpPr>
            <p:spPr bwMode="auto">
              <a:xfrm>
                <a:off x="587" y="1101"/>
                <a:ext cx="5" cy="11"/>
              </a:xfrm>
              <a:custGeom>
                <a:avLst/>
                <a:gdLst>
                  <a:gd name="T0" fmla="*/ 0 w 31"/>
                  <a:gd name="T1" fmla="*/ 0 h 58"/>
                  <a:gd name="T2" fmla="*/ 0 w 31"/>
                  <a:gd name="T3" fmla="*/ 0 h 58"/>
                  <a:gd name="T4" fmla="*/ 0 w 31"/>
                  <a:gd name="T5" fmla="*/ 0 h 58"/>
                  <a:gd name="T6" fmla="*/ 0 w 31"/>
                  <a:gd name="T7" fmla="*/ 0 h 58"/>
                  <a:gd name="T8" fmla="*/ 0 w 31"/>
                  <a:gd name="T9" fmla="*/ 0 h 58"/>
                  <a:gd name="T10" fmla="*/ 0 w 31"/>
                  <a:gd name="T11" fmla="*/ 0 h 58"/>
                  <a:gd name="T12" fmla="*/ 0 w 31"/>
                  <a:gd name="T13" fmla="*/ 0 h 58"/>
                  <a:gd name="T14" fmla="*/ 0 w 31"/>
                  <a:gd name="T15" fmla="*/ 0 h 58"/>
                  <a:gd name="T16" fmla="*/ 0 w 31"/>
                  <a:gd name="T17" fmla="*/ 0 h 58"/>
                  <a:gd name="T18" fmla="*/ 0 w 31"/>
                  <a:gd name="T19" fmla="*/ 0 h 58"/>
                  <a:gd name="T20" fmla="*/ 0 w 31"/>
                  <a:gd name="T21" fmla="*/ 0 h 58"/>
                  <a:gd name="T22" fmla="*/ 0 w 31"/>
                  <a:gd name="T23" fmla="*/ 0 h 58"/>
                  <a:gd name="T24" fmla="*/ 0 w 31"/>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8"/>
                  <a:gd name="T41" fmla="*/ 31 w 31"/>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8">
                    <a:moveTo>
                      <a:pt x="31" y="58"/>
                    </a:moveTo>
                    <a:lnTo>
                      <a:pt x="20" y="58"/>
                    </a:lnTo>
                    <a:lnTo>
                      <a:pt x="11" y="47"/>
                    </a:lnTo>
                    <a:lnTo>
                      <a:pt x="0" y="40"/>
                    </a:lnTo>
                    <a:lnTo>
                      <a:pt x="0" y="31"/>
                    </a:lnTo>
                    <a:lnTo>
                      <a:pt x="0" y="13"/>
                    </a:lnTo>
                    <a:lnTo>
                      <a:pt x="0" y="0"/>
                    </a:lnTo>
                    <a:lnTo>
                      <a:pt x="0" y="13"/>
                    </a:lnTo>
                    <a:lnTo>
                      <a:pt x="0" y="31"/>
                    </a:lnTo>
                    <a:lnTo>
                      <a:pt x="0" y="40"/>
                    </a:lnTo>
                    <a:lnTo>
                      <a:pt x="11" y="40"/>
                    </a:lnTo>
                    <a:lnTo>
                      <a:pt x="20" y="58"/>
                    </a:lnTo>
                    <a:lnTo>
                      <a:pt x="31" y="58"/>
                    </a:lnTo>
                    <a:close/>
                  </a:path>
                </a:pathLst>
              </a:custGeom>
              <a:solidFill>
                <a:srgbClr val="000000"/>
              </a:solidFill>
              <a:ln w="9525">
                <a:noFill/>
                <a:round/>
                <a:headEnd/>
                <a:tailEnd/>
              </a:ln>
            </p:spPr>
            <p:txBody>
              <a:bodyPr/>
              <a:lstStyle/>
              <a:p>
                <a:endParaRPr lang="en-US"/>
              </a:p>
            </p:txBody>
          </p:sp>
          <p:sp>
            <p:nvSpPr>
              <p:cNvPr id="36342" name="Rectangle 906"/>
              <p:cNvSpPr>
                <a:spLocks noChangeArrowheads="1"/>
              </p:cNvSpPr>
              <p:nvPr/>
            </p:nvSpPr>
            <p:spPr bwMode="auto">
              <a:xfrm>
                <a:off x="592" y="1112"/>
                <a:ext cx="1" cy="1"/>
              </a:xfrm>
              <a:prstGeom prst="rect">
                <a:avLst/>
              </a:prstGeom>
              <a:solidFill>
                <a:srgbClr val="000000"/>
              </a:solidFill>
              <a:ln w="9525">
                <a:noFill/>
                <a:miter lim="800000"/>
                <a:headEnd/>
                <a:tailEnd/>
              </a:ln>
            </p:spPr>
            <p:txBody>
              <a:bodyPr/>
              <a:lstStyle/>
              <a:p>
                <a:endParaRPr lang="en-US"/>
              </a:p>
            </p:txBody>
          </p:sp>
          <p:sp>
            <p:nvSpPr>
              <p:cNvPr id="36343" name="Freeform 907"/>
              <p:cNvSpPr>
                <a:spLocks/>
              </p:cNvSpPr>
              <p:nvPr/>
            </p:nvSpPr>
            <p:spPr bwMode="auto">
              <a:xfrm>
                <a:off x="587" y="1080"/>
                <a:ext cx="11" cy="21"/>
              </a:xfrm>
              <a:custGeom>
                <a:avLst/>
                <a:gdLst>
                  <a:gd name="T0" fmla="*/ 0 w 69"/>
                  <a:gd name="T1" fmla="*/ 0 h 121"/>
                  <a:gd name="T2" fmla="*/ 0 w 69"/>
                  <a:gd name="T3" fmla="*/ 0 h 121"/>
                  <a:gd name="T4" fmla="*/ 0 w 69"/>
                  <a:gd name="T5" fmla="*/ 0 h 121"/>
                  <a:gd name="T6" fmla="*/ 0 w 69"/>
                  <a:gd name="T7" fmla="*/ 0 h 121"/>
                  <a:gd name="T8" fmla="*/ 0 w 69"/>
                  <a:gd name="T9" fmla="*/ 0 h 121"/>
                  <a:gd name="T10" fmla="*/ 0 w 69"/>
                  <a:gd name="T11" fmla="*/ 0 h 121"/>
                  <a:gd name="T12" fmla="*/ 0 w 69"/>
                  <a:gd name="T13" fmla="*/ 0 h 121"/>
                  <a:gd name="T14" fmla="*/ 0 w 69"/>
                  <a:gd name="T15" fmla="*/ 0 h 121"/>
                  <a:gd name="T16" fmla="*/ 0 w 69"/>
                  <a:gd name="T17" fmla="*/ 0 h 121"/>
                  <a:gd name="T18" fmla="*/ 0 w 69"/>
                  <a:gd name="T19" fmla="*/ 0 h 121"/>
                  <a:gd name="T20" fmla="*/ 0 w 69"/>
                  <a:gd name="T21" fmla="*/ 0 h 121"/>
                  <a:gd name="T22" fmla="*/ 0 w 69"/>
                  <a:gd name="T23" fmla="*/ 0 h 121"/>
                  <a:gd name="T24" fmla="*/ 0 w 69"/>
                  <a:gd name="T25" fmla="*/ 0 h 121"/>
                  <a:gd name="T26" fmla="*/ 0 w 69"/>
                  <a:gd name="T27" fmla="*/ 0 h 121"/>
                  <a:gd name="T28" fmla="*/ 0 w 69"/>
                  <a:gd name="T29" fmla="*/ 0 h 121"/>
                  <a:gd name="T30" fmla="*/ 0 w 69"/>
                  <a:gd name="T31" fmla="*/ 0 h 121"/>
                  <a:gd name="T32" fmla="*/ 0 w 69"/>
                  <a:gd name="T33" fmla="*/ 0 h 121"/>
                  <a:gd name="T34" fmla="*/ 0 w 69"/>
                  <a:gd name="T35" fmla="*/ 0 h 121"/>
                  <a:gd name="T36" fmla="*/ 0 w 69"/>
                  <a:gd name="T37" fmla="*/ 0 h 121"/>
                  <a:gd name="T38" fmla="*/ 0 w 69"/>
                  <a:gd name="T39" fmla="*/ 0 h 121"/>
                  <a:gd name="T40" fmla="*/ 0 w 69"/>
                  <a:gd name="T41" fmla="*/ 0 h 121"/>
                  <a:gd name="T42" fmla="*/ 0 w 69"/>
                  <a:gd name="T43" fmla="*/ 0 h 121"/>
                  <a:gd name="T44" fmla="*/ 0 w 69"/>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21"/>
                  <a:gd name="T71" fmla="*/ 69 w 6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21">
                    <a:moveTo>
                      <a:pt x="0" y="121"/>
                    </a:moveTo>
                    <a:lnTo>
                      <a:pt x="11" y="114"/>
                    </a:lnTo>
                    <a:lnTo>
                      <a:pt x="20" y="106"/>
                    </a:lnTo>
                    <a:lnTo>
                      <a:pt x="31" y="94"/>
                    </a:lnTo>
                    <a:lnTo>
                      <a:pt x="51" y="87"/>
                    </a:lnTo>
                    <a:lnTo>
                      <a:pt x="62" y="76"/>
                    </a:lnTo>
                    <a:lnTo>
                      <a:pt x="62" y="68"/>
                    </a:lnTo>
                    <a:lnTo>
                      <a:pt x="62" y="58"/>
                    </a:lnTo>
                    <a:lnTo>
                      <a:pt x="62" y="47"/>
                    </a:lnTo>
                    <a:lnTo>
                      <a:pt x="62" y="27"/>
                    </a:lnTo>
                    <a:lnTo>
                      <a:pt x="62" y="20"/>
                    </a:lnTo>
                    <a:lnTo>
                      <a:pt x="62" y="0"/>
                    </a:lnTo>
                    <a:lnTo>
                      <a:pt x="69" y="20"/>
                    </a:lnTo>
                    <a:lnTo>
                      <a:pt x="69" y="27"/>
                    </a:lnTo>
                    <a:lnTo>
                      <a:pt x="69" y="47"/>
                    </a:lnTo>
                    <a:lnTo>
                      <a:pt x="69" y="58"/>
                    </a:lnTo>
                    <a:lnTo>
                      <a:pt x="62" y="68"/>
                    </a:lnTo>
                    <a:lnTo>
                      <a:pt x="62" y="76"/>
                    </a:lnTo>
                    <a:lnTo>
                      <a:pt x="51" y="87"/>
                    </a:lnTo>
                    <a:lnTo>
                      <a:pt x="42" y="94"/>
                    </a:lnTo>
                    <a:lnTo>
                      <a:pt x="20" y="106"/>
                    </a:lnTo>
                    <a:lnTo>
                      <a:pt x="11" y="114"/>
                    </a:lnTo>
                    <a:lnTo>
                      <a:pt x="0" y="121"/>
                    </a:lnTo>
                    <a:close/>
                  </a:path>
                </a:pathLst>
              </a:custGeom>
              <a:solidFill>
                <a:srgbClr val="000000"/>
              </a:solidFill>
              <a:ln w="9525">
                <a:noFill/>
                <a:round/>
                <a:headEnd/>
                <a:tailEnd/>
              </a:ln>
            </p:spPr>
            <p:txBody>
              <a:bodyPr/>
              <a:lstStyle/>
              <a:p>
                <a:endParaRPr lang="en-US"/>
              </a:p>
            </p:txBody>
          </p:sp>
          <p:sp>
            <p:nvSpPr>
              <p:cNvPr id="36344" name="Freeform 908"/>
              <p:cNvSpPr>
                <a:spLocks/>
              </p:cNvSpPr>
              <p:nvPr/>
            </p:nvSpPr>
            <p:spPr bwMode="auto">
              <a:xfrm>
                <a:off x="571" y="1072"/>
                <a:ext cx="26" cy="23"/>
              </a:xfrm>
              <a:custGeom>
                <a:avLst/>
                <a:gdLst>
                  <a:gd name="T0" fmla="*/ 0 w 172"/>
                  <a:gd name="T1" fmla="*/ 0 h 132"/>
                  <a:gd name="T2" fmla="*/ 0 w 172"/>
                  <a:gd name="T3" fmla="*/ 0 h 132"/>
                  <a:gd name="T4" fmla="*/ 0 w 172"/>
                  <a:gd name="T5" fmla="*/ 0 h 132"/>
                  <a:gd name="T6" fmla="*/ 0 w 172"/>
                  <a:gd name="T7" fmla="*/ 0 h 132"/>
                  <a:gd name="T8" fmla="*/ 0 w 172"/>
                  <a:gd name="T9" fmla="*/ 0 h 132"/>
                  <a:gd name="T10" fmla="*/ 0 w 172"/>
                  <a:gd name="T11" fmla="*/ 0 h 132"/>
                  <a:gd name="T12" fmla="*/ 0 w 172"/>
                  <a:gd name="T13" fmla="*/ 0 h 132"/>
                  <a:gd name="T14" fmla="*/ 0 w 172"/>
                  <a:gd name="T15" fmla="*/ 0 h 132"/>
                  <a:gd name="T16" fmla="*/ 0 w 172"/>
                  <a:gd name="T17" fmla="*/ 0 h 132"/>
                  <a:gd name="T18" fmla="*/ 0 w 172"/>
                  <a:gd name="T19" fmla="*/ 0 h 132"/>
                  <a:gd name="T20" fmla="*/ 0 w 172"/>
                  <a:gd name="T21" fmla="*/ 0 h 132"/>
                  <a:gd name="T22" fmla="*/ 0 w 172"/>
                  <a:gd name="T23" fmla="*/ 0 h 132"/>
                  <a:gd name="T24" fmla="*/ 0 w 172"/>
                  <a:gd name="T25" fmla="*/ 0 h 132"/>
                  <a:gd name="T26" fmla="*/ 0 w 172"/>
                  <a:gd name="T27" fmla="*/ 0 h 132"/>
                  <a:gd name="T28" fmla="*/ 0 w 172"/>
                  <a:gd name="T29" fmla="*/ 0 h 132"/>
                  <a:gd name="T30" fmla="*/ 0 w 172"/>
                  <a:gd name="T31" fmla="*/ 0 h 132"/>
                  <a:gd name="T32" fmla="*/ 0 w 172"/>
                  <a:gd name="T33" fmla="*/ 0 h 132"/>
                  <a:gd name="T34" fmla="*/ 0 w 172"/>
                  <a:gd name="T35" fmla="*/ 0 h 132"/>
                  <a:gd name="T36" fmla="*/ 0 w 172"/>
                  <a:gd name="T37" fmla="*/ 0 h 132"/>
                  <a:gd name="T38" fmla="*/ 0 w 172"/>
                  <a:gd name="T39" fmla="*/ 0 h 132"/>
                  <a:gd name="T40" fmla="*/ 0 w 172"/>
                  <a:gd name="T41" fmla="*/ 0 h 132"/>
                  <a:gd name="T42" fmla="*/ 0 w 172"/>
                  <a:gd name="T43" fmla="*/ 0 h 132"/>
                  <a:gd name="T44" fmla="*/ 0 w 172"/>
                  <a:gd name="T45" fmla="*/ 0 h 132"/>
                  <a:gd name="T46" fmla="*/ 0 w 172"/>
                  <a:gd name="T47" fmla="*/ 0 h 132"/>
                  <a:gd name="T48" fmla="*/ 0 w 172"/>
                  <a:gd name="T49" fmla="*/ 0 h 132"/>
                  <a:gd name="T50" fmla="*/ 0 w 172"/>
                  <a:gd name="T51" fmla="*/ 0 h 132"/>
                  <a:gd name="T52" fmla="*/ 0 w 172"/>
                  <a:gd name="T53" fmla="*/ 0 h 132"/>
                  <a:gd name="T54" fmla="*/ 0 w 172"/>
                  <a:gd name="T55" fmla="*/ 0 h 132"/>
                  <a:gd name="T56" fmla="*/ 0 w 172"/>
                  <a:gd name="T57" fmla="*/ 0 h 132"/>
                  <a:gd name="T58" fmla="*/ 0 w 172"/>
                  <a:gd name="T59" fmla="*/ 0 h 1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132"/>
                  <a:gd name="T92" fmla="*/ 172 w 172"/>
                  <a:gd name="T93" fmla="*/ 132 h 1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132">
                    <a:moveTo>
                      <a:pt x="172" y="45"/>
                    </a:moveTo>
                    <a:lnTo>
                      <a:pt x="161" y="27"/>
                    </a:lnTo>
                    <a:lnTo>
                      <a:pt x="161" y="19"/>
                    </a:lnTo>
                    <a:lnTo>
                      <a:pt x="152" y="11"/>
                    </a:lnTo>
                    <a:lnTo>
                      <a:pt x="141" y="0"/>
                    </a:lnTo>
                    <a:lnTo>
                      <a:pt x="130" y="0"/>
                    </a:lnTo>
                    <a:lnTo>
                      <a:pt x="121" y="0"/>
                    </a:lnTo>
                    <a:lnTo>
                      <a:pt x="110" y="11"/>
                    </a:lnTo>
                    <a:lnTo>
                      <a:pt x="103" y="19"/>
                    </a:lnTo>
                    <a:lnTo>
                      <a:pt x="89" y="27"/>
                    </a:lnTo>
                    <a:lnTo>
                      <a:pt x="82" y="38"/>
                    </a:lnTo>
                    <a:lnTo>
                      <a:pt x="62" y="45"/>
                    </a:lnTo>
                    <a:lnTo>
                      <a:pt x="51" y="65"/>
                    </a:lnTo>
                    <a:lnTo>
                      <a:pt x="31" y="92"/>
                    </a:lnTo>
                    <a:lnTo>
                      <a:pt x="0" y="132"/>
                    </a:lnTo>
                    <a:lnTo>
                      <a:pt x="0" y="121"/>
                    </a:lnTo>
                    <a:lnTo>
                      <a:pt x="23" y="92"/>
                    </a:lnTo>
                    <a:lnTo>
                      <a:pt x="51" y="58"/>
                    </a:lnTo>
                    <a:lnTo>
                      <a:pt x="62" y="45"/>
                    </a:lnTo>
                    <a:lnTo>
                      <a:pt x="70" y="38"/>
                    </a:lnTo>
                    <a:lnTo>
                      <a:pt x="89" y="19"/>
                    </a:lnTo>
                    <a:lnTo>
                      <a:pt x="103" y="11"/>
                    </a:lnTo>
                    <a:lnTo>
                      <a:pt x="110" y="11"/>
                    </a:lnTo>
                    <a:lnTo>
                      <a:pt x="121" y="0"/>
                    </a:lnTo>
                    <a:lnTo>
                      <a:pt x="130" y="0"/>
                    </a:lnTo>
                    <a:lnTo>
                      <a:pt x="141" y="0"/>
                    </a:lnTo>
                    <a:lnTo>
                      <a:pt x="152" y="11"/>
                    </a:lnTo>
                    <a:lnTo>
                      <a:pt x="161" y="11"/>
                    </a:lnTo>
                    <a:lnTo>
                      <a:pt x="172" y="27"/>
                    </a:lnTo>
                    <a:lnTo>
                      <a:pt x="172" y="45"/>
                    </a:lnTo>
                    <a:close/>
                  </a:path>
                </a:pathLst>
              </a:custGeom>
              <a:solidFill>
                <a:srgbClr val="000000"/>
              </a:solidFill>
              <a:ln w="9525">
                <a:noFill/>
                <a:round/>
                <a:headEnd/>
                <a:tailEnd/>
              </a:ln>
            </p:spPr>
            <p:txBody>
              <a:bodyPr/>
              <a:lstStyle/>
              <a:p>
                <a:endParaRPr lang="en-US"/>
              </a:p>
            </p:txBody>
          </p:sp>
          <p:sp>
            <p:nvSpPr>
              <p:cNvPr id="36345" name="Rectangle 909"/>
              <p:cNvSpPr>
                <a:spLocks noChangeArrowheads="1"/>
              </p:cNvSpPr>
              <p:nvPr/>
            </p:nvSpPr>
            <p:spPr bwMode="auto">
              <a:xfrm>
                <a:off x="597" y="1080"/>
                <a:ext cx="0" cy="0"/>
              </a:xfrm>
              <a:prstGeom prst="rect">
                <a:avLst/>
              </a:prstGeom>
              <a:solidFill>
                <a:srgbClr val="000000"/>
              </a:solidFill>
              <a:ln w="9525">
                <a:noFill/>
                <a:miter lim="800000"/>
                <a:headEnd/>
                <a:tailEnd/>
              </a:ln>
            </p:spPr>
            <p:txBody>
              <a:bodyPr/>
              <a:lstStyle/>
              <a:p>
                <a:endParaRPr lang="en-US"/>
              </a:p>
            </p:txBody>
          </p:sp>
          <p:sp>
            <p:nvSpPr>
              <p:cNvPr id="36346" name="Freeform 910"/>
              <p:cNvSpPr>
                <a:spLocks/>
              </p:cNvSpPr>
              <p:nvPr/>
            </p:nvSpPr>
            <p:spPr bwMode="auto">
              <a:xfrm>
                <a:off x="551" y="1092"/>
                <a:ext cx="20" cy="9"/>
              </a:xfrm>
              <a:custGeom>
                <a:avLst/>
                <a:gdLst>
                  <a:gd name="T0" fmla="*/ 0 w 128"/>
                  <a:gd name="T1" fmla="*/ 0 h 53"/>
                  <a:gd name="T2" fmla="*/ 0 w 128"/>
                  <a:gd name="T3" fmla="*/ 0 h 53"/>
                  <a:gd name="T4" fmla="*/ 0 w 128"/>
                  <a:gd name="T5" fmla="*/ 0 h 53"/>
                  <a:gd name="T6" fmla="*/ 0 w 128"/>
                  <a:gd name="T7" fmla="*/ 0 h 53"/>
                  <a:gd name="T8" fmla="*/ 0 w 128"/>
                  <a:gd name="T9" fmla="*/ 0 h 53"/>
                  <a:gd name="T10" fmla="*/ 0 w 128"/>
                  <a:gd name="T11" fmla="*/ 0 h 53"/>
                  <a:gd name="T12" fmla="*/ 0 w 128"/>
                  <a:gd name="T13" fmla="*/ 0 h 53"/>
                  <a:gd name="T14" fmla="*/ 0 w 128"/>
                  <a:gd name="T15" fmla="*/ 0 h 53"/>
                  <a:gd name="T16" fmla="*/ 0 w 128"/>
                  <a:gd name="T17" fmla="*/ 0 h 53"/>
                  <a:gd name="T18" fmla="*/ 0 w 128"/>
                  <a:gd name="T19" fmla="*/ 0 h 53"/>
                  <a:gd name="T20" fmla="*/ 0 w 128"/>
                  <a:gd name="T21" fmla="*/ 0 h 53"/>
                  <a:gd name="T22" fmla="*/ 0 w 128"/>
                  <a:gd name="T23" fmla="*/ 0 h 53"/>
                  <a:gd name="T24" fmla="*/ 0 w 128"/>
                  <a:gd name="T25" fmla="*/ 0 h 53"/>
                  <a:gd name="T26" fmla="*/ 0 w 128"/>
                  <a:gd name="T27" fmla="*/ 0 h 53"/>
                  <a:gd name="T28" fmla="*/ 0 w 128"/>
                  <a:gd name="T29" fmla="*/ 0 h 53"/>
                  <a:gd name="T30" fmla="*/ 0 w 128"/>
                  <a:gd name="T31" fmla="*/ 0 h 53"/>
                  <a:gd name="T32" fmla="*/ 0 w 128"/>
                  <a:gd name="T33" fmla="*/ 0 h 53"/>
                  <a:gd name="T34" fmla="*/ 0 w 128"/>
                  <a:gd name="T35" fmla="*/ 0 h 53"/>
                  <a:gd name="T36" fmla="*/ 0 w 128"/>
                  <a:gd name="T37" fmla="*/ 0 h 53"/>
                  <a:gd name="T38" fmla="*/ 0 w 128"/>
                  <a:gd name="T39" fmla="*/ 0 h 53"/>
                  <a:gd name="T40" fmla="*/ 0 w 128"/>
                  <a:gd name="T41" fmla="*/ 0 h 53"/>
                  <a:gd name="T42" fmla="*/ 0 w 128"/>
                  <a:gd name="T43" fmla="*/ 0 h 53"/>
                  <a:gd name="T44" fmla="*/ 0 w 128"/>
                  <a:gd name="T45" fmla="*/ 0 h 53"/>
                  <a:gd name="T46" fmla="*/ 0 w 128"/>
                  <a:gd name="T47" fmla="*/ 0 h 53"/>
                  <a:gd name="T48" fmla="*/ 0 w 128"/>
                  <a:gd name="T49" fmla="*/ 0 h 53"/>
                  <a:gd name="T50" fmla="*/ 0 w 128"/>
                  <a:gd name="T51" fmla="*/ 0 h 53"/>
                  <a:gd name="T52" fmla="*/ 0 w 128"/>
                  <a:gd name="T53" fmla="*/ 0 h 53"/>
                  <a:gd name="T54" fmla="*/ 0 w 128"/>
                  <a:gd name="T55" fmla="*/ 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53"/>
                  <a:gd name="T86" fmla="*/ 128 w 128"/>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53">
                    <a:moveTo>
                      <a:pt x="128" y="19"/>
                    </a:moveTo>
                    <a:lnTo>
                      <a:pt x="128" y="19"/>
                    </a:lnTo>
                    <a:lnTo>
                      <a:pt x="121" y="26"/>
                    </a:lnTo>
                    <a:lnTo>
                      <a:pt x="110" y="38"/>
                    </a:lnTo>
                    <a:lnTo>
                      <a:pt x="102" y="46"/>
                    </a:lnTo>
                    <a:lnTo>
                      <a:pt x="90" y="46"/>
                    </a:lnTo>
                    <a:lnTo>
                      <a:pt x="71" y="53"/>
                    </a:lnTo>
                    <a:lnTo>
                      <a:pt x="61" y="46"/>
                    </a:lnTo>
                    <a:lnTo>
                      <a:pt x="50" y="46"/>
                    </a:lnTo>
                    <a:lnTo>
                      <a:pt x="43" y="46"/>
                    </a:lnTo>
                    <a:lnTo>
                      <a:pt x="31" y="26"/>
                    </a:lnTo>
                    <a:lnTo>
                      <a:pt x="12" y="19"/>
                    </a:lnTo>
                    <a:lnTo>
                      <a:pt x="0" y="8"/>
                    </a:lnTo>
                    <a:lnTo>
                      <a:pt x="12" y="0"/>
                    </a:lnTo>
                    <a:lnTo>
                      <a:pt x="23" y="19"/>
                    </a:lnTo>
                    <a:lnTo>
                      <a:pt x="31" y="26"/>
                    </a:lnTo>
                    <a:lnTo>
                      <a:pt x="50" y="38"/>
                    </a:lnTo>
                    <a:lnTo>
                      <a:pt x="50" y="46"/>
                    </a:lnTo>
                    <a:lnTo>
                      <a:pt x="61" y="46"/>
                    </a:lnTo>
                    <a:lnTo>
                      <a:pt x="71" y="46"/>
                    </a:lnTo>
                    <a:lnTo>
                      <a:pt x="82" y="46"/>
                    </a:lnTo>
                    <a:lnTo>
                      <a:pt x="90" y="46"/>
                    </a:lnTo>
                    <a:lnTo>
                      <a:pt x="110" y="38"/>
                    </a:lnTo>
                    <a:lnTo>
                      <a:pt x="110" y="26"/>
                    </a:lnTo>
                    <a:lnTo>
                      <a:pt x="121" y="26"/>
                    </a:lnTo>
                    <a:lnTo>
                      <a:pt x="121" y="19"/>
                    </a:lnTo>
                    <a:lnTo>
                      <a:pt x="128" y="8"/>
                    </a:lnTo>
                    <a:lnTo>
                      <a:pt x="128" y="19"/>
                    </a:lnTo>
                    <a:close/>
                  </a:path>
                </a:pathLst>
              </a:custGeom>
              <a:solidFill>
                <a:srgbClr val="000000"/>
              </a:solidFill>
              <a:ln w="9525">
                <a:noFill/>
                <a:round/>
                <a:headEnd/>
                <a:tailEnd/>
              </a:ln>
            </p:spPr>
            <p:txBody>
              <a:bodyPr/>
              <a:lstStyle/>
              <a:p>
                <a:endParaRPr lang="en-US"/>
              </a:p>
            </p:txBody>
          </p:sp>
          <p:sp>
            <p:nvSpPr>
              <p:cNvPr id="36347" name="Freeform 911"/>
              <p:cNvSpPr>
                <a:spLocks/>
              </p:cNvSpPr>
              <p:nvPr/>
            </p:nvSpPr>
            <p:spPr bwMode="auto">
              <a:xfrm>
                <a:off x="551" y="1092"/>
                <a:ext cx="12" cy="47"/>
              </a:xfrm>
              <a:custGeom>
                <a:avLst/>
                <a:gdLst>
                  <a:gd name="T0" fmla="*/ 0 w 82"/>
                  <a:gd name="T1" fmla="*/ 0 h 260"/>
                  <a:gd name="T2" fmla="*/ 0 w 82"/>
                  <a:gd name="T3" fmla="*/ 0 h 260"/>
                  <a:gd name="T4" fmla="*/ 0 w 82"/>
                  <a:gd name="T5" fmla="*/ 0 h 260"/>
                  <a:gd name="T6" fmla="*/ 0 w 82"/>
                  <a:gd name="T7" fmla="*/ 0 h 260"/>
                  <a:gd name="T8" fmla="*/ 0 w 82"/>
                  <a:gd name="T9" fmla="*/ 0 h 260"/>
                  <a:gd name="T10" fmla="*/ 0 w 82"/>
                  <a:gd name="T11" fmla="*/ 0 h 260"/>
                  <a:gd name="T12" fmla="*/ 0 w 82"/>
                  <a:gd name="T13" fmla="*/ 0 h 260"/>
                  <a:gd name="T14" fmla="*/ 0 w 82"/>
                  <a:gd name="T15" fmla="*/ 0 h 260"/>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60"/>
                  <a:gd name="T26" fmla="*/ 82 w 82"/>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60">
                    <a:moveTo>
                      <a:pt x="12" y="0"/>
                    </a:moveTo>
                    <a:lnTo>
                      <a:pt x="50" y="146"/>
                    </a:lnTo>
                    <a:lnTo>
                      <a:pt x="71" y="214"/>
                    </a:lnTo>
                    <a:lnTo>
                      <a:pt x="82" y="260"/>
                    </a:lnTo>
                    <a:lnTo>
                      <a:pt x="71" y="214"/>
                    </a:lnTo>
                    <a:lnTo>
                      <a:pt x="50" y="146"/>
                    </a:lnTo>
                    <a:lnTo>
                      <a:pt x="0" y="0"/>
                    </a:lnTo>
                    <a:lnTo>
                      <a:pt x="12" y="0"/>
                    </a:lnTo>
                    <a:close/>
                  </a:path>
                </a:pathLst>
              </a:custGeom>
              <a:solidFill>
                <a:srgbClr val="000000"/>
              </a:solidFill>
              <a:ln w="9525">
                <a:noFill/>
                <a:round/>
                <a:headEnd/>
                <a:tailEnd/>
              </a:ln>
            </p:spPr>
            <p:txBody>
              <a:bodyPr/>
              <a:lstStyle/>
              <a:p>
                <a:endParaRPr lang="en-US"/>
              </a:p>
            </p:txBody>
          </p:sp>
          <p:sp>
            <p:nvSpPr>
              <p:cNvPr id="36348" name="Freeform 912"/>
              <p:cNvSpPr>
                <a:spLocks/>
              </p:cNvSpPr>
              <p:nvPr/>
            </p:nvSpPr>
            <p:spPr bwMode="auto">
              <a:xfrm>
                <a:off x="551" y="1092"/>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12" y="0"/>
                    </a:moveTo>
                    <a:lnTo>
                      <a:pt x="0" y="0"/>
                    </a:lnTo>
                    <a:lnTo>
                      <a:pt x="12" y="0"/>
                    </a:lnTo>
                    <a:lnTo>
                      <a:pt x="0" y="8"/>
                    </a:lnTo>
                    <a:lnTo>
                      <a:pt x="12" y="0"/>
                    </a:lnTo>
                    <a:close/>
                  </a:path>
                </a:pathLst>
              </a:custGeom>
              <a:solidFill>
                <a:srgbClr val="000000"/>
              </a:solidFill>
              <a:ln w="9525">
                <a:noFill/>
                <a:round/>
                <a:headEnd/>
                <a:tailEnd/>
              </a:ln>
            </p:spPr>
            <p:txBody>
              <a:bodyPr/>
              <a:lstStyle/>
              <a:p>
                <a:endParaRPr lang="en-US"/>
              </a:p>
            </p:txBody>
          </p:sp>
          <p:sp>
            <p:nvSpPr>
              <p:cNvPr id="36349" name="Freeform 913"/>
              <p:cNvSpPr>
                <a:spLocks/>
              </p:cNvSpPr>
              <p:nvPr/>
            </p:nvSpPr>
            <p:spPr bwMode="auto">
              <a:xfrm>
                <a:off x="563" y="1139"/>
                <a:ext cx="2" cy="7"/>
              </a:xfrm>
              <a:custGeom>
                <a:avLst/>
                <a:gdLst>
                  <a:gd name="T0" fmla="*/ 0 w 8"/>
                  <a:gd name="T1" fmla="*/ 0 h 38"/>
                  <a:gd name="T2" fmla="*/ 0 w 8"/>
                  <a:gd name="T3" fmla="*/ 0 h 38"/>
                  <a:gd name="T4" fmla="*/ 0 w 8"/>
                  <a:gd name="T5" fmla="*/ 0 h 38"/>
                  <a:gd name="T6" fmla="*/ 0 w 8"/>
                  <a:gd name="T7" fmla="*/ 0 h 38"/>
                  <a:gd name="T8" fmla="*/ 0 60000 65536"/>
                  <a:gd name="T9" fmla="*/ 0 60000 65536"/>
                  <a:gd name="T10" fmla="*/ 0 60000 65536"/>
                  <a:gd name="T11" fmla="*/ 0 60000 65536"/>
                  <a:gd name="T12" fmla="*/ 0 w 8"/>
                  <a:gd name="T13" fmla="*/ 0 h 38"/>
                  <a:gd name="T14" fmla="*/ 8 w 8"/>
                  <a:gd name="T15" fmla="*/ 38 h 38"/>
                </a:gdLst>
                <a:ahLst/>
                <a:cxnLst>
                  <a:cxn ang="T8">
                    <a:pos x="T0" y="T1"/>
                  </a:cxn>
                  <a:cxn ang="T9">
                    <a:pos x="T2" y="T3"/>
                  </a:cxn>
                  <a:cxn ang="T10">
                    <a:pos x="T4" y="T5"/>
                  </a:cxn>
                  <a:cxn ang="T11">
                    <a:pos x="T6" y="T7"/>
                  </a:cxn>
                </a:cxnLst>
                <a:rect l="T12" t="T13" r="T14" b="T15"/>
                <a:pathLst>
                  <a:path w="8" h="38">
                    <a:moveTo>
                      <a:pt x="0" y="0"/>
                    </a:moveTo>
                    <a:lnTo>
                      <a:pt x="8" y="38"/>
                    </a:lnTo>
                    <a:lnTo>
                      <a:pt x="0" y="38"/>
                    </a:lnTo>
                    <a:lnTo>
                      <a:pt x="0" y="0"/>
                    </a:lnTo>
                    <a:close/>
                  </a:path>
                </a:pathLst>
              </a:custGeom>
              <a:solidFill>
                <a:srgbClr val="000000"/>
              </a:solidFill>
              <a:ln w="9525">
                <a:noFill/>
                <a:round/>
                <a:headEnd/>
                <a:tailEnd/>
              </a:ln>
            </p:spPr>
            <p:txBody>
              <a:bodyPr/>
              <a:lstStyle/>
              <a:p>
                <a:endParaRPr lang="en-US"/>
              </a:p>
            </p:txBody>
          </p:sp>
          <p:sp>
            <p:nvSpPr>
              <p:cNvPr id="36350" name="Freeform 914"/>
              <p:cNvSpPr>
                <a:spLocks/>
              </p:cNvSpPr>
              <p:nvPr/>
            </p:nvSpPr>
            <p:spPr bwMode="auto">
              <a:xfrm>
                <a:off x="563" y="1122"/>
                <a:ext cx="6" cy="24"/>
              </a:xfrm>
              <a:custGeom>
                <a:avLst/>
                <a:gdLst>
                  <a:gd name="T0" fmla="*/ 0 w 39"/>
                  <a:gd name="T1" fmla="*/ 0 h 131"/>
                  <a:gd name="T2" fmla="*/ 0 w 39"/>
                  <a:gd name="T3" fmla="*/ 0 h 131"/>
                  <a:gd name="T4" fmla="*/ 0 w 39"/>
                  <a:gd name="T5" fmla="*/ 0 h 131"/>
                  <a:gd name="T6" fmla="*/ 0 w 39"/>
                  <a:gd name="T7" fmla="*/ 0 h 131"/>
                  <a:gd name="T8" fmla="*/ 0 w 39"/>
                  <a:gd name="T9" fmla="*/ 0 h 131"/>
                  <a:gd name="T10" fmla="*/ 0 w 39"/>
                  <a:gd name="T11" fmla="*/ 0 h 131"/>
                  <a:gd name="T12" fmla="*/ 0 w 39"/>
                  <a:gd name="T13" fmla="*/ 0 h 131"/>
                  <a:gd name="T14" fmla="*/ 0 w 39"/>
                  <a:gd name="T15" fmla="*/ 0 h 131"/>
                  <a:gd name="T16" fmla="*/ 0 w 39"/>
                  <a:gd name="T17" fmla="*/ 0 h 131"/>
                  <a:gd name="T18" fmla="*/ 0 w 39"/>
                  <a:gd name="T19" fmla="*/ 0 h 131"/>
                  <a:gd name="T20" fmla="*/ 0 w 39"/>
                  <a:gd name="T21" fmla="*/ 0 h 131"/>
                  <a:gd name="T22" fmla="*/ 0 w 39"/>
                  <a:gd name="T23" fmla="*/ 0 h 131"/>
                  <a:gd name="T24" fmla="*/ 0 w 39"/>
                  <a:gd name="T25" fmla="*/ 0 h 131"/>
                  <a:gd name="T26" fmla="*/ 0 w 39"/>
                  <a:gd name="T27" fmla="*/ 0 h 131"/>
                  <a:gd name="T28" fmla="*/ 0 w 39"/>
                  <a:gd name="T29" fmla="*/ 0 h 131"/>
                  <a:gd name="T30" fmla="*/ 0 w 39"/>
                  <a:gd name="T31" fmla="*/ 0 h 131"/>
                  <a:gd name="T32" fmla="*/ 0 w 39"/>
                  <a:gd name="T33" fmla="*/ 0 h 131"/>
                  <a:gd name="T34" fmla="*/ 0 w 39"/>
                  <a:gd name="T35" fmla="*/ 0 h 131"/>
                  <a:gd name="T36" fmla="*/ 0 w 39"/>
                  <a:gd name="T37" fmla="*/ 0 h 131"/>
                  <a:gd name="T38" fmla="*/ 0 w 39"/>
                  <a:gd name="T39" fmla="*/ 0 h 131"/>
                  <a:gd name="T40" fmla="*/ 0 w 39"/>
                  <a:gd name="T41" fmla="*/ 0 h 131"/>
                  <a:gd name="T42" fmla="*/ 0 w 39"/>
                  <a:gd name="T43" fmla="*/ 0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31"/>
                  <a:gd name="T68" fmla="*/ 39 w 39"/>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31">
                    <a:moveTo>
                      <a:pt x="0" y="131"/>
                    </a:moveTo>
                    <a:lnTo>
                      <a:pt x="8" y="120"/>
                    </a:lnTo>
                    <a:lnTo>
                      <a:pt x="20" y="100"/>
                    </a:lnTo>
                    <a:lnTo>
                      <a:pt x="28" y="85"/>
                    </a:lnTo>
                    <a:lnTo>
                      <a:pt x="39" y="65"/>
                    </a:lnTo>
                    <a:lnTo>
                      <a:pt x="39" y="54"/>
                    </a:lnTo>
                    <a:lnTo>
                      <a:pt x="39" y="47"/>
                    </a:lnTo>
                    <a:lnTo>
                      <a:pt x="39" y="38"/>
                    </a:lnTo>
                    <a:lnTo>
                      <a:pt x="28" y="27"/>
                    </a:lnTo>
                    <a:lnTo>
                      <a:pt x="28" y="20"/>
                    </a:lnTo>
                    <a:lnTo>
                      <a:pt x="20" y="0"/>
                    </a:lnTo>
                    <a:lnTo>
                      <a:pt x="28" y="7"/>
                    </a:lnTo>
                    <a:lnTo>
                      <a:pt x="28" y="20"/>
                    </a:lnTo>
                    <a:lnTo>
                      <a:pt x="39" y="38"/>
                    </a:lnTo>
                    <a:lnTo>
                      <a:pt x="39" y="47"/>
                    </a:lnTo>
                    <a:lnTo>
                      <a:pt x="39" y="54"/>
                    </a:lnTo>
                    <a:lnTo>
                      <a:pt x="39" y="65"/>
                    </a:lnTo>
                    <a:lnTo>
                      <a:pt x="28" y="93"/>
                    </a:lnTo>
                    <a:lnTo>
                      <a:pt x="28" y="112"/>
                    </a:lnTo>
                    <a:lnTo>
                      <a:pt x="20" y="120"/>
                    </a:lnTo>
                    <a:lnTo>
                      <a:pt x="8" y="131"/>
                    </a:lnTo>
                    <a:lnTo>
                      <a:pt x="0" y="131"/>
                    </a:lnTo>
                    <a:close/>
                  </a:path>
                </a:pathLst>
              </a:custGeom>
              <a:solidFill>
                <a:srgbClr val="000000"/>
              </a:solidFill>
              <a:ln w="9525">
                <a:noFill/>
                <a:round/>
                <a:headEnd/>
                <a:tailEnd/>
              </a:ln>
            </p:spPr>
            <p:txBody>
              <a:bodyPr/>
              <a:lstStyle/>
              <a:p>
                <a:endParaRPr lang="en-US"/>
              </a:p>
            </p:txBody>
          </p:sp>
          <p:sp>
            <p:nvSpPr>
              <p:cNvPr id="36351" name="Freeform 915"/>
              <p:cNvSpPr>
                <a:spLocks/>
              </p:cNvSpPr>
              <p:nvPr/>
            </p:nvSpPr>
            <p:spPr bwMode="auto">
              <a:xfrm>
                <a:off x="562" y="1109"/>
                <a:ext cx="6" cy="13"/>
              </a:xfrm>
              <a:custGeom>
                <a:avLst/>
                <a:gdLst>
                  <a:gd name="T0" fmla="*/ 0 w 39"/>
                  <a:gd name="T1" fmla="*/ 0 h 74"/>
                  <a:gd name="T2" fmla="*/ 0 w 39"/>
                  <a:gd name="T3" fmla="*/ 0 h 74"/>
                  <a:gd name="T4" fmla="*/ 0 w 39"/>
                  <a:gd name="T5" fmla="*/ 0 h 74"/>
                  <a:gd name="T6" fmla="*/ 0 w 39"/>
                  <a:gd name="T7" fmla="*/ 0 h 74"/>
                  <a:gd name="T8" fmla="*/ 0 w 39"/>
                  <a:gd name="T9" fmla="*/ 0 h 74"/>
                  <a:gd name="T10" fmla="*/ 0 w 39"/>
                  <a:gd name="T11" fmla="*/ 0 h 74"/>
                  <a:gd name="T12" fmla="*/ 0 w 39"/>
                  <a:gd name="T13" fmla="*/ 0 h 74"/>
                  <a:gd name="T14" fmla="*/ 0 w 39"/>
                  <a:gd name="T15" fmla="*/ 0 h 74"/>
                  <a:gd name="T16" fmla="*/ 0 w 39"/>
                  <a:gd name="T17" fmla="*/ 0 h 74"/>
                  <a:gd name="T18" fmla="*/ 0 w 39"/>
                  <a:gd name="T19" fmla="*/ 0 h 74"/>
                  <a:gd name="T20" fmla="*/ 0 w 39"/>
                  <a:gd name="T21" fmla="*/ 0 h 74"/>
                  <a:gd name="T22" fmla="*/ 0 w 39"/>
                  <a:gd name="T23" fmla="*/ 0 h 74"/>
                  <a:gd name="T24" fmla="*/ 0 w 39"/>
                  <a:gd name="T25" fmla="*/ 0 h 74"/>
                  <a:gd name="T26" fmla="*/ 0 w 39"/>
                  <a:gd name="T27" fmla="*/ 0 h 74"/>
                  <a:gd name="T28" fmla="*/ 0 w 39"/>
                  <a:gd name="T29" fmla="*/ 0 h 74"/>
                  <a:gd name="T30" fmla="*/ 0 w 39"/>
                  <a:gd name="T31" fmla="*/ 0 h 74"/>
                  <a:gd name="T32" fmla="*/ 0 w 39"/>
                  <a:gd name="T33" fmla="*/ 0 h 74"/>
                  <a:gd name="T34" fmla="*/ 0 w 39"/>
                  <a:gd name="T35" fmla="*/ 0 h 74"/>
                  <a:gd name="T36" fmla="*/ 0 w 39"/>
                  <a:gd name="T37" fmla="*/ 0 h 74"/>
                  <a:gd name="T38" fmla="*/ 0 w 39"/>
                  <a:gd name="T39" fmla="*/ 0 h 74"/>
                  <a:gd name="T40" fmla="*/ 0 w 39"/>
                  <a:gd name="T41" fmla="*/ 0 h 74"/>
                  <a:gd name="T42" fmla="*/ 0 w 39"/>
                  <a:gd name="T43" fmla="*/ 0 h 74"/>
                  <a:gd name="T44" fmla="*/ 0 w 39"/>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4"/>
                  <a:gd name="T71" fmla="*/ 39 w 39"/>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4">
                    <a:moveTo>
                      <a:pt x="31" y="74"/>
                    </a:moveTo>
                    <a:lnTo>
                      <a:pt x="19" y="67"/>
                    </a:lnTo>
                    <a:lnTo>
                      <a:pt x="11" y="53"/>
                    </a:lnTo>
                    <a:lnTo>
                      <a:pt x="11" y="46"/>
                    </a:lnTo>
                    <a:lnTo>
                      <a:pt x="0" y="34"/>
                    </a:lnTo>
                    <a:lnTo>
                      <a:pt x="0" y="26"/>
                    </a:lnTo>
                    <a:lnTo>
                      <a:pt x="0" y="7"/>
                    </a:lnTo>
                    <a:lnTo>
                      <a:pt x="0" y="0"/>
                    </a:lnTo>
                    <a:lnTo>
                      <a:pt x="11" y="0"/>
                    </a:lnTo>
                    <a:lnTo>
                      <a:pt x="19" y="0"/>
                    </a:lnTo>
                    <a:lnTo>
                      <a:pt x="31" y="0"/>
                    </a:lnTo>
                    <a:lnTo>
                      <a:pt x="39" y="7"/>
                    </a:lnTo>
                    <a:lnTo>
                      <a:pt x="31" y="0"/>
                    </a:lnTo>
                    <a:lnTo>
                      <a:pt x="19" y="0"/>
                    </a:lnTo>
                    <a:lnTo>
                      <a:pt x="11" y="7"/>
                    </a:lnTo>
                    <a:lnTo>
                      <a:pt x="0" y="7"/>
                    </a:lnTo>
                    <a:lnTo>
                      <a:pt x="0" y="18"/>
                    </a:lnTo>
                    <a:lnTo>
                      <a:pt x="0" y="26"/>
                    </a:lnTo>
                    <a:lnTo>
                      <a:pt x="11" y="34"/>
                    </a:lnTo>
                    <a:lnTo>
                      <a:pt x="11" y="46"/>
                    </a:lnTo>
                    <a:lnTo>
                      <a:pt x="19" y="53"/>
                    </a:lnTo>
                    <a:lnTo>
                      <a:pt x="19" y="67"/>
                    </a:lnTo>
                    <a:lnTo>
                      <a:pt x="31" y="74"/>
                    </a:lnTo>
                    <a:close/>
                  </a:path>
                </a:pathLst>
              </a:custGeom>
              <a:solidFill>
                <a:srgbClr val="000000"/>
              </a:solidFill>
              <a:ln w="9525">
                <a:noFill/>
                <a:round/>
                <a:headEnd/>
                <a:tailEnd/>
              </a:ln>
            </p:spPr>
            <p:txBody>
              <a:bodyPr/>
              <a:lstStyle/>
              <a:p>
                <a:endParaRPr lang="en-US"/>
              </a:p>
            </p:txBody>
          </p:sp>
          <p:sp>
            <p:nvSpPr>
              <p:cNvPr id="36352" name="Freeform 916"/>
              <p:cNvSpPr>
                <a:spLocks/>
              </p:cNvSpPr>
              <p:nvPr/>
            </p:nvSpPr>
            <p:spPr bwMode="auto">
              <a:xfrm>
                <a:off x="568" y="1110"/>
                <a:ext cx="13" cy="16"/>
              </a:xfrm>
              <a:custGeom>
                <a:avLst/>
                <a:gdLst>
                  <a:gd name="T0" fmla="*/ 0 w 88"/>
                  <a:gd name="T1" fmla="*/ 0 h 87"/>
                  <a:gd name="T2" fmla="*/ 0 w 88"/>
                  <a:gd name="T3" fmla="*/ 0 h 87"/>
                  <a:gd name="T4" fmla="*/ 0 w 88"/>
                  <a:gd name="T5" fmla="*/ 0 h 87"/>
                  <a:gd name="T6" fmla="*/ 0 w 88"/>
                  <a:gd name="T7" fmla="*/ 0 h 87"/>
                  <a:gd name="T8" fmla="*/ 0 w 88"/>
                  <a:gd name="T9" fmla="*/ 0 h 87"/>
                  <a:gd name="T10" fmla="*/ 0 w 88"/>
                  <a:gd name="T11" fmla="*/ 0 h 87"/>
                  <a:gd name="T12" fmla="*/ 0 w 88"/>
                  <a:gd name="T13" fmla="*/ 0 h 87"/>
                  <a:gd name="T14" fmla="*/ 0 w 88"/>
                  <a:gd name="T15" fmla="*/ 0 h 87"/>
                  <a:gd name="T16" fmla="*/ 0 w 88"/>
                  <a:gd name="T17" fmla="*/ 0 h 87"/>
                  <a:gd name="T18" fmla="*/ 0 w 88"/>
                  <a:gd name="T19" fmla="*/ 0 h 87"/>
                  <a:gd name="T20" fmla="*/ 0 w 88"/>
                  <a:gd name="T21" fmla="*/ 0 h 87"/>
                  <a:gd name="T22" fmla="*/ 0 w 88"/>
                  <a:gd name="T23" fmla="*/ 0 h 87"/>
                  <a:gd name="T24" fmla="*/ 0 w 88"/>
                  <a:gd name="T25" fmla="*/ 0 h 87"/>
                  <a:gd name="T26" fmla="*/ 0 w 88"/>
                  <a:gd name="T27" fmla="*/ 0 h 87"/>
                  <a:gd name="T28" fmla="*/ 0 w 88"/>
                  <a:gd name="T29" fmla="*/ 0 h 87"/>
                  <a:gd name="T30" fmla="*/ 0 w 88"/>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7"/>
                  <a:gd name="T50" fmla="*/ 88 w 88"/>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7">
                    <a:moveTo>
                      <a:pt x="0" y="0"/>
                    </a:moveTo>
                    <a:lnTo>
                      <a:pt x="18" y="11"/>
                    </a:lnTo>
                    <a:lnTo>
                      <a:pt x="41" y="19"/>
                    </a:lnTo>
                    <a:lnTo>
                      <a:pt x="49" y="39"/>
                    </a:lnTo>
                    <a:lnTo>
                      <a:pt x="69" y="46"/>
                    </a:lnTo>
                    <a:lnTo>
                      <a:pt x="80" y="60"/>
                    </a:lnTo>
                    <a:lnTo>
                      <a:pt x="88" y="67"/>
                    </a:lnTo>
                    <a:lnTo>
                      <a:pt x="88" y="74"/>
                    </a:lnTo>
                    <a:lnTo>
                      <a:pt x="88" y="87"/>
                    </a:lnTo>
                    <a:lnTo>
                      <a:pt x="80" y="74"/>
                    </a:lnTo>
                    <a:lnTo>
                      <a:pt x="69" y="67"/>
                    </a:lnTo>
                    <a:lnTo>
                      <a:pt x="61" y="46"/>
                    </a:lnTo>
                    <a:lnTo>
                      <a:pt x="49" y="39"/>
                    </a:lnTo>
                    <a:lnTo>
                      <a:pt x="41" y="19"/>
                    </a:lnTo>
                    <a:lnTo>
                      <a:pt x="18" y="11"/>
                    </a:lnTo>
                    <a:lnTo>
                      <a:pt x="0" y="0"/>
                    </a:lnTo>
                    <a:close/>
                  </a:path>
                </a:pathLst>
              </a:custGeom>
              <a:solidFill>
                <a:srgbClr val="000000"/>
              </a:solidFill>
              <a:ln w="9525">
                <a:noFill/>
                <a:round/>
                <a:headEnd/>
                <a:tailEnd/>
              </a:ln>
            </p:spPr>
            <p:txBody>
              <a:bodyPr/>
              <a:lstStyle/>
              <a:p>
                <a:endParaRPr lang="en-US"/>
              </a:p>
            </p:txBody>
          </p:sp>
          <p:sp>
            <p:nvSpPr>
              <p:cNvPr id="36353" name="Rectangle 917"/>
              <p:cNvSpPr>
                <a:spLocks noChangeArrowheads="1"/>
              </p:cNvSpPr>
              <p:nvPr/>
            </p:nvSpPr>
            <p:spPr bwMode="auto">
              <a:xfrm>
                <a:off x="568" y="1110"/>
                <a:ext cx="0" cy="1"/>
              </a:xfrm>
              <a:prstGeom prst="rect">
                <a:avLst/>
              </a:prstGeom>
              <a:solidFill>
                <a:srgbClr val="000000"/>
              </a:solidFill>
              <a:ln w="9525">
                <a:noFill/>
                <a:miter lim="800000"/>
                <a:headEnd/>
                <a:tailEnd/>
              </a:ln>
            </p:spPr>
            <p:txBody>
              <a:bodyPr/>
              <a:lstStyle/>
              <a:p>
                <a:endParaRPr lang="en-US"/>
              </a:p>
            </p:txBody>
          </p:sp>
          <p:sp>
            <p:nvSpPr>
              <p:cNvPr id="36354" name="Rectangle 918"/>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355" name="Rectangle 919"/>
              <p:cNvSpPr>
                <a:spLocks noChangeArrowheads="1"/>
              </p:cNvSpPr>
              <p:nvPr/>
            </p:nvSpPr>
            <p:spPr bwMode="auto">
              <a:xfrm>
                <a:off x="581" y="1126"/>
                <a:ext cx="1" cy="0"/>
              </a:xfrm>
              <a:prstGeom prst="rect">
                <a:avLst/>
              </a:prstGeom>
              <a:solidFill>
                <a:srgbClr val="000000"/>
              </a:solidFill>
              <a:ln w="9525">
                <a:noFill/>
                <a:miter lim="800000"/>
                <a:headEnd/>
                <a:tailEnd/>
              </a:ln>
            </p:spPr>
            <p:txBody>
              <a:bodyPr/>
              <a:lstStyle/>
              <a:p>
                <a:endParaRPr lang="en-US"/>
              </a:p>
            </p:txBody>
          </p:sp>
          <p:sp>
            <p:nvSpPr>
              <p:cNvPr id="36356" name="Freeform 920"/>
              <p:cNvSpPr>
                <a:spLocks/>
              </p:cNvSpPr>
              <p:nvPr/>
            </p:nvSpPr>
            <p:spPr bwMode="auto">
              <a:xfrm>
                <a:off x="387" y="895"/>
                <a:ext cx="33" cy="37"/>
              </a:xfrm>
              <a:custGeom>
                <a:avLst/>
                <a:gdLst>
                  <a:gd name="T0" fmla="*/ 0 w 217"/>
                  <a:gd name="T1" fmla="*/ 0 h 207"/>
                  <a:gd name="T2" fmla="*/ 0 w 217"/>
                  <a:gd name="T3" fmla="*/ 0 h 207"/>
                  <a:gd name="T4" fmla="*/ 0 w 217"/>
                  <a:gd name="T5" fmla="*/ 0 h 207"/>
                  <a:gd name="T6" fmla="*/ 0 w 217"/>
                  <a:gd name="T7" fmla="*/ 0 h 207"/>
                  <a:gd name="T8" fmla="*/ 0 w 217"/>
                  <a:gd name="T9" fmla="*/ 0 h 207"/>
                  <a:gd name="T10" fmla="*/ 0 w 217"/>
                  <a:gd name="T11" fmla="*/ 0 h 207"/>
                  <a:gd name="T12" fmla="*/ 0 w 217"/>
                  <a:gd name="T13" fmla="*/ 0 h 207"/>
                  <a:gd name="T14" fmla="*/ 0 w 217"/>
                  <a:gd name="T15" fmla="*/ 0 h 207"/>
                  <a:gd name="T16" fmla="*/ 0 w 217"/>
                  <a:gd name="T17" fmla="*/ 0 h 207"/>
                  <a:gd name="T18" fmla="*/ 0 w 217"/>
                  <a:gd name="T19" fmla="*/ 0 h 207"/>
                  <a:gd name="T20" fmla="*/ 0 w 217"/>
                  <a:gd name="T21" fmla="*/ 0 h 207"/>
                  <a:gd name="T22" fmla="*/ 0 w 217"/>
                  <a:gd name="T23" fmla="*/ 0 h 207"/>
                  <a:gd name="T24" fmla="*/ 0 w 217"/>
                  <a:gd name="T25" fmla="*/ 0 h 207"/>
                  <a:gd name="T26" fmla="*/ 0 w 217"/>
                  <a:gd name="T27" fmla="*/ 0 h 207"/>
                  <a:gd name="T28" fmla="*/ 0 w 217"/>
                  <a:gd name="T29" fmla="*/ 0 h 207"/>
                  <a:gd name="T30" fmla="*/ 0 w 217"/>
                  <a:gd name="T31" fmla="*/ 0 h 207"/>
                  <a:gd name="T32" fmla="*/ 0 w 217"/>
                  <a:gd name="T33" fmla="*/ 0 h 207"/>
                  <a:gd name="T34" fmla="*/ 0 w 217"/>
                  <a:gd name="T35" fmla="*/ 0 h 207"/>
                  <a:gd name="T36" fmla="*/ 0 w 217"/>
                  <a:gd name="T37" fmla="*/ 0 h 207"/>
                  <a:gd name="T38" fmla="*/ 0 w 217"/>
                  <a:gd name="T39" fmla="*/ 0 h 207"/>
                  <a:gd name="T40" fmla="*/ 0 w 217"/>
                  <a:gd name="T41" fmla="*/ 0 h 207"/>
                  <a:gd name="T42" fmla="*/ 0 w 217"/>
                  <a:gd name="T43" fmla="*/ 0 h 207"/>
                  <a:gd name="T44" fmla="*/ 0 w 217"/>
                  <a:gd name="T45" fmla="*/ 0 h 207"/>
                  <a:gd name="T46" fmla="*/ 0 w 217"/>
                  <a:gd name="T47" fmla="*/ 0 h 207"/>
                  <a:gd name="T48" fmla="*/ 0 w 217"/>
                  <a:gd name="T49" fmla="*/ 0 h 207"/>
                  <a:gd name="T50" fmla="*/ 0 w 217"/>
                  <a:gd name="T51" fmla="*/ 0 h 207"/>
                  <a:gd name="T52" fmla="*/ 0 w 217"/>
                  <a:gd name="T53" fmla="*/ 0 h 207"/>
                  <a:gd name="T54" fmla="*/ 0 w 217"/>
                  <a:gd name="T55" fmla="*/ 0 h 207"/>
                  <a:gd name="T56" fmla="*/ 0 w 217"/>
                  <a:gd name="T57" fmla="*/ 0 h 207"/>
                  <a:gd name="T58" fmla="*/ 0 w 217"/>
                  <a:gd name="T59" fmla="*/ 0 h 207"/>
                  <a:gd name="T60" fmla="*/ 0 w 217"/>
                  <a:gd name="T61" fmla="*/ 0 h 207"/>
                  <a:gd name="T62" fmla="*/ 0 w 217"/>
                  <a:gd name="T63" fmla="*/ 0 h 207"/>
                  <a:gd name="T64" fmla="*/ 0 w 217"/>
                  <a:gd name="T65" fmla="*/ 0 h 207"/>
                  <a:gd name="T66" fmla="*/ 0 w 217"/>
                  <a:gd name="T67" fmla="*/ 0 h 207"/>
                  <a:gd name="T68" fmla="*/ 0 w 217"/>
                  <a:gd name="T69" fmla="*/ 0 h 207"/>
                  <a:gd name="T70" fmla="*/ 0 w 217"/>
                  <a:gd name="T71" fmla="*/ 0 h 207"/>
                  <a:gd name="T72" fmla="*/ 0 w 217"/>
                  <a:gd name="T73" fmla="*/ 0 h 207"/>
                  <a:gd name="T74" fmla="*/ 0 w 217"/>
                  <a:gd name="T75" fmla="*/ 0 h 207"/>
                  <a:gd name="T76" fmla="*/ 0 w 217"/>
                  <a:gd name="T77" fmla="*/ 0 h 207"/>
                  <a:gd name="T78" fmla="*/ 0 w 217"/>
                  <a:gd name="T79" fmla="*/ 0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
                  <a:gd name="T121" fmla="*/ 0 h 207"/>
                  <a:gd name="T122" fmla="*/ 217 w 217"/>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 h="207">
                    <a:moveTo>
                      <a:pt x="0" y="93"/>
                    </a:moveTo>
                    <a:lnTo>
                      <a:pt x="11" y="86"/>
                    </a:lnTo>
                    <a:lnTo>
                      <a:pt x="23" y="75"/>
                    </a:lnTo>
                    <a:lnTo>
                      <a:pt x="41" y="55"/>
                    </a:lnTo>
                    <a:lnTo>
                      <a:pt x="50" y="40"/>
                    </a:lnTo>
                    <a:lnTo>
                      <a:pt x="61" y="28"/>
                    </a:lnTo>
                    <a:lnTo>
                      <a:pt x="70" y="20"/>
                    </a:lnTo>
                    <a:lnTo>
                      <a:pt x="70" y="9"/>
                    </a:lnTo>
                    <a:lnTo>
                      <a:pt x="82" y="9"/>
                    </a:lnTo>
                    <a:lnTo>
                      <a:pt x="90" y="0"/>
                    </a:lnTo>
                    <a:lnTo>
                      <a:pt x="101" y="0"/>
                    </a:lnTo>
                    <a:lnTo>
                      <a:pt x="109" y="0"/>
                    </a:lnTo>
                    <a:lnTo>
                      <a:pt x="120" y="0"/>
                    </a:lnTo>
                    <a:lnTo>
                      <a:pt x="128" y="0"/>
                    </a:lnTo>
                    <a:lnTo>
                      <a:pt x="140" y="0"/>
                    </a:lnTo>
                    <a:lnTo>
                      <a:pt x="151" y="9"/>
                    </a:lnTo>
                    <a:lnTo>
                      <a:pt x="159" y="9"/>
                    </a:lnTo>
                    <a:lnTo>
                      <a:pt x="171" y="20"/>
                    </a:lnTo>
                    <a:lnTo>
                      <a:pt x="179" y="28"/>
                    </a:lnTo>
                    <a:lnTo>
                      <a:pt x="190" y="40"/>
                    </a:lnTo>
                    <a:lnTo>
                      <a:pt x="197" y="47"/>
                    </a:lnTo>
                    <a:lnTo>
                      <a:pt x="209" y="55"/>
                    </a:lnTo>
                    <a:lnTo>
                      <a:pt x="217" y="75"/>
                    </a:lnTo>
                    <a:lnTo>
                      <a:pt x="209" y="75"/>
                    </a:lnTo>
                    <a:lnTo>
                      <a:pt x="197" y="75"/>
                    </a:lnTo>
                    <a:lnTo>
                      <a:pt x="190" y="86"/>
                    </a:lnTo>
                    <a:lnTo>
                      <a:pt x="171" y="93"/>
                    </a:lnTo>
                    <a:lnTo>
                      <a:pt x="151" y="102"/>
                    </a:lnTo>
                    <a:lnTo>
                      <a:pt x="128" y="113"/>
                    </a:lnTo>
                    <a:lnTo>
                      <a:pt x="109" y="120"/>
                    </a:lnTo>
                    <a:lnTo>
                      <a:pt x="90" y="141"/>
                    </a:lnTo>
                    <a:lnTo>
                      <a:pt x="82" y="141"/>
                    </a:lnTo>
                    <a:lnTo>
                      <a:pt x="70" y="149"/>
                    </a:lnTo>
                    <a:lnTo>
                      <a:pt x="50" y="160"/>
                    </a:lnTo>
                    <a:lnTo>
                      <a:pt x="30" y="180"/>
                    </a:lnTo>
                    <a:lnTo>
                      <a:pt x="23" y="180"/>
                    </a:lnTo>
                    <a:lnTo>
                      <a:pt x="23" y="187"/>
                    </a:lnTo>
                    <a:lnTo>
                      <a:pt x="11" y="196"/>
                    </a:lnTo>
                    <a:lnTo>
                      <a:pt x="0" y="207"/>
                    </a:lnTo>
                    <a:lnTo>
                      <a:pt x="0" y="93"/>
                    </a:lnTo>
                    <a:close/>
                  </a:path>
                </a:pathLst>
              </a:custGeom>
              <a:solidFill>
                <a:srgbClr val="000000"/>
              </a:solidFill>
              <a:ln w="9525">
                <a:noFill/>
                <a:round/>
                <a:headEnd/>
                <a:tailEnd/>
              </a:ln>
            </p:spPr>
            <p:txBody>
              <a:bodyPr/>
              <a:lstStyle/>
              <a:p>
                <a:endParaRPr lang="en-US"/>
              </a:p>
            </p:txBody>
          </p:sp>
          <p:sp>
            <p:nvSpPr>
              <p:cNvPr id="36357" name="Freeform 921"/>
              <p:cNvSpPr>
                <a:spLocks/>
              </p:cNvSpPr>
              <p:nvPr/>
            </p:nvSpPr>
            <p:spPr bwMode="auto">
              <a:xfrm>
                <a:off x="387" y="897"/>
                <a:ext cx="13" cy="15"/>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w 82"/>
                  <a:gd name="T21" fmla="*/ 0 h 84"/>
                  <a:gd name="T22" fmla="*/ 0 w 82"/>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84"/>
                  <a:gd name="T38" fmla="*/ 82 w 82"/>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84">
                    <a:moveTo>
                      <a:pt x="0" y="84"/>
                    </a:moveTo>
                    <a:lnTo>
                      <a:pt x="23" y="66"/>
                    </a:lnTo>
                    <a:lnTo>
                      <a:pt x="30" y="46"/>
                    </a:lnTo>
                    <a:lnTo>
                      <a:pt x="50" y="19"/>
                    </a:lnTo>
                    <a:lnTo>
                      <a:pt x="61" y="11"/>
                    </a:lnTo>
                    <a:lnTo>
                      <a:pt x="70" y="0"/>
                    </a:lnTo>
                    <a:lnTo>
                      <a:pt x="82" y="0"/>
                    </a:lnTo>
                    <a:lnTo>
                      <a:pt x="70" y="11"/>
                    </a:lnTo>
                    <a:lnTo>
                      <a:pt x="61" y="31"/>
                    </a:lnTo>
                    <a:lnTo>
                      <a:pt x="41" y="46"/>
                    </a:lnTo>
                    <a:lnTo>
                      <a:pt x="23" y="66"/>
                    </a:lnTo>
                    <a:lnTo>
                      <a:pt x="0" y="84"/>
                    </a:lnTo>
                    <a:close/>
                  </a:path>
                </a:pathLst>
              </a:custGeom>
              <a:solidFill>
                <a:srgbClr val="000000"/>
              </a:solidFill>
              <a:ln w="9525">
                <a:noFill/>
                <a:round/>
                <a:headEnd/>
                <a:tailEnd/>
              </a:ln>
            </p:spPr>
            <p:txBody>
              <a:bodyPr/>
              <a:lstStyle/>
              <a:p>
                <a:endParaRPr lang="en-US"/>
              </a:p>
            </p:txBody>
          </p:sp>
          <p:sp>
            <p:nvSpPr>
              <p:cNvPr id="36358" name="Freeform 922"/>
              <p:cNvSpPr>
                <a:spLocks/>
              </p:cNvSpPr>
              <p:nvPr/>
            </p:nvSpPr>
            <p:spPr bwMode="auto">
              <a:xfrm>
                <a:off x="398" y="895"/>
                <a:ext cx="21" cy="14"/>
              </a:xfrm>
              <a:custGeom>
                <a:avLst/>
                <a:gdLst>
                  <a:gd name="T0" fmla="*/ 0 w 139"/>
                  <a:gd name="T1" fmla="*/ 0 h 75"/>
                  <a:gd name="T2" fmla="*/ 0 w 139"/>
                  <a:gd name="T3" fmla="*/ 0 h 75"/>
                  <a:gd name="T4" fmla="*/ 0 w 139"/>
                  <a:gd name="T5" fmla="*/ 0 h 75"/>
                  <a:gd name="T6" fmla="*/ 0 w 139"/>
                  <a:gd name="T7" fmla="*/ 0 h 75"/>
                  <a:gd name="T8" fmla="*/ 0 w 139"/>
                  <a:gd name="T9" fmla="*/ 0 h 75"/>
                  <a:gd name="T10" fmla="*/ 0 w 139"/>
                  <a:gd name="T11" fmla="*/ 0 h 75"/>
                  <a:gd name="T12" fmla="*/ 0 w 139"/>
                  <a:gd name="T13" fmla="*/ 0 h 75"/>
                  <a:gd name="T14" fmla="*/ 0 w 139"/>
                  <a:gd name="T15" fmla="*/ 0 h 75"/>
                  <a:gd name="T16" fmla="*/ 0 w 139"/>
                  <a:gd name="T17" fmla="*/ 0 h 75"/>
                  <a:gd name="T18" fmla="*/ 0 w 139"/>
                  <a:gd name="T19" fmla="*/ 0 h 75"/>
                  <a:gd name="T20" fmla="*/ 0 w 139"/>
                  <a:gd name="T21" fmla="*/ 0 h 75"/>
                  <a:gd name="T22" fmla="*/ 0 w 139"/>
                  <a:gd name="T23" fmla="*/ 0 h 75"/>
                  <a:gd name="T24" fmla="*/ 0 w 139"/>
                  <a:gd name="T25" fmla="*/ 0 h 75"/>
                  <a:gd name="T26" fmla="*/ 0 w 139"/>
                  <a:gd name="T27" fmla="*/ 0 h 75"/>
                  <a:gd name="T28" fmla="*/ 0 w 139"/>
                  <a:gd name="T29" fmla="*/ 0 h 75"/>
                  <a:gd name="T30" fmla="*/ 0 w 139"/>
                  <a:gd name="T31" fmla="*/ 0 h 75"/>
                  <a:gd name="T32" fmla="*/ 0 w 139"/>
                  <a:gd name="T33" fmla="*/ 0 h 75"/>
                  <a:gd name="T34" fmla="*/ 0 w 139"/>
                  <a:gd name="T35" fmla="*/ 0 h 75"/>
                  <a:gd name="T36" fmla="*/ 0 w 139"/>
                  <a:gd name="T37" fmla="*/ 0 h 75"/>
                  <a:gd name="T38" fmla="*/ 0 w 139"/>
                  <a:gd name="T39" fmla="*/ 0 h 75"/>
                  <a:gd name="T40" fmla="*/ 0 w 139"/>
                  <a:gd name="T41" fmla="*/ 0 h 75"/>
                  <a:gd name="T42" fmla="*/ 0 w 139"/>
                  <a:gd name="T43" fmla="*/ 0 h 75"/>
                  <a:gd name="T44" fmla="*/ 0 w 139"/>
                  <a:gd name="T45" fmla="*/ 0 h 75"/>
                  <a:gd name="T46" fmla="*/ 0 w 13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75"/>
                  <a:gd name="T74" fmla="*/ 139 w 13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75">
                    <a:moveTo>
                      <a:pt x="0" y="9"/>
                    </a:moveTo>
                    <a:lnTo>
                      <a:pt x="20" y="0"/>
                    </a:lnTo>
                    <a:lnTo>
                      <a:pt x="31" y="0"/>
                    </a:lnTo>
                    <a:lnTo>
                      <a:pt x="39" y="0"/>
                    </a:lnTo>
                    <a:lnTo>
                      <a:pt x="50" y="0"/>
                    </a:lnTo>
                    <a:lnTo>
                      <a:pt x="58" y="0"/>
                    </a:lnTo>
                    <a:lnTo>
                      <a:pt x="70" y="0"/>
                    </a:lnTo>
                    <a:lnTo>
                      <a:pt x="81" y="9"/>
                    </a:lnTo>
                    <a:lnTo>
                      <a:pt x="89" y="20"/>
                    </a:lnTo>
                    <a:lnTo>
                      <a:pt x="109" y="28"/>
                    </a:lnTo>
                    <a:lnTo>
                      <a:pt x="120" y="47"/>
                    </a:lnTo>
                    <a:lnTo>
                      <a:pt x="139" y="75"/>
                    </a:lnTo>
                    <a:lnTo>
                      <a:pt x="120" y="47"/>
                    </a:lnTo>
                    <a:lnTo>
                      <a:pt x="109" y="28"/>
                    </a:lnTo>
                    <a:lnTo>
                      <a:pt x="89" y="20"/>
                    </a:lnTo>
                    <a:lnTo>
                      <a:pt x="81" y="9"/>
                    </a:lnTo>
                    <a:lnTo>
                      <a:pt x="70" y="9"/>
                    </a:lnTo>
                    <a:lnTo>
                      <a:pt x="58" y="0"/>
                    </a:lnTo>
                    <a:lnTo>
                      <a:pt x="50" y="0"/>
                    </a:lnTo>
                    <a:lnTo>
                      <a:pt x="39" y="0"/>
                    </a:lnTo>
                    <a:lnTo>
                      <a:pt x="31" y="0"/>
                    </a:lnTo>
                    <a:lnTo>
                      <a:pt x="20" y="9"/>
                    </a:lnTo>
                    <a:lnTo>
                      <a:pt x="12" y="9"/>
                    </a:lnTo>
                    <a:lnTo>
                      <a:pt x="0" y="9"/>
                    </a:lnTo>
                    <a:close/>
                  </a:path>
                </a:pathLst>
              </a:custGeom>
              <a:solidFill>
                <a:srgbClr val="000000"/>
              </a:solidFill>
              <a:ln w="9525">
                <a:noFill/>
                <a:round/>
                <a:headEnd/>
                <a:tailEnd/>
              </a:ln>
            </p:spPr>
            <p:txBody>
              <a:bodyPr/>
              <a:lstStyle/>
              <a:p>
                <a:endParaRPr lang="en-US"/>
              </a:p>
            </p:txBody>
          </p:sp>
          <p:sp>
            <p:nvSpPr>
              <p:cNvPr id="36359" name="Rectangle 923"/>
              <p:cNvSpPr>
                <a:spLocks noChangeArrowheads="1"/>
              </p:cNvSpPr>
              <p:nvPr/>
            </p:nvSpPr>
            <p:spPr bwMode="auto">
              <a:xfrm>
                <a:off x="419" y="907"/>
                <a:ext cx="0" cy="2"/>
              </a:xfrm>
              <a:prstGeom prst="rect">
                <a:avLst/>
              </a:prstGeom>
              <a:solidFill>
                <a:srgbClr val="000000"/>
              </a:solidFill>
              <a:ln w="9525">
                <a:noFill/>
                <a:miter lim="800000"/>
                <a:headEnd/>
                <a:tailEnd/>
              </a:ln>
            </p:spPr>
            <p:txBody>
              <a:bodyPr/>
              <a:lstStyle/>
              <a:p>
                <a:endParaRPr lang="en-US"/>
              </a:p>
            </p:txBody>
          </p:sp>
          <p:sp>
            <p:nvSpPr>
              <p:cNvPr id="36360" name="Freeform 924"/>
              <p:cNvSpPr>
                <a:spLocks/>
              </p:cNvSpPr>
              <p:nvPr/>
            </p:nvSpPr>
            <p:spPr bwMode="auto">
              <a:xfrm>
                <a:off x="410" y="907"/>
                <a:ext cx="9" cy="7"/>
              </a:xfrm>
              <a:custGeom>
                <a:avLst/>
                <a:gdLst>
                  <a:gd name="T0" fmla="*/ 0 w 58"/>
                  <a:gd name="T1" fmla="*/ 0 h 36"/>
                  <a:gd name="T2" fmla="*/ 0 w 58"/>
                  <a:gd name="T3" fmla="*/ 0 h 36"/>
                  <a:gd name="T4" fmla="*/ 0 w 58"/>
                  <a:gd name="T5" fmla="*/ 0 h 36"/>
                  <a:gd name="T6" fmla="*/ 0 w 58"/>
                  <a:gd name="T7" fmla="*/ 0 h 36"/>
                  <a:gd name="T8" fmla="*/ 0 w 58"/>
                  <a:gd name="T9" fmla="*/ 0 h 36"/>
                  <a:gd name="T10" fmla="*/ 0 w 58"/>
                  <a:gd name="T11" fmla="*/ 0 h 36"/>
                  <a:gd name="T12" fmla="*/ 0 w 58"/>
                  <a:gd name="T13" fmla="*/ 0 h 36"/>
                  <a:gd name="T14" fmla="*/ 0 60000 65536"/>
                  <a:gd name="T15" fmla="*/ 0 60000 65536"/>
                  <a:gd name="T16" fmla="*/ 0 60000 65536"/>
                  <a:gd name="T17" fmla="*/ 0 60000 65536"/>
                  <a:gd name="T18" fmla="*/ 0 60000 65536"/>
                  <a:gd name="T19" fmla="*/ 0 60000 65536"/>
                  <a:gd name="T20" fmla="*/ 0 60000 65536"/>
                  <a:gd name="T21" fmla="*/ 0 w 58"/>
                  <a:gd name="T22" fmla="*/ 0 h 36"/>
                  <a:gd name="T23" fmla="*/ 58 w 5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6">
                    <a:moveTo>
                      <a:pt x="58" y="9"/>
                    </a:moveTo>
                    <a:lnTo>
                      <a:pt x="28" y="20"/>
                    </a:lnTo>
                    <a:lnTo>
                      <a:pt x="0" y="36"/>
                    </a:lnTo>
                    <a:lnTo>
                      <a:pt x="0" y="27"/>
                    </a:lnTo>
                    <a:lnTo>
                      <a:pt x="28" y="20"/>
                    </a:lnTo>
                    <a:lnTo>
                      <a:pt x="58" y="0"/>
                    </a:lnTo>
                    <a:lnTo>
                      <a:pt x="58" y="9"/>
                    </a:lnTo>
                    <a:close/>
                  </a:path>
                </a:pathLst>
              </a:custGeom>
              <a:solidFill>
                <a:srgbClr val="000000"/>
              </a:solidFill>
              <a:ln w="9525">
                <a:noFill/>
                <a:round/>
                <a:headEnd/>
                <a:tailEnd/>
              </a:ln>
            </p:spPr>
            <p:txBody>
              <a:bodyPr/>
              <a:lstStyle/>
              <a:p>
                <a:endParaRPr lang="en-US"/>
              </a:p>
            </p:txBody>
          </p:sp>
          <p:sp>
            <p:nvSpPr>
              <p:cNvPr id="36361" name="Freeform 925"/>
              <p:cNvSpPr>
                <a:spLocks/>
              </p:cNvSpPr>
              <p:nvPr/>
            </p:nvSpPr>
            <p:spPr bwMode="auto">
              <a:xfrm>
                <a:off x="387" y="912"/>
                <a:ext cx="23" cy="20"/>
              </a:xfrm>
              <a:custGeom>
                <a:avLst/>
                <a:gdLst>
                  <a:gd name="T0" fmla="*/ 0 w 151"/>
                  <a:gd name="T1" fmla="*/ 0 h 114"/>
                  <a:gd name="T2" fmla="*/ 0 w 151"/>
                  <a:gd name="T3" fmla="*/ 0 h 114"/>
                  <a:gd name="T4" fmla="*/ 0 w 151"/>
                  <a:gd name="T5" fmla="*/ 0 h 114"/>
                  <a:gd name="T6" fmla="*/ 0 w 151"/>
                  <a:gd name="T7" fmla="*/ 0 h 114"/>
                  <a:gd name="T8" fmla="*/ 0 w 151"/>
                  <a:gd name="T9" fmla="*/ 0 h 114"/>
                  <a:gd name="T10" fmla="*/ 0 w 151"/>
                  <a:gd name="T11" fmla="*/ 0 h 114"/>
                  <a:gd name="T12" fmla="*/ 0 w 151"/>
                  <a:gd name="T13" fmla="*/ 0 h 114"/>
                  <a:gd name="T14" fmla="*/ 0 w 151"/>
                  <a:gd name="T15" fmla="*/ 0 h 114"/>
                  <a:gd name="T16" fmla="*/ 0 w 151"/>
                  <a:gd name="T17" fmla="*/ 0 h 114"/>
                  <a:gd name="T18" fmla="*/ 0 w 151"/>
                  <a:gd name="T19" fmla="*/ 0 h 114"/>
                  <a:gd name="T20" fmla="*/ 0 w 151"/>
                  <a:gd name="T21" fmla="*/ 0 h 114"/>
                  <a:gd name="T22" fmla="*/ 0 w 151"/>
                  <a:gd name="T23" fmla="*/ 0 h 114"/>
                  <a:gd name="T24" fmla="*/ 0 w 151"/>
                  <a:gd name="T25" fmla="*/ 0 h 114"/>
                  <a:gd name="T26" fmla="*/ 0 w 151"/>
                  <a:gd name="T27" fmla="*/ 0 h 114"/>
                  <a:gd name="T28" fmla="*/ 0 w 151"/>
                  <a:gd name="T29" fmla="*/ 0 h 114"/>
                  <a:gd name="T30" fmla="*/ 0 w 151"/>
                  <a:gd name="T31" fmla="*/ 0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14"/>
                  <a:gd name="T50" fmla="*/ 151 w 151"/>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14">
                    <a:moveTo>
                      <a:pt x="151" y="9"/>
                    </a:moveTo>
                    <a:lnTo>
                      <a:pt x="128" y="20"/>
                    </a:lnTo>
                    <a:lnTo>
                      <a:pt x="101" y="27"/>
                    </a:lnTo>
                    <a:lnTo>
                      <a:pt x="70" y="56"/>
                    </a:lnTo>
                    <a:lnTo>
                      <a:pt x="50" y="67"/>
                    </a:lnTo>
                    <a:lnTo>
                      <a:pt x="30" y="87"/>
                    </a:lnTo>
                    <a:lnTo>
                      <a:pt x="23" y="94"/>
                    </a:lnTo>
                    <a:lnTo>
                      <a:pt x="0" y="114"/>
                    </a:lnTo>
                    <a:lnTo>
                      <a:pt x="23" y="94"/>
                    </a:lnTo>
                    <a:lnTo>
                      <a:pt x="30" y="75"/>
                    </a:lnTo>
                    <a:lnTo>
                      <a:pt x="50" y="67"/>
                    </a:lnTo>
                    <a:lnTo>
                      <a:pt x="61" y="56"/>
                    </a:lnTo>
                    <a:lnTo>
                      <a:pt x="101" y="27"/>
                    </a:lnTo>
                    <a:lnTo>
                      <a:pt x="120" y="20"/>
                    </a:lnTo>
                    <a:lnTo>
                      <a:pt x="151" y="0"/>
                    </a:lnTo>
                    <a:lnTo>
                      <a:pt x="151" y="9"/>
                    </a:lnTo>
                    <a:close/>
                  </a:path>
                </a:pathLst>
              </a:custGeom>
              <a:solidFill>
                <a:srgbClr val="000000"/>
              </a:solidFill>
              <a:ln w="9525">
                <a:noFill/>
                <a:round/>
                <a:headEnd/>
                <a:tailEnd/>
              </a:ln>
            </p:spPr>
            <p:txBody>
              <a:bodyPr/>
              <a:lstStyle/>
              <a:p>
                <a:endParaRPr lang="en-US"/>
              </a:p>
            </p:txBody>
          </p:sp>
          <p:sp>
            <p:nvSpPr>
              <p:cNvPr id="36362" name="Freeform 926"/>
              <p:cNvSpPr>
                <a:spLocks/>
              </p:cNvSpPr>
              <p:nvPr/>
            </p:nvSpPr>
            <p:spPr bwMode="auto">
              <a:xfrm>
                <a:off x="387" y="722"/>
                <a:ext cx="32" cy="67"/>
              </a:xfrm>
              <a:custGeom>
                <a:avLst/>
                <a:gdLst>
                  <a:gd name="T0" fmla="*/ 0 w 209"/>
                  <a:gd name="T1" fmla="*/ 0 h 370"/>
                  <a:gd name="T2" fmla="*/ 0 w 209"/>
                  <a:gd name="T3" fmla="*/ 0 h 370"/>
                  <a:gd name="T4" fmla="*/ 0 w 209"/>
                  <a:gd name="T5" fmla="*/ 0 h 370"/>
                  <a:gd name="T6" fmla="*/ 0 w 209"/>
                  <a:gd name="T7" fmla="*/ 0 h 370"/>
                  <a:gd name="T8" fmla="*/ 0 w 209"/>
                  <a:gd name="T9" fmla="*/ 0 h 370"/>
                  <a:gd name="T10" fmla="*/ 0 w 209"/>
                  <a:gd name="T11" fmla="*/ 0 h 370"/>
                  <a:gd name="T12" fmla="*/ 0 w 209"/>
                  <a:gd name="T13" fmla="*/ 0 h 370"/>
                  <a:gd name="T14" fmla="*/ 0 w 209"/>
                  <a:gd name="T15" fmla="*/ 0 h 370"/>
                  <a:gd name="T16" fmla="*/ 0 w 209"/>
                  <a:gd name="T17" fmla="*/ 0 h 370"/>
                  <a:gd name="T18" fmla="*/ 0 w 209"/>
                  <a:gd name="T19" fmla="*/ 0 h 370"/>
                  <a:gd name="T20" fmla="*/ 0 w 209"/>
                  <a:gd name="T21" fmla="*/ 0 h 370"/>
                  <a:gd name="T22" fmla="*/ 0 w 209"/>
                  <a:gd name="T23" fmla="*/ 0 h 370"/>
                  <a:gd name="T24" fmla="*/ 0 w 209"/>
                  <a:gd name="T25" fmla="*/ 0 h 370"/>
                  <a:gd name="T26" fmla="*/ 0 w 209"/>
                  <a:gd name="T27" fmla="*/ 0 h 370"/>
                  <a:gd name="T28" fmla="*/ 0 w 209"/>
                  <a:gd name="T29" fmla="*/ 0 h 370"/>
                  <a:gd name="T30" fmla="*/ 0 w 209"/>
                  <a:gd name="T31" fmla="*/ 0 h 370"/>
                  <a:gd name="T32" fmla="*/ 0 w 209"/>
                  <a:gd name="T33" fmla="*/ 0 h 370"/>
                  <a:gd name="T34" fmla="*/ 0 w 209"/>
                  <a:gd name="T35" fmla="*/ 0 h 370"/>
                  <a:gd name="T36" fmla="*/ 0 w 209"/>
                  <a:gd name="T37" fmla="*/ 0 h 370"/>
                  <a:gd name="T38" fmla="*/ 0 w 209"/>
                  <a:gd name="T39" fmla="*/ 0 h 370"/>
                  <a:gd name="T40" fmla="*/ 0 w 209"/>
                  <a:gd name="T41" fmla="*/ 0 h 370"/>
                  <a:gd name="T42" fmla="*/ 0 w 209"/>
                  <a:gd name="T43" fmla="*/ 0 h 370"/>
                  <a:gd name="T44" fmla="*/ 0 w 209"/>
                  <a:gd name="T45" fmla="*/ 0 h 370"/>
                  <a:gd name="T46" fmla="*/ 0 w 209"/>
                  <a:gd name="T47" fmla="*/ 0 h 370"/>
                  <a:gd name="T48" fmla="*/ 0 w 209"/>
                  <a:gd name="T49" fmla="*/ 0 h 370"/>
                  <a:gd name="T50" fmla="*/ 0 w 209"/>
                  <a:gd name="T51" fmla="*/ 0 h 370"/>
                  <a:gd name="T52" fmla="*/ 0 w 209"/>
                  <a:gd name="T53" fmla="*/ 0 h 370"/>
                  <a:gd name="T54" fmla="*/ 0 w 209"/>
                  <a:gd name="T55" fmla="*/ 0 h 370"/>
                  <a:gd name="T56" fmla="*/ 0 w 209"/>
                  <a:gd name="T57" fmla="*/ 0 h 370"/>
                  <a:gd name="T58" fmla="*/ 0 w 209"/>
                  <a:gd name="T59" fmla="*/ 0 h 370"/>
                  <a:gd name="T60" fmla="*/ 0 w 209"/>
                  <a:gd name="T61" fmla="*/ 0 h 370"/>
                  <a:gd name="T62" fmla="*/ 0 w 209"/>
                  <a:gd name="T63" fmla="*/ 0 h 370"/>
                  <a:gd name="T64" fmla="*/ 0 w 209"/>
                  <a:gd name="T65" fmla="*/ 0 h 370"/>
                  <a:gd name="T66" fmla="*/ 0 w 209"/>
                  <a:gd name="T67" fmla="*/ 0 h 370"/>
                  <a:gd name="T68" fmla="*/ 0 w 209"/>
                  <a:gd name="T69" fmla="*/ 0 h 370"/>
                  <a:gd name="T70" fmla="*/ 0 w 209"/>
                  <a:gd name="T71" fmla="*/ 0 h 370"/>
                  <a:gd name="T72" fmla="*/ 0 w 209"/>
                  <a:gd name="T73" fmla="*/ 0 h 370"/>
                  <a:gd name="T74" fmla="*/ 0 w 209"/>
                  <a:gd name="T75" fmla="*/ 0 h 370"/>
                  <a:gd name="T76" fmla="*/ 0 w 209"/>
                  <a:gd name="T77" fmla="*/ 0 h 370"/>
                  <a:gd name="T78" fmla="*/ 0 w 209"/>
                  <a:gd name="T79" fmla="*/ 0 h 370"/>
                  <a:gd name="T80" fmla="*/ 0 w 209"/>
                  <a:gd name="T81" fmla="*/ 0 h 370"/>
                  <a:gd name="T82" fmla="*/ 0 w 209"/>
                  <a:gd name="T83" fmla="*/ 0 h 370"/>
                  <a:gd name="T84" fmla="*/ 0 w 209"/>
                  <a:gd name="T85" fmla="*/ 0 h 370"/>
                  <a:gd name="T86" fmla="*/ 0 w 209"/>
                  <a:gd name="T87" fmla="*/ 0 h 370"/>
                  <a:gd name="T88" fmla="*/ 0 w 209"/>
                  <a:gd name="T89" fmla="*/ 0 h 370"/>
                  <a:gd name="T90" fmla="*/ 0 w 209"/>
                  <a:gd name="T91" fmla="*/ 0 h 370"/>
                  <a:gd name="T92" fmla="*/ 0 w 209"/>
                  <a:gd name="T93" fmla="*/ 0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9"/>
                  <a:gd name="T142" fmla="*/ 0 h 370"/>
                  <a:gd name="T143" fmla="*/ 209 w 209"/>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9" h="370">
                    <a:moveTo>
                      <a:pt x="0" y="268"/>
                    </a:moveTo>
                    <a:lnTo>
                      <a:pt x="0" y="268"/>
                    </a:lnTo>
                    <a:lnTo>
                      <a:pt x="0" y="261"/>
                    </a:lnTo>
                    <a:lnTo>
                      <a:pt x="0" y="248"/>
                    </a:lnTo>
                    <a:lnTo>
                      <a:pt x="11" y="241"/>
                    </a:lnTo>
                    <a:lnTo>
                      <a:pt x="11" y="230"/>
                    </a:lnTo>
                    <a:lnTo>
                      <a:pt x="23" y="221"/>
                    </a:lnTo>
                    <a:lnTo>
                      <a:pt x="23" y="214"/>
                    </a:lnTo>
                    <a:lnTo>
                      <a:pt x="30" y="214"/>
                    </a:lnTo>
                    <a:lnTo>
                      <a:pt x="41" y="203"/>
                    </a:lnTo>
                    <a:lnTo>
                      <a:pt x="50" y="195"/>
                    </a:lnTo>
                    <a:lnTo>
                      <a:pt x="61" y="195"/>
                    </a:lnTo>
                    <a:lnTo>
                      <a:pt x="61" y="183"/>
                    </a:lnTo>
                    <a:lnTo>
                      <a:pt x="82" y="183"/>
                    </a:lnTo>
                    <a:lnTo>
                      <a:pt x="90" y="176"/>
                    </a:lnTo>
                    <a:lnTo>
                      <a:pt x="101" y="176"/>
                    </a:lnTo>
                    <a:lnTo>
                      <a:pt x="109" y="176"/>
                    </a:lnTo>
                    <a:lnTo>
                      <a:pt x="120" y="168"/>
                    </a:lnTo>
                    <a:lnTo>
                      <a:pt x="128" y="168"/>
                    </a:lnTo>
                    <a:lnTo>
                      <a:pt x="140" y="168"/>
                    </a:lnTo>
                    <a:lnTo>
                      <a:pt x="151" y="168"/>
                    </a:lnTo>
                    <a:lnTo>
                      <a:pt x="151" y="176"/>
                    </a:lnTo>
                    <a:lnTo>
                      <a:pt x="151" y="183"/>
                    </a:lnTo>
                    <a:lnTo>
                      <a:pt x="151" y="195"/>
                    </a:lnTo>
                    <a:lnTo>
                      <a:pt x="140" y="195"/>
                    </a:lnTo>
                    <a:lnTo>
                      <a:pt x="140" y="203"/>
                    </a:lnTo>
                    <a:lnTo>
                      <a:pt x="128" y="214"/>
                    </a:lnTo>
                    <a:lnTo>
                      <a:pt x="120" y="221"/>
                    </a:lnTo>
                    <a:lnTo>
                      <a:pt x="109" y="241"/>
                    </a:lnTo>
                    <a:lnTo>
                      <a:pt x="101" y="248"/>
                    </a:lnTo>
                    <a:lnTo>
                      <a:pt x="90" y="268"/>
                    </a:lnTo>
                    <a:lnTo>
                      <a:pt x="82" y="276"/>
                    </a:lnTo>
                    <a:lnTo>
                      <a:pt x="82" y="289"/>
                    </a:lnTo>
                    <a:lnTo>
                      <a:pt x="70" y="289"/>
                    </a:lnTo>
                    <a:lnTo>
                      <a:pt x="70" y="297"/>
                    </a:lnTo>
                    <a:lnTo>
                      <a:pt x="61" y="308"/>
                    </a:lnTo>
                    <a:lnTo>
                      <a:pt x="61" y="315"/>
                    </a:lnTo>
                    <a:lnTo>
                      <a:pt x="61" y="324"/>
                    </a:lnTo>
                    <a:lnTo>
                      <a:pt x="61" y="335"/>
                    </a:lnTo>
                    <a:lnTo>
                      <a:pt x="61" y="342"/>
                    </a:lnTo>
                    <a:lnTo>
                      <a:pt x="61" y="355"/>
                    </a:lnTo>
                    <a:lnTo>
                      <a:pt x="70" y="362"/>
                    </a:lnTo>
                    <a:lnTo>
                      <a:pt x="82" y="362"/>
                    </a:lnTo>
                    <a:lnTo>
                      <a:pt x="90" y="370"/>
                    </a:lnTo>
                    <a:lnTo>
                      <a:pt x="101" y="370"/>
                    </a:lnTo>
                    <a:lnTo>
                      <a:pt x="109" y="370"/>
                    </a:lnTo>
                    <a:lnTo>
                      <a:pt x="128" y="370"/>
                    </a:lnTo>
                    <a:lnTo>
                      <a:pt x="151" y="370"/>
                    </a:lnTo>
                    <a:lnTo>
                      <a:pt x="159" y="370"/>
                    </a:lnTo>
                    <a:lnTo>
                      <a:pt x="171" y="370"/>
                    </a:lnTo>
                    <a:lnTo>
                      <a:pt x="179" y="370"/>
                    </a:lnTo>
                    <a:lnTo>
                      <a:pt x="190" y="370"/>
                    </a:lnTo>
                    <a:lnTo>
                      <a:pt x="190" y="362"/>
                    </a:lnTo>
                    <a:lnTo>
                      <a:pt x="197" y="362"/>
                    </a:lnTo>
                    <a:lnTo>
                      <a:pt x="209" y="362"/>
                    </a:lnTo>
                    <a:lnTo>
                      <a:pt x="209" y="355"/>
                    </a:lnTo>
                    <a:lnTo>
                      <a:pt x="209" y="342"/>
                    </a:lnTo>
                    <a:lnTo>
                      <a:pt x="209" y="335"/>
                    </a:lnTo>
                    <a:lnTo>
                      <a:pt x="209" y="324"/>
                    </a:lnTo>
                    <a:lnTo>
                      <a:pt x="209" y="315"/>
                    </a:lnTo>
                    <a:lnTo>
                      <a:pt x="209" y="308"/>
                    </a:lnTo>
                    <a:lnTo>
                      <a:pt x="209" y="297"/>
                    </a:lnTo>
                    <a:lnTo>
                      <a:pt x="197" y="268"/>
                    </a:lnTo>
                    <a:lnTo>
                      <a:pt x="197" y="248"/>
                    </a:lnTo>
                    <a:lnTo>
                      <a:pt x="197" y="241"/>
                    </a:lnTo>
                    <a:lnTo>
                      <a:pt x="209" y="261"/>
                    </a:lnTo>
                    <a:lnTo>
                      <a:pt x="197" y="241"/>
                    </a:lnTo>
                    <a:lnTo>
                      <a:pt x="190" y="230"/>
                    </a:lnTo>
                    <a:lnTo>
                      <a:pt x="190" y="221"/>
                    </a:lnTo>
                    <a:lnTo>
                      <a:pt x="179" y="203"/>
                    </a:lnTo>
                    <a:lnTo>
                      <a:pt x="171" y="195"/>
                    </a:lnTo>
                    <a:lnTo>
                      <a:pt x="171" y="176"/>
                    </a:lnTo>
                    <a:lnTo>
                      <a:pt x="151" y="148"/>
                    </a:lnTo>
                    <a:lnTo>
                      <a:pt x="128" y="82"/>
                    </a:lnTo>
                    <a:lnTo>
                      <a:pt x="120" y="55"/>
                    </a:lnTo>
                    <a:lnTo>
                      <a:pt x="120" y="47"/>
                    </a:lnTo>
                    <a:lnTo>
                      <a:pt x="109" y="35"/>
                    </a:lnTo>
                    <a:lnTo>
                      <a:pt x="109" y="27"/>
                    </a:lnTo>
                    <a:lnTo>
                      <a:pt x="101" y="16"/>
                    </a:lnTo>
                    <a:lnTo>
                      <a:pt x="101" y="9"/>
                    </a:lnTo>
                    <a:lnTo>
                      <a:pt x="90" y="9"/>
                    </a:lnTo>
                    <a:lnTo>
                      <a:pt x="90" y="0"/>
                    </a:lnTo>
                    <a:lnTo>
                      <a:pt x="82" y="0"/>
                    </a:lnTo>
                    <a:lnTo>
                      <a:pt x="70" y="0"/>
                    </a:lnTo>
                    <a:lnTo>
                      <a:pt x="61" y="0"/>
                    </a:lnTo>
                    <a:lnTo>
                      <a:pt x="61" y="9"/>
                    </a:lnTo>
                    <a:lnTo>
                      <a:pt x="50" y="9"/>
                    </a:lnTo>
                    <a:lnTo>
                      <a:pt x="50" y="16"/>
                    </a:lnTo>
                    <a:lnTo>
                      <a:pt x="41" y="27"/>
                    </a:lnTo>
                    <a:lnTo>
                      <a:pt x="30" y="35"/>
                    </a:lnTo>
                    <a:lnTo>
                      <a:pt x="30" y="55"/>
                    </a:lnTo>
                    <a:lnTo>
                      <a:pt x="23" y="74"/>
                    </a:lnTo>
                    <a:lnTo>
                      <a:pt x="11" y="101"/>
                    </a:lnTo>
                    <a:lnTo>
                      <a:pt x="0" y="129"/>
                    </a:lnTo>
                    <a:lnTo>
                      <a:pt x="0" y="268"/>
                    </a:lnTo>
                    <a:close/>
                  </a:path>
                </a:pathLst>
              </a:custGeom>
              <a:solidFill>
                <a:srgbClr val="000000"/>
              </a:solidFill>
              <a:ln w="9525">
                <a:noFill/>
                <a:round/>
                <a:headEnd/>
                <a:tailEnd/>
              </a:ln>
            </p:spPr>
            <p:txBody>
              <a:bodyPr/>
              <a:lstStyle/>
              <a:p>
                <a:endParaRPr lang="en-US"/>
              </a:p>
            </p:txBody>
          </p:sp>
          <p:sp>
            <p:nvSpPr>
              <p:cNvPr id="36363" name="Freeform 927"/>
              <p:cNvSpPr>
                <a:spLocks/>
              </p:cNvSpPr>
              <p:nvPr/>
            </p:nvSpPr>
            <p:spPr bwMode="auto">
              <a:xfrm>
                <a:off x="387" y="753"/>
                <a:ext cx="23" cy="18"/>
              </a:xfrm>
              <a:custGeom>
                <a:avLst/>
                <a:gdLst>
                  <a:gd name="T0" fmla="*/ 0 w 151"/>
                  <a:gd name="T1" fmla="*/ 0 h 100"/>
                  <a:gd name="T2" fmla="*/ 0 w 151"/>
                  <a:gd name="T3" fmla="*/ 0 h 100"/>
                  <a:gd name="T4" fmla="*/ 0 w 151"/>
                  <a:gd name="T5" fmla="*/ 0 h 100"/>
                  <a:gd name="T6" fmla="*/ 0 w 151"/>
                  <a:gd name="T7" fmla="*/ 0 h 100"/>
                  <a:gd name="T8" fmla="*/ 0 w 151"/>
                  <a:gd name="T9" fmla="*/ 0 h 100"/>
                  <a:gd name="T10" fmla="*/ 0 w 151"/>
                  <a:gd name="T11" fmla="*/ 0 h 100"/>
                  <a:gd name="T12" fmla="*/ 0 w 151"/>
                  <a:gd name="T13" fmla="*/ 0 h 100"/>
                  <a:gd name="T14" fmla="*/ 0 w 151"/>
                  <a:gd name="T15" fmla="*/ 0 h 100"/>
                  <a:gd name="T16" fmla="*/ 0 w 151"/>
                  <a:gd name="T17" fmla="*/ 0 h 100"/>
                  <a:gd name="T18" fmla="*/ 0 w 151"/>
                  <a:gd name="T19" fmla="*/ 0 h 100"/>
                  <a:gd name="T20" fmla="*/ 0 w 151"/>
                  <a:gd name="T21" fmla="*/ 0 h 100"/>
                  <a:gd name="T22" fmla="*/ 0 w 151"/>
                  <a:gd name="T23" fmla="*/ 0 h 100"/>
                  <a:gd name="T24" fmla="*/ 0 w 151"/>
                  <a:gd name="T25" fmla="*/ 0 h 100"/>
                  <a:gd name="T26" fmla="*/ 0 w 151"/>
                  <a:gd name="T27" fmla="*/ 0 h 100"/>
                  <a:gd name="T28" fmla="*/ 0 w 151"/>
                  <a:gd name="T29" fmla="*/ 0 h 100"/>
                  <a:gd name="T30" fmla="*/ 0 w 151"/>
                  <a:gd name="T31" fmla="*/ 0 h 100"/>
                  <a:gd name="T32" fmla="*/ 0 w 151"/>
                  <a:gd name="T33" fmla="*/ 0 h 100"/>
                  <a:gd name="T34" fmla="*/ 0 w 151"/>
                  <a:gd name="T35" fmla="*/ 0 h 100"/>
                  <a:gd name="T36" fmla="*/ 0 w 151"/>
                  <a:gd name="T37" fmla="*/ 0 h 100"/>
                  <a:gd name="T38" fmla="*/ 0 w 151"/>
                  <a:gd name="T39" fmla="*/ 0 h 100"/>
                  <a:gd name="T40" fmla="*/ 0 w 151"/>
                  <a:gd name="T41" fmla="*/ 0 h 100"/>
                  <a:gd name="T42" fmla="*/ 0 w 151"/>
                  <a:gd name="T43" fmla="*/ 0 h 100"/>
                  <a:gd name="T44" fmla="*/ 0 w 151"/>
                  <a:gd name="T45" fmla="*/ 0 h 100"/>
                  <a:gd name="T46" fmla="*/ 0 w 151"/>
                  <a:gd name="T47" fmla="*/ 0 h 100"/>
                  <a:gd name="T48" fmla="*/ 0 w 151"/>
                  <a:gd name="T49" fmla="*/ 0 h 100"/>
                  <a:gd name="T50" fmla="*/ 0 w 151"/>
                  <a:gd name="T51" fmla="*/ 0 h 100"/>
                  <a:gd name="T52" fmla="*/ 0 w 151"/>
                  <a:gd name="T53" fmla="*/ 0 h 100"/>
                  <a:gd name="T54" fmla="*/ 0 w 151"/>
                  <a:gd name="T55" fmla="*/ 0 h 100"/>
                  <a:gd name="T56" fmla="*/ 0 w 151"/>
                  <a:gd name="T57" fmla="*/ 0 h 100"/>
                  <a:gd name="T58" fmla="*/ 0 w 151"/>
                  <a:gd name="T59" fmla="*/ 0 h 100"/>
                  <a:gd name="T60" fmla="*/ 0 w 151"/>
                  <a:gd name="T61" fmla="*/ 0 h 100"/>
                  <a:gd name="T62" fmla="*/ 0 w 151"/>
                  <a:gd name="T63" fmla="*/ 0 h 100"/>
                  <a:gd name="T64" fmla="*/ 0 w 151"/>
                  <a:gd name="T65" fmla="*/ 0 h 100"/>
                  <a:gd name="T66" fmla="*/ 0 w 151"/>
                  <a:gd name="T67" fmla="*/ 0 h 100"/>
                  <a:gd name="T68" fmla="*/ 0 w 151"/>
                  <a:gd name="T69" fmla="*/ 0 h 100"/>
                  <a:gd name="T70" fmla="*/ 0 w 151"/>
                  <a:gd name="T71" fmla="*/ 0 h 100"/>
                  <a:gd name="T72" fmla="*/ 0 w 151"/>
                  <a:gd name="T73" fmla="*/ 0 h 100"/>
                  <a:gd name="T74" fmla="*/ 0 w 151"/>
                  <a:gd name="T75" fmla="*/ 0 h 100"/>
                  <a:gd name="T76" fmla="*/ 0 w 151"/>
                  <a:gd name="T77" fmla="*/ 0 h 100"/>
                  <a:gd name="T78" fmla="*/ 0 w 151"/>
                  <a:gd name="T79" fmla="*/ 0 h 100"/>
                  <a:gd name="T80" fmla="*/ 0 w 151"/>
                  <a:gd name="T81" fmla="*/ 0 h 100"/>
                  <a:gd name="T82" fmla="*/ 0 w 151"/>
                  <a:gd name="T83" fmla="*/ 0 h 100"/>
                  <a:gd name="T84" fmla="*/ 0 w 151"/>
                  <a:gd name="T85" fmla="*/ 0 h 100"/>
                  <a:gd name="T86" fmla="*/ 0 w 151"/>
                  <a:gd name="T87" fmla="*/ 0 h 100"/>
                  <a:gd name="T88" fmla="*/ 0 w 151"/>
                  <a:gd name="T89" fmla="*/ 0 h 100"/>
                  <a:gd name="T90" fmla="*/ 0 w 151"/>
                  <a:gd name="T91" fmla="*/ 0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
                  <a:gd name="T139" fmla="*/ 0 h 100"/>
                  <a:gd name="T140" fmla="*/ 151 w 151"/>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 h="100">
                    <a:moveTo>
                      <a:pt x="0" y="100"/>
                    </a:moveTo>
                    <a:lnTo>
                      <a:pt x="0" y="100"/>
                    </a:lnTo>
                    <a:lnTo>
                      <a:pt x="0" y="93"/>
                    </a:lnTo>
                    <a:lnTo>
                      <a:pt x="0" y="80"/>
                    </a:lnTo>
                    <a:lnTo>
                      <a:pt x="0" y="73"/>
                    </a:lnTo>
                    <a:lnTo>
                      <a:pt x="11" y="62"/>
                    </a:lnTo>
                    <a:lnTo>
                      <a:pt x="23" y="53"/>
                    </a:lnTo>
                    <a:lnTo>
                      <a:pt x="23" y="46"/>
                    </a:lnTo>
                    <a:lnTo>
                      <a:pt x="30" y="46"/>
                    </a:lnTo>
                    <a:lnTo>
                      <a:pt x="30" y="35"/>
                    </a:lnTo>
                    <a:lnTo>
                      <a:pt x="41" y="35"/>
                    </a:lnTo>
                    <a:lnTo>
                      <a:pt x="50" y="27"/>
                    </a:lnTo>
                    <a:lnTo>
                      <a:pt x="61" y="27"/>
                    </a:lnTo>
                    <a:lnTo>
                      <a:pt x="61" y="15"/>
                    </a:lnTo>
                    <a:lnTo>
                      <a:pt x="82" y="8"/>
                    </a:lnTo>
                    <a:lnTo>
                      <a:pt x="90" y="8"/>
                    </a:lnTo>
                    <a:lnTo>
                      <a:pt x="101" y="8"/>
                    </a:lnTo>
                    <a:lnTo>
                      <a:pt x="109" y="0"/>
                    </a:lnTo>
                    <a:lnTo>
                      <a:pt x="120" y="0"/>
                    </a:lnTo>
                    <a:lnTo>
                      <a:pt x="128" y="0"/>
                    </a:lnTo>
                    <a:lnTo>
                      <a:pt x="140" y="0"/>
                    </a:lnTo>
                    <a:lnTo>
                      <a:pt x="151" y="0"/>
                    </a:lnTo>
                    <a:lnTo>
                      <a:pt x="151" y="8"/>
                    </a:lnTo>
                    <a:lnTo>
                      <a:pt x="151" y="15"/>
                    </a:lnTo>
                    <a:lnTo>
                      <a:pt x="151" y="8"/>
                    </a:lnTo>
                    <a:lnTo>
                      <a:pt x="140" y="8"/>
                    </a:lnTo>
                    <a:lnTo>
                      <a:pt x="140" y="0"/>
                    </a:lnTo>
                    <a:lnTo>
                      <a:pt x="128" y="0"/>
                    </a:lnTo>
                    <a:lnTo>
                      <a:pt x="120" y="0"/>
                    </a:lnTo>
                    <a:lnTo>
                      <a:pt x="120" y="8"/>
                    </a:lnTo>
                    <a:lnTo>
                      <a:pt x="109" y="8"/>
                    </a:lnTo>
                    <a:lnTo>
                      <a:pt x="101" y="8"/>
                    </a:lnTo>
                    <a:lnTo>
                      <a:pt x="90" y="8"/>
                    </a:lnTo>
                    <a:lnTo>
                      <a:pt x="82" y="15"/>
                    </a:lnTo>
                    <a:lnTo>
                      <a:pt x="61" y="15"/>
                    </a:lnTo>
                    <a:lnTo>
                      <a:pt x="61" y="27"/>
                    </a:lnTo>
                    <a:lnTo>
                      <a:pt x="50" y="27"/>
                    </a:lnTo>
                    <a:lnTo>
                      <a:pt x="41" y="35"/>
                    </a:lnTo>
                    <a:lnTo>
                      <a:pt x="30" y="46"/>
                    </a:lnTo>
                    <a:lnTo>
                      <a:pt x="23" y="46"/>
                    </a:lnTo>
                    <a:lnTo>
                      <a:pt x="23" y="53"/>
                    </a:lnTo>
                    <a:lnTo>
                      <a:pt x="11" y="62"/>
                    </a:lnTo>
                    <a:lnTo>
                      <a:pt x="11" y="73"/>
                    </a:lnTo>
                    <a:lnTo>
                      <a:pt x="0" y="80"/>
                    </a:lnTo>
                    <a:lnTo>
                      <a:pt x="0" y="93"/>
                    </a:lnTo>
                    <a:lnTo>
                      <a:pt x="0" y="100"/>
                    </a:lnTo>
                    <a:close/>
                  </a:path>
                </a:pathLst>
              </a:custGeom>
              <a:solidFill>
                <a:srgbClr val="000000"/>
              </a:solidFill>
              <a:ln w="9525">
                <a:noFill/>
                <a:round/>
                <a:headEnd/>
                <a:tailEnd/>
              </a:ln>
            </p:spPr>
            <p:txBody>
              <a:bodyPr/>
              <a:lstStyle/>
              <a:p>
                <a:endParaRPr lang="en-US"/>
              </a:p>
            </p:txBody>
          </p:sp>
          <p:sp>
            <p:nvSpPr>
              <p:cNvPr id="36364" name="Freeform 928"/>
              <p:cNvSpPr>
                <a:spLocks/>
              </p:cNvSpPr>
              <p:nvPr/>
            </p:nvSpPr>
            <p:spPr bwMode="auto">
              <a:xfrm>
                <a:off x="395" y="755"/>
                <a:ext cx="15" cy="34"/>
              </a:xfrm>
              <a:custGeom>
                <a:avLst/>
                <a:gdLst>
                  <a:gd name="T0" fmla="*/ 0 w 101"/>
                  <a:gd name="T1" fmla="*/ 0 h 187"/>
                  <a:gd name="T2" fmla="*/ 0 w 101"/>
                  <a:gd name="T3" fmla="*/ 0 h 187"/>
                  <a:gd name="T4" fmla="*/ 0 w 101"/>
                  <a:gd name="T5" fmla="*/ 0 h 187"/>
                  <a:gd name="T6" fmla="*/ 0 w 101"/>
                  <a:gd name="T7" fmla="*/ 0 h 187"/>
                  <a:gd name="T8" fmla="*/ 0 w 101"/>
                  <a:gd name="T9" fmla="*/ 0 h 187"/>
                  <a:gd name="T10" fmla="*/ 0 w 101"/>
                  <a:gd name="T11" fmla="*/ 0 h 187"/>
                  <a:gd name="T12" fmla="*/ 0 w 101"/>
                  <a:gd name="T13" fmla="*/ 0 h 187"/>
                  <a:gd name="T14" fmla="*/ 0 w 101"/>
                  <a:gd name="T15" fmla="*/ 0 h 187"/>
                  <a:gd name="T16" fmla="*/ 0 w 101"/>
                  <a:gd name="T17" fmla="*/ 0 h 187"/>
                  <a:gd name="T18" fmla="*/ 0 w 101"/>
                  <a:gd name="T19" fmla="*/ 0 h 187"/>
                  <a:gd name="T20" fmla="*/ 0 w 101"/>
                  <a:gd name="T21" fmla="*/ 0 h 187"/>
                  <a:gd name="T22" fmla="*/ 0 w 101"/>
                  <a:gd name="T23" fmla="*/ 0 h 187"/>
                  <a:gd name="T24" fmla="*/ 0 w 101"/>
                  <a:gd name="T25" fmla="*/ 0 h 187"/>
                  <a:gd name="T26" fmla="*/ 0 w 101"/>
                  <a:gd name="T27" fmla="*/ 0 h 187"/>
                  <a:gd name="T28" fmla="*/ 0 w 101"/>
                  <a:gd name="T29" fmla="*/ 0 h 187"/>
                  <a:gd name="T30" fmla="*/ 0 w 101"/>
                  <a:gd name="T31" fmla="*/ 0 h 187"/>
                  <a:gd name="T32" fmla="*/ 0 w 101"/>
                  <a:gd name="T33" fmla="*/ 0 h 187"/>
                  <a:gd name="T34" fmla="*/ 0 w 101"/>
                  <a:gd name="T35" fmla="*/ 0 h 187"/>
                  <a:gd name="T36" fmla="*/ 0 w 101"/>
                  <a:gd name="T37" fmla="*/ 0 h 187"/>
                  <a:gd name="T38" fmla="*/ 0 w 101"/>
                  <a:gd name="T39" fmla="*/ 0 h 187"/>
                  <a:gd name="T40" fmla="*/ 0 w 101"/>
                  <a:gd name="T41" fmla="*/ 0 h 187"/>
                  <a:gd name="T42" fmla="*/ 0 w 101"/>
                  <a:gd name="T43" fmla="*/ 0 h 187"/>
                  <a:gd name="T44" fmla="*/ 0 w 101"/>
                  <a:gd name="T45" fmla="*/ 0 h 187"/>
                  <a:gd name="T46" fmla="*/ 0 w 101"/>
                  <a:gd name="T47" fmla="*/ 0 h 187"/>
                  <a:gd name="T48" fmla="*/ 0 w 101"/>
                  <a:gd name="T49" fmla="*/ 0 h 187"/>
                  <a:gd name="T50" fmla="*/ 0 w 101"/>
                  <a:gd name="T51" fmla="*/ 0 h 187"/>
                  <a:gd name="T52" fmla="*/ 0 w 101"/>
                  <a:gd name="T53" fmla="*/ 0 h 187"/>
                  <a:gd name="T54" fmla="*/ 0 w 101"/>
                  <a:gd name="T55" fmla="*/ 0 h 187"/>
                  <a:gd name="T56" fmla="*/ 0 w 101"/>
                  <a:gd name="T57" fmla="*/ 0 h 187"/>
                  <a:gd name="T58" fmla="*/ 0 w 101"/>
                  <a:gd name="T59" fmla="*/ 0 h 187"/>
                  <a:gd name="T60" fmla="*/ 0 w 101"/>
                  <a:gd name="T61" fmla="*/ 0 h 187"/>
                  <a:gd name="T62" fmla="*/ 0 w 101"/>
                  <a:gd name="T63" fmla="*/ 0 h 187"/>
                  <a:gd name="T64" fmla="*/ 0 w 101"/>
                  <a:gd name="T65" fmla="*/ 0 h 187"/>
                  <a:gd name="T66" fmla="*/ 0 w 101"/>
                  <a:gd name="T67" fmla="*/ 0 h 187"/>
                  <a:gd name="T68" fmla="*/ 0 w 101"/>
                  <a:gd name="T69" fmla="*/ 0 h 187"/>
                  <a:gd name="T70" fmla="*/ 0 w 101"/>
                  <a:gd name="T71" fmla="*/ 0 h 187"/>
                  <a:gd name="T72" fmla="*/ 0 w 101"/>
                  <a:gd name="T73" fmla="*/ 0 h 187"/>
                  <a:gd name="T74" fmla="*/ 0 w 101"/>
                  <a:gd name="T75" fmla="*/ 0 h 187"/>
                  <a:gd name="T76" fmla="*/ 0 w 101"/>
                  <a:gd name="T77" fmla="*/ 0 h 187"/>
                  <a:gd name="T78" fmla="*/ 0 w 101"/>
                  <a:gd name="T79" fmla="*/ 0 h 187"/>
                  <a:gd name="T80" fmla="*/ 0 w 101"/>
                  <a:gd name="T81" fmla="*/ 0 h 187"/>
                  <a:gd name="T82" fmla="*/ 0 w 101"/>
                  <a:gd name="T83" fmla="*/ 0 h 187"/>
                  <a:gd name="T84" fmla="*/ 0 w 101"/>
                  <a:gd name="T85" fmla="*/ 0 h 187"/>
                  <a:gd name="T86" fmla="*/ 0 w 101"/>
                  <a:gd name="T87" fmla="*/ 0 h 187"/>
                  <a:gd name="T88" fmla="*/ 0 w 101"/>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187"/>
                  <a:gd name="T137" fmla="*/ 101 w 101"/>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187">
                    <a:moveTo>
                      <a:pt x="101" y="0"/>
                    </a:moveTo>
                    <a:lnTo>
                      <a:pt x="101" y="0"/>
                    </a:lnTo>
                    <a:lnTo>
                      <a:pt x="101" y="12"/>
                    </a:lnTo>
                    <a:lnTo>
                      <a:pt x="90" y="12"/>
                    </a:lnTo>
                    <a:lnTo>
                      <a:pt x="90" y="20"/>
                    </a:lnTo>
                    <a:lnTo>
                      <a:pt x="78" y="31"/>
                    </a:lnTo>
                    <a:lnTo>
                      <a:pt x="70" y="47"/>
                    </a:lnTo>
                    <a:lnTo>
                      <a:pt x="59" y="58"/>
                    </a:lnTo>
                    <a:lnTo>
                      <a:pt x="51" y="78"/>
                    </a:lnTo>
                    <a:lnTo>
                      <a:pt x="40" y="85"/>
                    </a:lnTo>
                    <a:lnTo>
                      <a:pt x="32" y="93"/>
                    </a:lnTo>
                    <a:lnTo>
                      <a:pt x="32" y="106"/>
                    </a:lnTo>
                    <a:lnTo>
                      <a:pt x="20" y="114"/>
                    </a:lnTo>
                    <a:lnTo>
                      <a:pt x="11" y="125"/>
                    </a:lnTo>
                    <a:lnTo>
                      <a:pt x="11" y="132"/>
                    </a:lnTo>
                    <a:lnTo>
                      <a:pt x="11" y="141"/>
                    </a:lnTo>
                    <a:lnTo>
                      <a:pt x="11" y="152"/>
                    </a:lnTo>
                    <a:lnTo>
                      <a:pt x="11" y="159"/>
                    </a:lnTo>
                    <a:lnTo>
                      <a:pt x="11" y="172"/>
                    </a:lnTo>
                    <a:lnTo>
                      <a:pt x="20" y="172"/>
                    </a:lnTo>
                    <a:lnTo>
                      <a:pt x="20" y="179"/>
                    </a:lnTo>
                    <a:lnTo>
                      <a:pt x="32" y="179"/>
                    </a:lnTo>
                    <a:lnTo>
                      <a:pt x="40" y="179"/>
                    </a:lnTo>
                    <a:lnTo>
                      <a:pt x="40" y="187"/>
                    </a:lnTo>
                    <a:lnTo>
                      <a:pt x="32" y="187"/>
                    </a:lnTo>
                    <a:lnTo>
                      <a:pt x="20" y="179"/>
                    </a:lnTo>
                    <a:lnTo>
                      <a:pt x="11" y="179"/>
                    </a:lnTo>
                    <a:lnTo>
                      <a:pt x="11" y="172"/>
                    </a:lnTo>
                    <a:lnTo>
                      <a:pt x="11" y="159"/>
                    </a:lnTo>
                    <a:lnTo>
                      <a:pt x="0" y="159"/>
                    </a:lnTo>
                    <a:lnTo>
                      <a:pt x="0" y="152"/>
                    </a:lnTo>
                    <a:lnTo>
                      <a:pt x="0" y="141"/>
                    </a:lnTo>
                    <a:lnTo>
                      <a:pt x="11" y="132"/>
                    </a:lnTo>
                    <a:lnTo>
                      <a:pt x="11" y="125"/>
                    </a:lnTo>
                    <a:lnTo>
                      <a:pt x="20" y="114"/>
                    </a:lnTo>
                    <a:lnTo>
                      <a:pt x="20" y="106"/>
                    </a:lnTo>
                    <a:lnTo>
                      <a:pt x="32" y="93"/>
                    </a:lnTo>
                    <a:lnTo>
                      <a:pt x="32" y="85"/>
                    </a:lnTo>
                    <a:lnTo>
                      <a:pt x="40" y="65"/>
                    </a:lnTo>
                    <a:lnTo>
                      <a:pt x="59" y="58"/>
                    </a:lnTo>
                    <a:lnTo>
                      <a:pt x="70" y="38"/>
                    </a:lnTo>
                    <a:lnTo>
                      <a:pt x="78" y="31"/>
                    </a:lnTo>
                    <a:lnTo>
                      <a:pt x="90" y="20"/>
                    </a:lnTo>
                    <a:lnTo>
                      <a:pt x="90" y="12"/>
                    </a:lnTo>
                    <a:lnTo>
                      <a:pt x="101" y="0"/>
                    </a:lnTo>
                    <a:close/>
                  </a:path>
                </a:pathLst>
              </a:custGeom>
              <a:solidFill>
                <a:srgbClr val="000000"/>
              </a:solidFill>
              <a:ln w="9525">
                <a:noFill/>
                <a:round/>
                <a:headEnd/>
                <a:tailEnd/>
              </a:ln>
            </p:spPr>
            <p:txBody>
              <a:bodyPr/>
              <a:lstStyle/>
              <a:p>
                <a:endParaRPr lang="en-US"/>
              </a:p>
            </p:txBody>
          </p:sp>
          <p:sp>
            <p:nvSpPr>
              <p:cNvPr id="36365" name="Freeform 929"/>
              <p:cNvSpPr>
                <a:spLocks/>
              </p:cNvSpPr>
              <p:nvPr/>
            </p:nvSpPr>
            <p:spPr bwMode="auto">
              <a:xfrm>
                <a:off x="401" y="779"/>
                <a:ext cx="18" cy="12"/>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w 119"/>
                  <a:gd name="T33" fmla="*/ 0 h 67"/>
                  <a:gd name="T34" fmla="*/ 0 w 119"/>
                  <a:gd name="T35" fmla="*/ 0 h 67"/>
                  <a:gd name="T36" fmla="*/ 0 w 119"/>
                  <a:gd name="T37" fmla="*/ 0 h 67"/>
                  <a:gd name="T38" fmla="*/ 0 w 119"/>
                  <a:gd name="T39" fmla="*/ 0 h 67"/>
                  <a:gd name="T40" fmla="*/ 0 w 119"/>
                  <a:gd name="T41" fmla="*/ 0 h 67"/>
                  <a:gd name="T42" fmla="*/ 0 w 119"/>
                  <a:gd name="T43" fmla="*/ 0 h 67"/>
                  <a:gd name="T44" fmla="*/ 0 w 119"/>
                  <a:gd name="T45" fmla="*/ 0 h 67"/>
                  <a:gd name="T46" fmla="*/ 0 w 119"/>
                  <a:gd name="T47" fmla="*/ 0 h 67"/>
                  <a:gd name="T48" fmla="*/ 0 w 119"/>
                  <a:gd name="T49" fmla="*/ 0 h 67"/>
                  <a:gd name="T50" fmla="*/ 0 w 119"/>
                  <a:gd name="T51" fmla="*/ 0 h 67"/>
                  <a:gd name="T52" fmla="*/ 0 w 119"/>
                  <a:gd name="T53" fmla="*/ 0 h 67"/>
                  <a:gd name="T54" fmla="*/ 0 w 119"/>
                  <a:gd name="T55" fmla="*/ 0 h 67"/>
                  <a:gd name="T56" fmla="*/ 0 w 119"/>
                  <a:gd name="T57" fmla="*/ 0 h 67"/>
                  <a:gd name="T58" fmla="*/ 0 w 119"/>
                  <a:gd name="T59" fmla="*/ 0 h 67"/>
                  <a:gd name="T60" fmla="*/ 0 w 119"/>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67"/>
                  <a:gd name="T95" fmla="*/ 119 w 119"/>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67">
                    <a:moveTo>
                      <a:pt x="0" y="55"/>
                    </a:moveTo>
                    <a:lnTo>
                      <a:pt x="19" y="55"/>
                    </a:lnTo>
                    <a:lnTo>
                      <a:pt x="38" y="55"/>
                    </a:lnTo>
                    <a:lnTo>
                      <a:pt x="61" y="55"/>
                    </a:lnTo>
                    <a:lnTo>
                      <a:pt x="69" y="55"/>
                    </a:lnTo>
                    <a:lnTo>
                      <a:pt x="81" y="55"/>
                    </a:lnTo>
                    <a:lnTo>
                      <a:pt x="89" y="55"/>
                    </a:lnTo>
                    <a:lnTo>
                      <a:pt x="100" y="55"/>
                    </a:lnTo>
                    <a:lnTo>
                      <a:pt x="100" y="47"/>
                    </a:lnTo>
                    <a:lnTo>
                      <a:pt x="107" y="47"/>
                    </a:lnTo>
                    <a:lnTo>
                      <a:pt x="107" y="40"/>
                    </a:lnTo>
                    <a:lnTo>
                      <a:pt x="119" y="40"/>
                    </a:lnTo>
                    <a:lnTo>
                      <a:pt x="119" y="27"/>
                    </a:lnTo>
                    <a:lnTo>
                      <a:pt x="119" y="20"/>
                    </a:lnTo>
                    <a:lnTo>
                      <a:pt x="119" y="9"/>
                    </a:lnTo>
                    <a:lnTo>
                      <a:pt x="119" y="0"/>
                    </a:lnTo>
                    <a:lnTo>
                      <a:pt x="119" y="9"/>
                    </a:lnTo>
                    <a:lnTo>
                      <a:pt x="119" y="20"/>
                    </a:lnTo>
                    <a:lnTo>
                      <a:pt x="119" y="27"/>
                    </a:lnTo>
                    <a:lnTo>
                      <a:pt x="119" y="40"/>
                    </a:lnTo>
                    <a:lnTo>
                      <a:pt x="119" y="47"/>
                    </a:lnTo>
                    <a:lnTo>
                      <a:pt x="107" y="47"/>
                    </a:lnTo>
                    <a:lnTo>
                      <a:pt x="107" y="55"/>
                    </a:lnTo>
                    <a:lnTo>
                      <a:pt x="100" y="55"/>
                    </a:lnTo>
                    <a:lnTo>
                      <a:pt x="89" y="55"/>
                    </a:lnTo>
                    <a:lnTo>
                      <a:pt x="81" y="55"/>
                    </a:lnTo>
                    <a:lnTo>
                      <a:pt x="69" y="55"/>
                    </a:lnTo>
                    <a:lnTo>
                      <a:pt x="61" y="67"/>
                    </a:lnTo>
                    <a:lnTo>
                      <a:pt x="38" y="55"/>
                    </a:lnTo>
                    <a:lnTo>
                      <a:pt x="19" y="55"/>
                    </a:lnTo>
                    <a:lnTo>
                      <a:pt x="0" y="55"/>
                    </a:lnTo>
                    <a:close/>
                  </a:path>
                </a:pathLst>
              </a:custGeom>
              <a:solidFill>
                <a:srgbClr val="000000"/>
              </a:solidFill>
              <a:ln w="9525">
                <a:noFill/>
                <a:round/>
                <a:headEnd/>
                <a:tailEnd/>
              </a:ln>
            </p:spPr>
            <p:txBody>
              <a:bodyPr/>
              <a:lstStyle/>
              <a:p>
                <a:endParaRPr lang="en-US"/>
              </a:p>
            </p:txBody>
          </p:sp>
          <p:sp>
            <p:nvSpPr>
              <p:cNvPr id="36366" name="Freeform 930"/>
              <p:cNvSpPr>
                <a:spLocks/>
              </p:cNvSpPr>
              <p:nvPr/>
            </p:nvSpPr>
            <p:spPr bwMode="auto">
              <a:xfrm>
                <a:off x="416" y="766"/>
                <a:ext cx="3" cy="13"/>
              </a:xfrm>
              <a:custGeom>
                <a:avLst/>
                <a:gdLst>
                  <a:gd name="T0" fmla="*/ 0 w 19"/>
                  <a:gd name="T1" fmla="*/ 0 h 74"/>
                  <a:gd name="T2" fmla="*/ 0 w 19"/>
                  <a:gd name="T3" fmla="*/ 0 h 74"/>
                  <a:gd name="T4" fmla="*/ 0 w 19"/>
                  <a:gd name="T5" fmla="*/ 0 h 74"/>
                  <a:gd name="T6" fmla="*/ 0 w 19"/>
                  <a:gd name="T7" fmla="*/ 0 h 74"/>
                  <a:gd name="T8" fmla="*/ 0 w 19"/>
                  <a:gd name="T9" fmla="*/ 0 h 74"/>
                  <a:gd name="T10" fmla="*/ 0 w 19"/>
                  <a:gd name="T11" fmla="*/ 0 h 74"/>
                  <a:gd name="T12" fmla="*/ 0 w 19"/>
                  <a:gd name="T13" fmla="*/ 0 h 74"/>
                  <a:gd name="T14" fmla="*/ 0 w 19"/>
                  <a:gd name="T15" fmla="*/ 0 h 74"/>
                  <a:gd name="T16" fmla="*/ 0 w 19"/>
                  <a:gd name="T17" fmla="*/ 0 h 74"/>
                  <a:gd name="T18" fmla="*/ 0 w 19"/>
                  <a:gd name="T19" fmla="*/ 0 h 74"/>
                  <a:gd name="T20" fmla="*/ 0 w 19"/>
                  <a:gd name="T21" fmla="*/ 0 h 74"/>
                  <a:gd name="T22" fmla="*/ 0 w 19"/>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74"/>
                  <a:gd name="T38" fmla="*/ 19 w 19"/>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74">
                    <a:moveTo>
                      <a:pt x="19" y="74"/>
                    </a:moveTo>
                    <a:lnTo>
                      <a:pt x="19" y="67"/>
                    </a:lnTo>
                    <a:lnTo>
                      <a:pt x="7" y="56"/>
                    </a:lnTo>
                    <a:lnTo>
                      <a:pt x="7" y="35"/>
                    </a:lnTo>
                    <a:lnTo>
                      <a:pt x="7" y="7"/>
                    </a:lnTo>
                    <a:lnTo>
                      <a:pt x="0" y="0"/>
                    </a:lnTo>
                    <a:lnTo>
                      <a:pt x="7" y="0"/>
                    </a:lnTo>
                    <a:lnTo>
                      <a:pt x="7" y="7"/>
                    </a:lnTo>
                    <a:lnTo>
                      <a:pt x="7" y="35"/>
                    </a:lnTo>
                    <a:lnTo>
                      <a:pt x="19" y="56"/>
                    </a:lnTo>
                    <a:lnTo>
                      <a:pt x="19" y="67"/>
                    </a:lnTo>
                    <a:lnTo>
                      <a:pt x="19" y="74"/>
                    </a:lnTo>
                    <a:close/>
                  </a:path>
                </a:pathLst>
              </a:custGeom>
              <a:solidFill>
                <a:srgbClr val="000000"/>
              </a:solidFill>
              <a:ln w="9525">
                <a:noFill/>
                <a:round/>
                <a:headEnd/>
                <a:tailEnd/>
              </a:ln>
            </p:spPr>
            <p:txBody>
              <a:bodyPr/>
              <a:lstStyle/>
              <a:p>
                <a:endParaRPr lang="en-US"/>
              </a:p>
            </p:txBody>
          </p:sp>
          <p:sp>
            <p:nvSpPr>
              <p:cNvPr id="36367" name="Freeform 931"/>
              <p:cNvSpPr>
                <a:spLocks/>
              </p:cNvSpPr>
              <p:nvPr/>
            </p:nvSpPr>
            <p:spPr bwMode="auto">
              <a:xfrm>
                <a:off x="417" y="766"/>
                <a:ext cx="2" cy="4"/>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0"/>
                    </a:moveTo>
                    <a:lnTo>
                      <a:pt x="0" y="0"/>
                    </a:lnTo>
                    <a:lnTo>
                      <a:pt x="12" y="20"/>
                    </a:lnTo>
                    <a:lnTo>
                      <a:pt x="12" y="7"/>
                    </a:lnTo>
                    <a:lnTo>
                      <a:pt x="0" y="0"/>
                    </a:lnTo>
                    <a:close/>
                  </a:path>
                </a:pathLst>
              </a:custGeom>
              <a:solidFill>
                <a:srgbClr val="000000"/>
              </a:solidFill>
              <a:ln w="9525">
                <a:noFill/>
                <a:round/>
                <a:headEnd/>
                <a:tailEnd/>
              </a:ln>
            </p:spPr>
            <p:txBody>
              <a:bodyPr/>
              <a:lstStyle/>
              <a:p>
                <a:endParaRPr lang="en-US"/>
              </a:p>
            </p:txBody>
          </p:sp>
          <p:sp>
            <p:nvSpPr>
              <p:cNvPr id="36368" name="Freeform 932"/>
              <p:cNvSpPr>
                <a:spLocks/>
              </p:cNvSpPr>
              <p:nvPr/>
            </p:nvSpPr>
            <p:spPr bwMode="auto">
              <a:xfrm>
                <a:off x="387" y="722"/>
                <a:ext cx="32" cy="48"/>
              </a:xfrm>
              <a:custGeom>
                <a:avLst/>
                <a:gdLst>
                  <a:gd name="T0" fmla="*/ 0 w 209"/>
                  <a:gd name="T1" fmla="*/ 0 h 261"/>
                  <a:gd name="T2" fmla="*/ 0 w 209"/>
                  <a:gd name="T3" fmla="*/ 0 h 261"/>
                  <a:gd name="T4" fmla="*/ 0 w 209"/>
                  <a:gd name="T5" fmla="*/ 0 h 261"/>
                  <a:gd name="T6" fmla="*/ 0 w 209"/>
                  <a:gd name="T7" fmla="*/ 0 h 261"/>
                  <a:gd name="T8" fmla="*/ 0 w 209"/>
                  <a:gd name="T9" fmla="*/ 0 h 261"/>
                  <a:gd name="T10" fmla="*/ 0 w 209"/>
                  <a:gd name="T11" fmla="*/ 0 h 261"/>
                  <a:gd name="T12" fmla="*/ 0 w 209"/>
                  <a:gd name="T13" fmla="*/ 0 h 261"/>
                  <a:gd name="T14" fmla="*/ 0 w 209"/>
                  <a:gd name="T15" fmla="*/ 0 h 261"/>
                  <a:gd name="T16" fmla="*/ 0 w 209"/>
                  <a:gd name="T17" fmla="*/ 0 h 261"/>
                  <a:gd name="T18" fmla="*/ 0 w 209"/>
                  <a:gd name="T19" fmla="*/ 0 h 261"/>
                  <a:gd name="T20" fmla="*/ 0 w 209"/>
                  <a:gd name="T21" fmla="*/ 0 h 261"/>
                  <a:gd name="T22" fmla="*/ 0 w 209"/>
                  <a:gd name="T23" fmla="*/ 0 h 261"/>
                  <a:gd name="T24" fmla="*/ 0 w 209"/>
                  <a:gd name="T25" fmla="*/ 0 h 261"/>
                  <a:gd name="T26" fmla="*/ 0 w 209"/>
                  <a:gd name="T27" fmla="*/ 0 h 261"/>
                  <a:gd name="T28" fmla="*/ 0 w 209"/>
                  <a:gd name="T29" fmla="*/ 0 h 261"/>
                  <a:gd name="T30" fmla="*/ 0 w 209"/>
                  <a:gd name="T31" fmla="*/ 0 h 261"/>
                  <a:gd name="T32" fmla="*/ 0 w 209"/>
                  <a:gd name="T33" fmla="*/ 0 h 261"/>
                  <a:gd name="T34" fmla="*/ 0 w 209"/>
                  <a:gd name="T35" fmla="*/ 0 h 261"/>
                  <a:gd name="T36" fmla="*/ 0 w 209"/>
                  <a:gd name="T37" fmla="*/ 0 h 261"/>
                  <a:gd name="T38" fmla="*/ 0 w 209"/>
                  <a:gd name="T39" fmla="*/ 0 h 261"/>
                  <a:gd name="T40" fmla="*/ 0 w 209"/>
                  <a:gd name="T41" fmla="*/ 0 h 261"/>
                  <a:gd name="T42" fmla="*/ 0 w 209"/>
                  <a:gd name="T43" fmla="*/ 0 h 261"/>
                  <a:gd name="T44" fmla="*/ 0 w 209"/>
                  <a:gd name="T45" fmla="*/ 0 h 261"/>
                  <a:gd name="T46" fmla="*/ 0 w 209"/>
                  <a:gd name="T47" fmla="*/ 0 h 261"/>
                  <a:gd name="T48" fmla="*/ 0 w 209"/>
                  <a:gd name="T49" fmla="*/ 0 h 261"/>
                  <a:gd name="T50" fmla="*/ 0 w 209"/>
                  <a:gd name="T51" fmla="*/ 0 h 261"/>
                  <a:gd name="T52" fmla="*/ 0 w 209"/>
                  <a:gd name="T53" fmla="*/ 0 h 261"/>
                  <a:gd name="T54" fmla="*/ 0 w 209"/>
                  <a:gd name="T55" fmla="*/ 0 h 261"/>
                  <a:gd name="T56" fmla="*/ 0 w 209"/>
                  <a:gd name="T57" fmla="*/ 0 h 261"/>
                  <a:gd name="T58" fmla="*/ 0 w 209"/>
                  <a:gd name="T59" fmla="*/ 0 h 261"/>
                  <a:gd name="T60" fmla="*/ 0 w 209"/>
                  <a:gd name="T61" fmla="*/ 0 h 261"/>
                  <a:gd name="T62" fmla="*/ 0 w 209"/>
                  <a:gd name="T63" fmla="*/ 0 h 261"/>
                  <a:gd name="T64" fmla="*/ 0 w 209"/>
                  <a:gd name="T65" fmla="*/ 0 h 261"/>
                  <a:gd name="T66" fmla="*/ 0 w 209"/>
                  <a:gd name="T67" fmla="*/ 0 h 261"/>
                  <a:gd name="T68" fmla="*/ 0 w 209"/>
                  <a:gd name="T69" fmla="*/ 0 h 261"/>
                  <a:gd name="T70" fmla="*/ 0 w 209"/>
                  <a:gd name="T71" fmla="*/ 0 h 261"/>
                  <a:gd name="T72" fmla="*/ 0 w 209"/>
                  <a:gd name="T73" fmla="*/ 0 h 261"/>
                  <a:gd name="T74" fmla="*/ 0 w 209"/>
                  <a:gd name="T75" fmla="*/ 0 h 261"/>
                  <a:gd name="T76" fmla="*/ 0 w 209"/>
                  <a:gd name="T77" fmla="*/ 0 h 261"/>
                  <a:gd name="T78" fmla="*/ 0 w 209"/>
                  <a:gd name="T79" fmla="*/ 0 h 261"/>
                  <a:gd name="T80" fmla="*/ 0 w 209"/>
                  <a:gd name="T81" fmla="*/ 0 h 261"/>
                  <a:gd name="T82" fmla="*/ 0 w 209"/>
                  <a:gd name="T83" fmla="*/ 0 h 261"/>
                  <a:gd name="T84" fmla="*/ 0 w 209"/>
                  <a:gd name="T85" fmla="*/ 0 h 261"/>
                  <a:gd name="T86" fmla="*/ 0 w 209"/>
                  <a:gd name="T87" fmla="*/ 0 h 261"/>
                  <a:gd name="T88" fmla="*/ 0 w 209"/>
                  <a:gd name="T89" fmla="*/ 0 h 261"/>
                  <a:gd name="T90" fmla="*/ 0 w 209"/>
                  <a:gd name="T91" fmla="*/ 0 h 261"/>
                  <a:gd name="T92" fmla="*/ 0 w 209"/>
                  <a:gd name="T93" fmla="*/ 0 h 261"/>
                  <a:gd name="T94" fmla="*/ 0 w 209"/>
                  <a:gd name="T95" fmla="*/ 0 h 261"/>
                  <a:gd name="T96" fmla="*/ 0 w 209"/>
                  <a:gd name="T97" fmla="*/ 0 h 261"/>
                  <a:gd name="T98" fmla="*/ 0 w 209"/>
                  <a:gd name="T99" fmla="*/ 0 h 261"/>
                  <a:gd name="T100" fmla="*/ 0 w 209"/>
                  <a:gd name="T101" fmla="*/ 0 h 261"/>
                  <a:gd name="T102" fmla="*/ 0 w 209"/>
                  <a:gd name="T103" fmla="*/ 0 h 261"/>
                  <a:gd name="T104" fmla="*/ 0 w 209"/>
                  <a:gd name="T105" fmla="*/ 0 h 261"/>
                  <a:gd name="T106" fmla="*/ 0 w 209"/>
                  <a:gd name="T107" fmla="*/ 0 h 261"/>
                  <a:gd name="T108" fmla="*/ 0 w 209"/>
                  <a:gd name="T109" fmla="*/ 0 h 2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261"/>
                  <a:gd name="T167" fmla="*/ 209 w 209"/>
                  <a:gd name="T168" fmla="*/ 261 h 2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261">
                    <a:moveTo>
                      <a:pt x="209" y="261"/>
                    </a:moveTo>
                    <a:lnTo>
                      <a:pt x="197" y="241"/>
                    </a:lnTo>
                    <a:lnTo>
                      <a:pt x="190" y="230"/>
                    </a:lnTo>
                    <a:lnTo>
                      <a:pt x="179" y="221"/>
                    </a:lnTo>
                    <a:lnTo>
                      <a:pt x="179" y="203"/>
                    </a:lnTo>
                    <a:lnTo>
                      <a:pt x="171" y="195"/>
                    </a:lnTo>
                    <a:lnTo>
                      <a:pt x="159" y="176"/>
                    </a:lnTo>
                    <a:lnTo>
                      <a:pt x="151" y="148"/>
                    </a:lnTo>
                    <a:lnTo>
                      <a:pt x="128" y="82"/>
                    </a:lnTo>
                    <a:lnTo>
                      <a:pt x="120" y="55"/>
                    </a:lnTo>
                    <a:lnTo>
                      <a:pt x="109" y="47"/>
                    </a:lnTo>
                    <a:lnTo>
                      <a:pt x="109" y="35"/>
                    </a:lnTo>
                    <a:lnTo>
                      <a:pt x="101" y="27"/>
                    </a:lnTo>
                    <a:lnTo>
                      <a:pt x="101" y="16"/>
                    </a:lnTo>
                    <a:lnTo>
                      <a:pt x="90" y="9"/>
                    </a:lnTo>
                    <a:lnTo>
                      <a:pt x="82" y="0"/>
                    </a:lnTo>
                    <a:lnTo>
                      <a:pt x="70" y="0"/>
                    </a:lnTo>
                    <a:lnTo>
                      <a:pt x="61" y="9"/>
                    </a:lnTo>
                    <a:lnTo>
                      <a:pt x="50" y="16"/>
                    </a:lnTo>
                    <a:lnTo>
                      <a:pt x="41" y="27"/>
                    </a:lnTo>
                    <a:lnTo>
                      <a:pt x="41" y="47"/>
                    </a:lnTo>
                    <a:lnTo>
                      <a:pt x="30" y="55"/>
                    </a:lnTo>
                    <a:lnTo>
                      <a:pt x="23" y="74"/>
                    </a:lnTo>
                    <a:lnTo>
                      <a:pt x="11" y="101"/>
                    </a:lnTo>
                    <a:lnTo>
                      <a:pt x="0" y="129"/>
                    </a:lnTo>
                    <a:lnTo>
                      <a:pt x="11" y="101"/>
                    </a:lnTo>
                    <a:lnTo>
                      <a:pt x="23" y="74"/>
                    </a:lnTo>
                    <a:lnTo>
                      <a:pt x="23" y="55"/>
                    </a:lnTo>
                    <a:lnTo>
                      <a:pt x="30" y="35"/>
                    </a:lnTo>
                    <a:lnTo>
                      <a:pt x="41" y="27"/>
                    </a:lnTo>
                    <a:lnTo>
                      <a:pt x="41" y="16"/>
                    </a:lnTo>
                    <a:lnTo>
                      <a:pt x="50" y="16"/>
                    </a:lnTo>
                    <a:lnTo>
                      <a:pt x="50" y="9"/>
                    </a:lnTo>
                    <a:lnTo>
                      <a:pt x="61" y="9"/>
                    </a:lnTo>
                    <a:lnTo>
                      <a:pt x="61" y="0"/>
                    </a:lnTo>
                    <a:lnTo>
                      <a:pt x="70" y="0"/>
                    </a:lnTo>
                    <a:lnTo>
                      <a:pt x="82" y="0"/>
                    </a:lnTo>
                    <a:lnTo>
                      <a:pt x="90" y="0"/>
                    </a:lnTo>
                    <a:lnTo>
                      <a:pt x="90" y="9"/>
                    </a:lnTo>
                    <a:lnTo>
                      <a:pt x="101" y="9"/>
                    </a:lnTo>
                    <a:lnTo>
                      <a:pt x="101" y="16"/>
                    </a:lnTo>
                    <a:lnTo>
                      <a:pt x="109" y="27"/>
                    </a:lnTo>
                    <a:lnTo>
                      <a:pt x="109" y="35"/>
                    </a:lnTo>
                    <a:lnTo>
                      <a:pt x="120" y="47"/>
                    </a:lnTo>
                    <a:lnTo>
                      <a:pt x="120" y="55"/>
                    </a:lnTo>
                    <a:lnTo>
                      <a:pt x="128" y="82"/>
                    </a:lnTo>
                    <a:lnTo>
                      <a:pt x="159" y="148"/>
                    </a:lnTo>
                    <a:lnTo>
                      <a:pt x="171" y="176"/>
                    </a:lnTo>
                    <a:lnTo>
                      <a:pt x="171" y="195"/>
                    </a:lnTo>
                    <a:lnTo>
                      <a:pt x="179" y="203"/>
                    </a:lnTo>
                    <a:lnTo>
                      <a:pt x="190" y="221"/>
                    </a:lnTo>
                    <a:lnTo>
                      <a:pt x="190" y="230"/>
                    </a:lnTo>
                    <a:lnTo>
                      <a:pt x="197" y="241"/>
                    </a:lnTo>
                    <a:lnTo>
                      <a:pt x="209" y="248"/>
                    </a:lnTo>
                    <a:lnTo>
                      <a:pt x="209" y="261"/>
                    </a:lnTo>
                    <a:close/>
                  </a:path>
                </a:pathLst>
              </a:custGeom>
              <a:solidFill>
                <a:srgbClr val="000000"/>
              </a:solidFill>
              <a:ln w="9525">
                <a:noFill/>
                <a:round/>
                <a:headEnd/>
                <a:tailEnd/>
              </a:ln>
            </p:spPr>
            <p:txBody>
              <a:bodyPr/>
              <a:lstStyle/>
              <a:p>
                <a:endParaRPr lang="en-US"/>
              </a:p>
            </p:txBody>
          </p:sp>
          <p:sp>
            <p:nvSpPr>
              <p:cNvPr id="36369" name="Freeform 933"/>
              <p:cNvSpPr>
                <a:spLocks/>
              </p:cNvSpPr>
              <p:nvPr/>
            </p:nvSpPr>
            <p:spPr bwMode="auto">
              <a:xfrm>
                <a:off x="387" y="1357"/>
                <a:ext cx="66" cy="124"/>
              </a:xfrm>
              <a:custGeom>
                <a:avLst/>
                <a:gdLst>
                  <a:gd name="T0" fmla="*/ 0 w 435"/>
                  <a:gd name="T1" fmla="*/ 0 h 689"/>
                  <a:gd name="T2" fmla="*/ 0 w 435"/>
                  <a:gd name="T3" fmla="*/ 0 h 689"/>
                  <a:gd name="T4" fmla="*/ 0 w 435"/>
                  <a:gd name="T5" fmla="*/ 0 h 689"/>
                  <a:gd name="T6" fmla="*/ 0 w 435"/>
                  <a:gd name="T7" fmla="*/ 0 h 689"/>
                  <a:gd name="T8" fmla="*/ 0 w 435"/>
                  <a:gd name="T9" fmla="*/ 0 h 689"/>
                  <a:gd name="T10" fmla="*/ 0 w 435"/>
                  <a:gd name="T11" fmla="*/ 0 h 689"/>
                  <a:gd name="T12" fmla="*/ 0 w 435"/>
                  <a:gd name="T13" fmla="*/ 0 h 689"/>
                  <a:gd name="T14" fmla="*/ 0 w 435"/>
                  <a:gd name="T15" fmla="*/ 0 h 689"/>
                  <a:gd name="T16" fmla="*/ 0 w 435"/>
                  <a:gd name="T17" fmla="*/ 0 h 689"/>
                  <a:gd name="T18" fmla="*/ 0 w 435"/>
                  <a:gd name="T19" fmla="*/ 0 h 689"/>
                  <a:gd name="T20" fmla="*/ 0 w 435"/>
                  <a:gd name="T21" fmla="*/ 0 h 689"/>
                  <a:gd name="T22" fmla="*/ 0 w 435"/>
                  <a:gd name="T23" fmla="*/ 0 h 689"/>
                  <a:gd name="T24" fmla="*/ 0 w 435"/>
                  <a:gd name="T25" fmla="*/ 0 h 689"/>
                  <a:gd name="T26" fmla="*/ 0 w 435"/>
                  <a:gd name="T27" fmla="*/ 0 h 689"/>
                  <a:gd name="T28" fmla="*/ 0 w 435"/>
                  <a:gd name="T29" fmla="*/ 0 h 689"/>
                  <a:gd name="T30" fmla="*/ 0 w 435"/>
                  <a:gd name="T31" fmla="*/ 0 h 689"/>
                  <a:gd name="T32" fmla="*/ 0 w 435"/>
                  <a:gd name="T33" fmla="*/ 0 h 689"/>
                  <a:gd name="T34" fmla="*/ 0 w 435"/>
                  <a:gd name="T35" fmla="*/ 0 h 689"/>
                  <a:gd name="T36" fmla="*/ 0 w 435"/>
                  <a:gd name="T37" fmla="*/ 0 h 689"/>
                  <a:gd name="T38" fmla="*/ 0 w 435"/>
                  <a:gd name="T39" fmla="*/ 0 h 689"/>
                  <a:gd name="T40" fmla="*/ 0 w 435"/>
                  <a:gd name="T41" fmla="*/ 0 h 689"/>
                  <a:gd name="T42" fmla="*/ 0 w 435"/>
                  <a:gd name="T43" fmla="*/ 0 h 689"/>
                  <a:gd name="T44" fmla="*/ 0 w 435"/>
                  <a:gd name="T45" fmla="*/ 0 h 689"/>
                  <a:gd name="T46" fmla="*/ 0 w 435"/>
                  <a:gd name="T47" fmla="*/ 0 h 689"/>
                  <a:gd name="T48" fmla="*/ 0 w 435"/>
                  <a:gd name="T49" fmla="*/ 0 h 689"/>
                  <a:gd name="T50" fmla="*/ 0 w 435"/>
                  <a:gd name="T51" fmla="*/ 0 h 689"/>
                  <a:gd name="T52" fmla="*/ 0 w 435"/>
                  <a:gd name="T53" fmla="*/ 0 h 689"/>
                  <a:gd name="T54" fmla="*/ 0 w 435"/>
                  <a:gd name="T55" fmla="*/ 0 h 689"/>
                  <a:gd name="T56" fmla="*/ 0 w 435"/>
                  <a:gd name="T57" fmla="*/ 0 h 689"/>
                  <a:gd name="T58" fmla="*/ 0 w 435"/>
                  <a:gd name="T59" fmla="*/ 0 h 689"/>
                  <a:gd name="T60" fmla="*/ 0 w 435"/>
                  <a:gd name="T61" fmla="*/ 0 h 689"/>
                  <a:gd name="T62" fmla="*/ 0 w 435"/>
                  <a:gd name="T63" fmla="*/ 0 h 689"/>
                  <a:gd name="T64" fmla="*/ 0 w 435"/>
                  <a:gd name="T65" fmla="*/ 0 h 689"/>
                  <a:gd name="T66" fmla="*/ 0 w 435"/>
                  <a:gd name="T67" fmla="*/ 0 h 689"/>
                  <a:gd name="T68" fmla="*/ 0 w 435"/>
                  <a:gd name="T69" fmla="*/ 0 h 689"/>
                  <a:gd name="T70" fmla="*/ 0 w 435"/>
                  <a:gd name="T71" fmla="*/ 0 h 689"/>
                  <a:gd name="T72" fmla="*/ 0 w 435"/>
                  <a:gd name="T73" fmla="*/ 0 h 689"/>
                  <a:gd name="T74" fmla="*/ 0 w 435"/>
                  <a:gd name="T75" fmla="*/ 0 h 689"/>
                  <a:gd name="T76" fmla="*/ 0 w 435"/>
                  <a:gd name="T77" fmla="*/ 0 h 689"/>
                  <a:gd name="T78" fmla="*/ 0 w 435"/>
                  <a:gd name="T79" fmla="*/ 0 h 689"/>
                  <a:gd name="T80" fmla="*/ 0 w 435"/>
                  <a:gd name="T81" fmla="*/ 0 h 689"/>
                  <a:gd name="T82" fmla="*/ 0 w 435"/>
                  <a:gd name="T83" fmla="*/ 0 h 689"/>
                  <a:gd name="T84" fmla="*/ 0 w 435"/>
                  <a:gd name="T85" fmla="*/ 0 h 689"/>
                  <a:gd name="T86" fmla="*/ 0 w 435"/>
                  <a:gd name="T87" fmla="*/ 0 h 689"/>
                  <a:gd name="T88" fmla="*/ 0 w 435"/>
                  <a:gd name="T89" fmla="*/ 0 h 689"/>
                  <a:gd name="T90" fmla="*/ 0 w 435"/>
                  <a:gd name="T91" fmla="*/ 0 h 689"/>
                  <a:gd name="T92" fmla="*/ 0 w 435"/>
                  <a:gd name="T93" fmla="*/ 0 h 689"/>
                  <a:gd name="T94" fmla="*/ 0 w 435"/>
                  <a:gd name="T95" fmla="*/ 0 h 689"/>
                  <a:gd name="T96" fmla="*/ 0 w 435"/>
                  <a:gd name="T97" fmla="*/ 0 h 689"/>
                  <a:gd name="T98" fmla="*/ 0 w 435"/>
                  <a:gd name="T99" fmla="*/ 0 h 689"/>
                  <a:gd name="T100" fmla="*/ 0 w 435"/>
                  <a:gd name="T101" fmla="*/ 0 h 689"/>
                  <a:gd name="T102" fmla="*/ 0 w 435"/>
                  <a:gd name="T103" fmla="*/ 0 h 689"/>
                  <a:gd name="T104" fmla="*/ 0 w 435"/>
                  <a:gd name="T105" fmla="*/ 0 h 689"/>
                  <a:gd name="T106" fmla="*/ 0 w 435"/>
                  <a:gd name="T107" fmla="*/ 0 h 689"/>
                  <a:gd name="T108" fmla="*/ 0 w 435"/>
                  <a:gd name="T109" fmla="*/ 0 h 689"/>
                  <a:gd name="T110" fmla="*/ 0 w 435"/>
                  <a:gd name="T111" fmla="*/ 0 h 689"/>
                  <a:gd name="T112" fmla="*/ 0 w 435"/>
                  <a:gd name="T113" fmla="*/ 0 h 689"/>
                  <a:gd name="T114" fmla="*/ 0 w 435"/>
                  <a:gd name="T115" fmla="*/ 0 h 689"/>
                  <a:gd name="T116" fmla="*/ 0 w 435"/>
                  <a:gd name="T117" fmla="*/ 0 h 689"/>
                  <a:gd name="T118" fmla="*/ 0 w 435"/>
                  <a:gd name="T119" fmla="*/ 0 h 689"/>
                  <a:gd name="T120" fmla="*/ 0 w 435"/>
                  <a:gd name="T121" fmla="*/ 0 h 689"/>
                  <a:gd name="T122" fmla="*/ 0 w 435"/>
                  <a:gd name="T123" fmla="*/ 0 h 6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
                  <a:gd name="T187" fmla="*/ 0 h 689"/>
                  <a:gd name="T188" fmla="*/ 435 w 435"/>
                  <a:gd name="T189" fmla="*/ 689 h 6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 h="689">
                    <a:moveTo>
                      <a:pt x="0" y="689"/>
                    </a:moveTo>
                    <a:lnTo>
                      <a:pt x="0" y="689"/>
                    </a:lnTo>
                    <a:lnTo>
                      <a:pt x="0" y="670"/>
                    </a:lnTo>
                    <a:lnTo>
                      <a:pt x="0" y="635"/>
                    </a:lnTo>
                    <a:lnTo>
                      <a:pt x="0" y="568"/>
                    </a:lnTo>
                    <a:lnTo>
                      <a:pt x="11" y="568"/>
                    </a:lnTo>
                    <a:lnTo>
                      <a:pt x="11" y="560"/>
                    </a:lnTo>
                    <a:lnTo>
                      <a:pt x="23" y="560"/>
                    </a:lnTo>
                    <a:lnTo>
                      <a:pt x="23" y="549"/>
                    </a:lnTo>
                    <a:lnTo>
                      <a:pt x="30" y="549"/>
                    </a:lnTo>
                    <a:lnTo>
                      <a:pt x="30" y="541"/>
                    </a:lnTo>
                    <a:lnTo>
                      <a:pt x="30" y="529"/>
                    </a:lnTo>
                    <a:lnTo>
                      <a:pt x="41" y="521"/>
                    </a:lnTo>
                    <a:lnTo>
                      <a:pt x="41" y="514"/>
                    </a:lnTo>
                    <a:lnTo>
                      <a:pt x="41" y="502"/>
                    </a:lnTo>
                    <a:lnTo>
                      <a:pt x="41" y="494"/>
                    </a:lnTo>
                    <a:lnTo>
                      <a:pt x="41" y="476"/>
                    </a:lnTo>
                    <a:lnTo>
                      <a:pt x="41" y="447"/>
                    </a:lnTo>
                    <a:lnTo>
                      <a:pt x="50" y="428"/>
                    </a:lnTo>
                    <a:lnTo>
                      <a:pt x="50" y="373"/>
                    </a:lnTo>
                    <a:lnTo>
                      <a:pt x="50" y="315"/>
                    </a:lnTo>
                    <a:lnTo>
                      <a:pt x="61" y="288"/>
                    </a:lnTo>
                    <a:lnTo>
                      <a:pt x="61" y="268"/>
                    </a:lnTo>
                    <a:lnTo>
                      <a:pt x="61" y="252"/>
                    </a:lnTo>
                    <a:lnTo>
                      <a:pt x="61" y="241"/>
                    </a:lnTo>
                    <a:lnTo>
                      <a:pt x="61" y="221"/>
                    </a:lnTo>
                    <a:lnTo>
                      <a:pt x="70" y="195"/>
                    </a:lnTo>
                    <a:lnTo>
                      <a:pt x="70" y="176"/>
                    </a:lnTo>
                    <a:lnTo>
                      <a:pt x="70" y="168"/>
                    </a:lnTo>
                    <a:lnTo>
                      <a:pt x="82" y="148"/>
                    </a:lnTo>
                    <a:lnTo>
                      <a:pt x="82" y="134"/>
                    </a:lnTo>
                    <a:lnTo>
                      <a:pt x="90" y="113"/>
                    </a:lnTo>
                    <a:lnTo>
                      <a:pt x="90" y="93"/>
                    </a:lnTo>
                    <a:lnTo>
                      <a:pt x="101" y="85"/>
                    </a:lnTo>
                    <a:lnTo>
                      <a:pt x="101" y="66"/>
                    </a:lnTo>
                    <a:lnTo>
                      <a:pt x="109" y="54"/>
                    </a:lnTo>
                    <a:lnTo>
                      <a:pt x="109" y="47"/>
                    </a:lnTo>
                    <a:lnTo>
                      <a:pt x="120" y="47"/>
                    </a:lnTo>
                    <a:lnTo>
                      <a:pt x="120" y="38"/>
                    </a:lnTo>
                    <a:lnTo>
                      <a:pt x="128" y="27"/>
                    </a:lnTo>
                    <a:lnTo>
                      <a:pt x="140" y="20"/>
                    </a:lnTo>
                    <a:lnTo>
                      <a:pt x="140" y="8"/>
                    </a:lnTo>
                    <a:lnTo>
                      <a:pt x="151" y="0"/>
                    </a:lnTo>
                    <a:lnTo>
                      <a:pt x="151" y="8"/>
                    </a:lnTo>
                    <a:lnTo>
                      <a:pt x="151" y="20"/>
                    </a:lnTo>
                    <a:lnTo>
                      <a:pt x="140" y="27"/>
                    </a:lnTo>
                    <a:lnTo>
                      <a:pt x="140" y="38"/>
                    </a:lnTo>
                    <a:lnTo>
                      <a:pt x="128" y="47"/>
                    </a:lnTo>
                    <a:lnTo>
                      <a:pt x="128" y="66"/>
                    </a:lnTo>
                    <a:lnTo>
                      <a:pt x="128" y="74"/>
                    </a:lnTo>
                    <a:lnTo>
                      <a:pt x="120" y="85"/>
                    </a:lnTo>
                    <a:lnTo>
                      <a:pt x="120" y="93"/>
                    </a:lnTo>
                    <a:lnTo>
                      <a:pt x="120" y="113"/>
                    </a:lnTo>
                    <a:lnTo>
                      <a:pt x="120" y="120"/>
                    </a:lnTo>
                    <a:lnTo>
                      <a:pt x="120" y="134"/>
                    </a:lnTo>
                    <a:lnTo>
                      <a:pt x="120" y="141"/>
                    </a:lnTo>
                    <a:lnTo>
                      <a:pt x="120" y="148"/>
                    </a:lnTo>
                    <a:lnTo>
                      <a:pt x="120" y="159"/>
                    </a:lnTo>
                    <a:lnTo>
                      <a:pt x="128" y="168"/>
                    </a:lnTo>
                    <a:lnTo>
                      <a:pt x="128" y="176"/>
                    </a:lnTo>
                    <a:lnTo>
                      <a:pt x="140" y="176"/>
                    </a:lnTo>
                    <a:lnTo>
                      <a:pt x="151" y="187"/>
                    </a:lnTo>
                    <a:lnTo>
                      <a:pt x="159" y="187"/>
                    </a:lnTo>
                    <a:lnTo>
                      <a:pt x="171" y="187"/>
                    </a:lnTo>
                    <a:lnTo>
                      <a:pt x="179" y="187"/>
                    </a:lnTo>
                    <a:lnTo>
                      <a:pt x="190" y="187"/>
                    </a:lnTo>
                    <a:lnTo>
                      <a:pt x="190" y="176"/>
                    </a:lnTo>
                    <a:lnTo>
                      <a:pt x="198" y="176"/>
                    </a:lnTo>
                    <a:lnTo>
                      <a:pt x="209" y="176"/>
                    </a:lnTo>
                    <a:lnTo>
                      <a:pt x="209" y="168"/>
                    </a:lnTo>
                    <a:lnTo>
                      <a:pt x="217" y="168"/>
                    </a:lnTo>
                    <a:lnTo>
                      <a:pt x="217" y="159"/>
                    </a:lnTo>
                    <a:lnTo>
                      <a:pt x="238" y="148"/>
                    </a:lnTo>
                    <a:lnTo>
                      <a:pt x="249" y="141"/>
                    </a:lnTo>
                    <a:lnTo>
                      <a:pt x="256" y="134"/>
                    </a:lnTo>
                    <a:lnTo>
                      <a:pt x="269" y="120"/>
                    </a:lnTo>
                    <a:lnTo>
                      <a:pt x="276" y="113"/>
                    </a:lnTo>
                    <a:lnTo>
                      <a:pt x="287" y="100"/>
                    </a:lnTo>
                    <a:lnTo>
                      <a:pt x="300" y="93"/>
                    </a:lnTo>
                    <a:lnTo>
                      <a:pt x="307" y="93"/>
                    </a:lnTo>
                    <a:lnTo>
                      <a:pt x="318" y="93"/>
                    </a:lnTo>
                    <a:lnTo>
                      <a:pt x="318" y="85"/>
                    </a:lnTo>
                    <a:lnTo>
                      <a:pt x="327" y="85"/>
                    </a:lnTo>
                    <a:lnTo>
                      <a:pt x="338" y="85"/>
                    </a:lnTo>
                    <a:lnTo>
                      <a:pt x="345" y="85"/>
                    </a:lnTo>
                    <a:lnTo>
                      <a:pt x="358" y="85"/>
                    </a:lnTo>
                    <a:lnTo>
                      <a:pt x="365" y="93"/>
                    </a:lnTo>
                    <a:lnTo>
                      <a:pt x="377" y="93"/>
                    </a:lnTo>
                    <a:lnTo>
                      <a:pt x="386" y="93"/>
                    </a:lnTo>
                    <a:lnTo>
                      <a:pt x="397" y="100"/>
                    </a:lnTo>
                    <a:lnTo>
                      <a:pt x="404" y="100"/>
                    </a:lnTo>
                    <a:lnTo>
                      <a:pt x="404" y="113"/>
                    </a:lnTo>
                    <a:lnTo>
                      <a:pt x="417" y="113"/>
                    </a:lnTo>
                    <a:lnTo>
                      <a:pt x="417" y="120"/>
                    </a:lnTo>
                    <a:lnTo>
                      <a:pt x="428" y="134"/>
                    </a:lnTo>
                    <a:lnTo>
                      <a:pt x="428" y="141"/>
                    </a:lnTo>
                    <a:lnTo>
                      <a:pt x="435" y="141"/>
                    </a:lnTo>
                    <a:lnTo>
                      <a:pt x="435" y="148"/>
                    </a:lnTo>
                    <a:lnTo>
                      <a:pt x="435" y="159"/>
                    </a:lnTo>
                    <a:lnTo>
                      <a:pt x="435" y="168"/>
                    </a:lnTo>
                    <a:lnTo>
                      <a:pt x="435" y="176"/>
                    </a:lnTo>
                    <a:lnTo>
                      <a:pt x="428" y="187"/>
                    </a:lnTo>
                    <a:lnTo>
                      <a:pt x="428" y="195"/>
                    </a:lnTo>
                    <a:lnTo>
                      <a:pt x="417" y="206"/>
                    </a:lnTo>
                    <a:lnTo>
                      <a:pt x="404" y="214"/>
                    </a:lnTo>
                    <a:lnTo>
                      <a:pt x="397" y="221"/>
                    </a:lnTo>
                    <a:lnTo>
                      <a:pt x="386" y="234"/>
                    </a:lnTo>
                    <a:lnTo>
                      <a:pt x="377" y="234"/>
                    </a:lnTo>
                    <a:lnTo>
                      <a:pt x="365" y="234"/>
                    </a:lnTo>
                    <a:lnTo>
                      <a:pt x="365" y="241"/>
                    </a:lnTo>
                    <a:lnTo>
                      <a:pt x="358" y="241"/>
                    </a:lnTo>
                    <a:lnTo>
                      <a:pt x="345" y="241"/>
                    </a:lnTo>
                    <a:lnTo>
                      <a:pt x="338" y="241"/>
                    </a:lnTo>
                    <a:lnTo>
                      <a:pt x="307" y="241"/>
                    </a:lnTo>
                    <a:lnTo>
                      <a:pt x="287" y="241"/>
                    </a:lnTo>
                    <a:lnTo>
                      <a:pt x="269" y="241"/>
                    </a:lnTo>
                    <a:lnTo>
                      <a:pt x="249" y="252"/>
                    </a:lnTo>
                    <a:lnTo>
                      <a:pt x="238" y="252"/>
                    </a:lnTo>
                    <a:lnTo>
                      <a:pt x="230" y="252"/>
                    </a:lnTo>
                    <a:lnTo>
                      <a:pt x="217" y="252"/>
                    </a:lnTo>
                    <a:lnTo>
                      <a:pt x="209" y="252"/>
                    </a:lnTo>
                    <a:lnTo>
                      <a:pt x="198" y="261"/>
                    </a:lnTo>
                    <a:lnTo>
                      <a:pt x="190" y="261"/>
                    </a:lnTo>
                    <a:lnTo>
                      <a:pt x="179" y="268"/>
                    </a:lnTo>
                    <a:lnTo>
                      <a:pt x="179" y="279"/>
                    </a:lnTo>
                    <a:lnTo>
                      <a:pt x="171" y="279"/>
                    </a:lnTo>
                    <a:lnTo>
                      <a:pt x="171" y="288"/>
                    </a:lnTo>
                    <a:lnTo>
                      <a:pt x="171" y="300"/>
                    </a:lnTo>
                    <a:lnTo>
                      <a:pt x="171" y="308"/>
                    </a:lnTo>
                    <a:lnTo>
                      <a:pt x="171" y="315"/>
                    </a:lnTo>
                    <a:lnTo>
                      <a:pt x="171" y="327"/>
                    </a:lnTo>
                    <a:lnTo>
                      <a:pt x="171" y="335"/>
                    </a:lnTo>
                    <a:lnTo>
                      <a:pt x="179" y="346"/>
                    </a:lnTo>
                    <a:lnTo>
                      <a:pt x="179" y="355"/>
                    </a:lnTo>
                    <a:lnTo>
                      <a:pt x="179" y="373"/>
                    </a:lnTo>
                    <a:lnTo>
                      <a:pt x="190" y="382"/>
                    </a:lnTo>
                    <a:lnTo>
                      <a:pt x="198" y="393"/>
                    </a:lnTo>
                    <a:lnTo>
                      <a:pt x="209" y="420"/>
                    </a:lnTo>
                    <a:lnTo>
                      <a:pt x="217" y="447"/>
                    </a:lnTo>
                    <a:lnTo>
                      <a:pt x="230" y="467"/>
                    </a:lnTo>
                    <a:lnTo>
                      <a:pt x="238" y="476"/>
                    </a:lnTo>
                    <a:lnTo>
                      <a:pt x="249" y="494"/>
                    </a:lnTo>
                    <a:lnTo>
                      <a:pt x="249" y="514"/>
                    </a:lnTo>
                    <a:lnTo>
                      <a:pt x="256" y="529"/>
                    </a:lnTo>
                    <a:lnTo>
                      <a:pt x="256" y="541"/>
                    </a:lnTo>
                    <a:lnTo>
                      <a:pt x="249" y="529"/>
                    </a:lnTo>
                    <a:lnTo>
                      <a:pt x="249" y="521"/>
                    </a:lnTo>
                    <a:lnTo>
                      <a:pt x="238" y="514"/>
                    </a:lnTo>
                    <a:lnTo>
                      <a:pt x="230" y="514"/>
                    </a:lnTo>
                    <a:lnTo>
                      <a:pt x="230" y="502"/>
                    </a:lnTo>
                    <a:lnTo>
                      <a:pt x="217" y="483"/>
                    </a:lnTo>
                    <a:lnTo>
                      <a:pt x="209" y="476"/>
                    </a:lnTo>
                    <a:lnTo>
                      <a:pt x="198" y="476"/>
                    </a:lnTo>
                    <a:lnTo>
                      <a:pt x="190" y="467"/>
                    </a:lnTo>
                    <a:lnTo>
                      <a:pt x="179" y="456"/>
                    </a:lnTo>
                    <a:lnTo>
                      <a:pt x="159" y="447"/>
                    </a:lnTo>
                    <a:lnTo>
                      <a:pt x="151" y="435"/>
                    </a:lnTo>
                    <a:lnTo>
                      <a:pt x="128" y="435"/>
                    </a:lnTo>
                    <a:lnTo>
                      <a:pt x="120" y="428"/>
                    </a:lnTo>
                    <a:lnTo>
                      <a:pt x="109" y="428"/>
                    </a:lnTo>
                    <a:lnTo>
                      <a:pt x="101" y="428"/>
                    </a:lnTo>
                    <a:lnTo>
                      <a:pt x="90" y="420"/>
                    </a:lnTo>
                    <a:lnTo>
                      <a:pt x="90" y="428"/>
                    </a:lnTo>
                    <a:lnTo>
                      <a:pt x="82" y="428"/>
                    </a:lnTo>
                    <a:lnTo>
                      <a:pt x="82" y="435"/>
                    </a:lnTo>
                    <a:lnTo>
                      <a:pt x="70" y="435"/>
                    </a:lnTo>
                    <a:lnTo>
                      <a:pt x="70" y="447"/>
                    </a:lnTo>
                    <a:lnTo>
                      <a:pt x="70" y="456"/>
                    </a:lnTo>
                    <a:lnTo>
                      <a:pt x="82" y="476"/>
                    </a:lnTo>
                    <a:lnTo>
                      <a:pt x="82" y="494"/>
                    </a:lnTo>
                    <a:lnTo>
                      <a:pt x="82" y="514"/>
                    </a:lnTo>
                    <a:lnTo>
                      <a:pt x="90" y="541"/>
                    </a:lnTo>
                    <a:lnTo>
                      <a:pt x="90" y="549"/>
                    </a:lnTo>
                    <a:lnTo>
                      <a:pt x="90" y="560"/>
                    </a:lnTo>
                    <a:lnTo>
                      <a:pt x="90" y="576"/>
                    </a:lnTo>
                    <a:lnTo>
                      <a:pt x="90" y="587"/>
                    </a:lnTo>
                    <a:lnTo>
                      <a:pt x="90" y="594"/>
                    </a:lnTo>
                    <a:lnTo>
                      <a:pt x="90" y="615"/>
                    </a:lnTo>
                    <a:lnTo>
                      <a:pt x="90" y="623"/>
                    </a:lnTo>
                    <a:lnTo>
                      <a:pt x="90" y="642"/>
                    </a:lnTo>
                    <a:lnTo>
                      <a:pt x="82" y="642"/>
                    </a:lnTo>
                    <a:lnTo>
                      <a:pt x="82" y="654"/>
                    </a:lnTo>
                    <a:lnTo>
                      <a:pt x="82" y="662"/>
                    </a:lnTo>
                    <a:lnTo>
                      <a:pt x="82" y="670"/>
                    </a:lnTo>
                    <a:lnTo>
                      <a:pt x="70" y="681"/>
                    </a:lnTo>
                    <a:lnTo>
                      <a:pt x="70" y="689"/>
                    </a:lnTo>
                    <a:lnTo>
                      <a:pt x="0" y="689"/>
                    </a:lnTo>
                    <a:close/>
                  </a:path>
                </a:pathLst>
              </a:custGeom>
              <a:solidFill>
                <a:srgbClr val="000000"/>
              </a:solidFill>
              <a:ln w="9525">
                <a:noFill/>
                <a:round/>
                <a:headEnd/>
                <a:tailEnd/>
              </a:ln>
            </p:spPr>
            <p:txBody>
              <a:bodyPr/>
              <a:lstStyle/>
              <a:p>
                <a:endParaRPr lang="en-US"/>
              </a:p>
            </p:txBody>
          </p:sp>
          <p:sp>
            <p:nvSpPr>
              <p:cNvPr id="36370" name="Freeform 934"/>
              <p:cNvSpPr>
                <a:spLocks/>
              </p:cNvSpPr>
              <p:nvPr/>
            </p:nvSpPr>
            <p:spPr bwMode="auto">
              <a:xfrm>
                <a:off x="387" y="1460"/>
                <a:ext cx="2" cy="23"/>
              </a:xfrm>
              <a:custGeom>
                <a:avLst/>
                <a:gdLst>
                  <a:gd name="T0" fmla="*/ 0 w 11"/>
                  <a:gd name="T1" fmla="*/ 0 h 129"/>
                  <a:gd name="T2" fmla="*/ 0 w 11"/>
                  <a:gd name="T3" fmla="*/ 0 h 129"/>
                  <a:gd name="T4" fmla="*/ 0 w 11"/>
                  <a:gd name="T5" fmla="*/ 0 h 129"/>
                  <a:gd name="T6" fmla="*/ 0 w 11"/>
                  <a:gd name="T7" fmla="*/ 0 h 129"/>
                  <a:gd name="T8" fmla="*/ 0 w 11"/>
                  <a:gd name="T9" fmla="*/ 0 h 129"/>
                  <a:gd name="T10" fmla="*/ 0 w 11"/>
                  <a:gd name="T11" fmla="*/ 0 h 129"/>
                  <a:gd name="T12" fmla="*/ 0 w 11"/>
                  <a:gd name="T13" fmla="*/ 0 h 129"/>
                  <a:gd name="T14" fmla="*/ 0 w 11"/>
                  <a:gd name="T15" fmla="*/ 0 h 129"/>
                  <a:gd name="T16" fmla="*/ 0 w 11"/>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29"/>
                  <a:gd name="T29" fmla="*/ 11 w 11"/>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29">
                    <a:moveTo>
                      <a:pt x="0" y="121"/>
                    </a:moveTo>
                    <a:lnTo>
                      <a:pt x="0" y="102"/>
                    </a:lnTo>
                    <a:lnTo>
                      <a:pt x="0" y="67"/>
                    </a:lnTo>
                    <a:lnTo>
                      <a:pt x="0" y="0"/>
                    </a:lnTo>
                    <a:lnTo>
                      <a:pt x="11" y="0"/>
                    </a:lnTo>
                    <a:lnTo>
                      <a:pt x="11" y="67"/>
                    </a:lnTo>
                    <a:lnTo>
                      <a:pt x="0" y="113"/>
                    </a:lnTo>
                    <a:lnTo>
                      <a:pt x="0" y="129"/>
                    </a:lnTo>
                    <a:lnTo>
                      <a:pt x="0" y="121"/>
                    </a:lnTo>
                    <a:close/>
                  </a:path>
                </a:pathLst>
              </a:custGeom>
              <a:solidFill>
                <a:srgbClr val="000000"/>
              </a:solidFill>
              <a:ln w="9525">
                <a:noFill/>
                <a:round/>
                <a:headEnd/>
                <a:tailEnd/>
              </a:ln>
            </p:spPr>
            <p:txBody>
              <a:bodyPr/>
              <a:lstStyle/>
              <a:p>
                <a:endParaRPr lang="en-US"/>
              </a:p>
            </p:txBody>
          </p:sp>
          <p:sp>
            <p:nvSpPr>
              <p:cNvPr id="36371" name="Freeform 935"/>
              <p:cNvSpPr>
                <a:spLocks/>
              </p:cNvSpPr>
              <p:nvPr/>
            </p:nvSpPr>
            <p:spPr bwMode="auto">
              <a:xfrm>
                <a:off x="387" y="1403"/>
                <a:ext cx="10" cy="57"/>
              </a:xfrm>
              <a:custGeom>
                <a:avLst/>
                <a:gdLst>
                  <a:gd name="T0" fmla="*/ 0 w 61"/>
                  <a:gd name="T1" fmla="*/ 0 h 316"/>
                  <a:gd name="T2" fmla="*/ 0 w 61"/>
                  <a:gd name="T3" fmla="*/ 0 h 316"/>
                  <a:gd name="T4" fmla="*/ 0 w 61"/>
                  <a:gd name="T5" fmla="*/ 0 h 316"/>
                  <a:gd name="T6" fmla="*/ 0 w 61"/>
                  <a:gd name="T7" fmla="*/ 0 h 316"/>
                  <a:gd name="T8" fmla="*/ 0 w 61"/>
                  <a:gd name="T9" fmla="*/ 0 h 316"/>
                  <a:gd name="T10" fmla="*/ 0 w 61"/>
                  <a:gd name="T11" fmla="*/ 0 h 316"/>
                  <a:gd name="T12" fmla="*/ 0 w 61"/>
                  <a:gd name="T13" fmla="*/ 0 h 316"/>
                  <a:gd name="T14" fmla="*/ 0 w 61"/>
                  <a:gd name="T15" fmla="*/ 0 h 316"/>
                  <a:gd name="T16" fmla="*/ 0 w 61"/>
                  <a:gd name="T17" fmla="*/ 0 h 316"/>
                  <a:gd name="T18" fmla="*/ 0 w 61"/>
                  <a:gd name="T19" fmla="*/ 0 h 316"/>
                  <a:gd name="T20" fmla="*/ 0 w 61"/>
                  <a:gd name="T21" fmla="*/ 0 h 316"/>
                  <a:gd name="T22" fmla="*/ 0 w 61"/>
                  <a:gd name="T23" fmla="*/ 0 h 316"/>
                  <a:gd name="T24" fmla="*/ 0 w 61"/>
                  <a:gd name="T25" fmla="*/ 0 h 316"/>
                  <a:gd name="T26" fmla="*/ 0 w 61"/>
                  <a:gd name="T27" fmla="*/ 0 h 316"/>
                  <a:gd name="T28" fmla="*/ 0 w 61"/>
                  <a:gd name="T29" fmla="*/ 0 h 316"/>
                  <a:gd name="T30" fmla="*/ 0 w 61"/>
                  <a:gd name="T31" fmla="*/ 0 h 316"/>
                  <a:gd name="T32" fmla="*/ 0 w 61"/>
                  <a:gd name="T33" fmla="*/ 0 h 316"/>
                  <a:gd name="T34" fmla="*/ 0 w 61"/>
                  <a:gd name="T35" fmla="*/ 0 h 316"/>
                  <a:gd name="T36" fmla="*/ 0 w 61"/>
                  <a:gd name="T37" fmla="*/ 0 h 316"/>
                  <a:gd name="T38" fmla="*/ 0 w 61"/>
                  <a:gd name="T39" fmla="*/ 0 h 316"/>
                  <a:gd name="T40" fmla="*/ 0 w 61"/>
                  <a:gd name="T41" fmla="*/ 0 h 316"/>
                  <a:gd name="T42" fmla="*/ 0 w 61"/>
                  <a:gd name="T43" fmla="*/ 0 h 316"/>
                  <a:gd name="T44" fmla="*/ 0 w 61"/>
                  <a:gd name="T45" fmla="*/ 0 h 316"/>
                  <a:gd name="T46" fmla="*/ 0 w 61"/>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
                  <a:gd name="T73" fmla="*/ 0 h 316"/>
                  <a:gd name="T74" fmla="*/ 61 w 61"/>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 h="316">
                    <a:moveTo>
                      <a:pt x="0" y="316"/>
                    </a:moveTo>
                    <a:lnTo>
                      <a:pt x="11" y="308"/>
                    </a:lnTo>
                    <a:lnTo>
                      <a:pt x="23" y="297"/>
                    </a:lnTo>
                    <a:lnTo>
                      <a:pt x="23" y="289"/>
                    </a:lnTo>
                    <a:lnTo>
                      <a:pt x="30" y="277"/>
                    </a:lnTo>
                    <a:lnTo>
                      <a:pt x="30" y="269"/>
                    </a:lnTo>
                    <a:lnTo>
                      <a:pt x="41" y="250"/>
                    </a:lnTo>
                    <a:lnTo>
                      <a:pt x="41" y="242"/>
                    </a:lnTo>
                    <a:lnTo>
                      <a:pt x="41" y="215"/>
                    </a:lnTo>
                    <a:lnTo>
                      <a:pt x="50" y="121"/>
                    </a:lnTo>
                    <a:lnTo>
                      <a:pt x="50" y="63"/>
                    </a:lnTo>
                    <a:lnTo>
                      <a:pt x="61" y="0"/>
                    </a:lnTo>
                    <a:lnTo>
                      <a:pt x="61" y="63"/>
                    </a:lnTo>
                    <a:lnTo>
                      <a:pt x="50" y="121"/>
                    </a:lnTo>
                    <a:lnTo>
                      <a:pt x="50" y="224"/>
                    </a:lnTo>
                    <a:lnTo>
                      <a:pt x="41" y="242"/>
                    </a:lnTo>
                    <a:lnTo>
                      <a:pt x="41" y="262"/>
                    </a:lnTo>
                    <a:lnTo>
                      <a:pt x="41" y="269"/>
                    </a:lnTo>
                    <a:lnTo>
                      <a:pt x="30" y="289"/>
                    </a:lnTo>
                    <a:lnTo>
                      <a:pt x="30" y="297"/>
                    </a:lnTo>
                    <a:lnTo>
                      <a:pt x="23" y="308"/>
                    </a:lnTo>
                    <a:lnTo>
                      <a:pt x="23" y="316"/>
                    </a:lnTo>
                    <a:lnTo>
                      <a:pt x="11" y="316"/>
                    </a:lnTo>
                    <a:lnTo>
                      <a:pt x="0" y="316"/>
                    </a:lnTo>
                    <a:close/>
                  </a:path>
                </a:pathLst>
              </a:custGeom>
              <a:solidFill>
                <a:srgbClr val="000000"/>
              </a:solidFill>
              <a:ln w="9525">
                <a:noFill/>
                <a:round/>
                <a:headEnd/>
                <a:tailEnd/>
              </a:ln>
            </p:spPr>
            <p:txBody>
              <a:bodyPr/>
              <a:lstStyle/>
              <a:p>
                <a:endParaRPr lang="en-US"/>
              </a:p>
            </p:txBody>
          </p:sp>
          <p:sp>
            <p:nvSpPr>
              <p:cNvPr id="36372" name="Freeform 936"/>
              <p:cNvSpPr>
                <a:spLocks/>
              </p:cNvSpPr>
              <p:nvPr/>
            </p:nvSpPr>
            <p:spPr bwMode="auto">
              <a:xfrm>
                <a:off x="397" y="1357"/>
                <a:ext cx="13" cy="46"/>
              </a:xfrm>
              <a:custGeom>
                <a:avLst/>
                <a:gdLst>
                  <a:gd name="T0" fmla="*/ 0 w 90"/>
                  <a:gd name="T1" fmla="*/ 0 h 252"/>
                  <a:gd name="T2" fmla="*/ 0 w 90"/>
                  <a:gd name="T3" fmla="*/ 0 h 252"/>
                  <a:gd name="T4" fmla="*/ 0 w 90"/>
                  <a:gd name="T5" fmla="*/ 0 h 252"/>
                  <a:gd name="T6" fmla="*/ 0 w 90"/>
                  <a:gd name="T7" fmla="*/ 0 h 252"/>
                  <a:gd name="T8" fmla="*/ 0 w 90"/>
                  <a:gd name="T9" fmla="*/ 0 h 252"/>
                  <a:gd name="T10" fmla="*/ 0 w 90"/>
                  <a:gd name="T11" fmla="*/ 0 h 252"/>
                  <a:gd name="T12" fmla="*/ 0 w 90"/>
                  <a:gd name="T13" fmla="*/ 0 h 252"/>
                  <a:gd name="T14" fmla="*/ 0 w 90"/>
                  <a:gd name="T15" fmla="*/ 0 h 252"/>
                  <a:gd name="T16" fmla="*/ 0 w 90"/>
                  <a:gd name="T17" fmla="*/ 0 h 252"/>
                  <a:gd name="T18" fmla="*/ 0 w 90"/>
                  <a:gd name="T19" fmla="*/ 0 h 252"/>
                  <a:gd name="T20" fmla="*/ 0 w 90"/>
                  <a:gd name="T21" fmla="*/ 0 h 252"/>
                  <a:gd name="T22" fmla="*/ 0 w 90"/>
                  <a:gd name="T23" fmla="*/ 0 h 252"/>
                  <a:gd name="T24" fmla="*/ 0 w 90"/>
                  <a:gd name="T25" fmla="*/ 0 h 252"/>
                  <a:gd name="T26" fmla="*/ 0 w 90"/>
                  <a:gd name="T27" fmla="*/ 0 h 252"/>
                  <a:gd name="T28" fmla="*/ 0 w 90"/>
                  <a:gd name="T29" fmla="*/ 0 h 252"/>
                  <a:gd name="T30" fmla="*/ 0 w 90"/>
                  <a:gd name="T31" fmla="*/ 0 h 252"/>
                  <a:gd name="T32" fmla="*/ 0 w 90"/>
                  <a:gd name="T33" fmla="*/ 0 h 252"/>
                  <a:gd name="T34" fmla="*/ 0 w 90"/>
                  <a:gd name="T35" fmla="*/ 0 h 252"/>
                  <a:gd name="T36" fmla="*/ 0 w 90"/>
                  <a:gd name="T37" fmla="*/ 0 h 252"/>
                  <a:gd name="T38" fmla="*/ 0 w 90"/>
                  <a:gd name="T39" fmla="*/ 0 h 252"/>
                  <a:gd name="T40" fmla="*/ 0 w 90"/>
                  <a:gd name="T41" fmla="*/ 0 h 252"/>
                  <a:gd name="T42" fmla="*/ 0 w 90"/>
                  <a:gd name="T43" fmla="*/ 0 h 252"/>
                  <a:gd name="T44" fmla="*/ 0 w 90"/>
                  <a:gd name="T45" fmla="*/ 0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252"/>
                  <a:gd name="T71" fmla="*/ 90 w 90"/>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252">
                    <a:moveTo>
                      <a:pt x="0" y="252"/>
                    </a:moveTo>
                    <a:lnTo>
                      <a:pt x="9" y="195"/>
                    </a:lnTo>
                    <a:lnTo>
                      <a:pt x="9" y="148"/>
                    </a:lnTo>
                    <a:lnTo>
                      <a:pt x="21" y="113"/>
                    </a:lnTo>
                    <a:lnTo>
                      <a:pt x="29" y="85"/>
                    </a:lnTo>
                    <a:lnTo>
                      <a:pt x="40" y="66"/>
                    </a:lnTo>
                    <a:lnTo>
                      <a:pt x="48" y="54"/>
                    </a:lnTo>
                    <a:lnTo>
                      <a:pt x="48" y="47"/>
                    </a:lnTo>
                    <a:lnTo>
                      <a:pt x="59" y="27"/>
                    </a:lnTo>
                    <a:lnTo>
                      <a:pt x="67" y="20"/>
                    </a:lnTo>
                    <a:lnTo>
                      <a:pt x="90" y="0"/>
                    </a:lnTo>
                    <a:lnTo>
                      <a:pt x="90" y="8"/>
                    </a:lnTo>
                    <a:lnTo>
                      <a:pt x="79" y="20"/>
                    </a:lnTo>
                    <a:lnTo>
                      <a:pt x="67" y="27"/>
                    </a:lnTo>
                    <a:lnTo>
                      <a:pt x="59" y="38"/>
                    </a:lnTo>
                    <a:lnTo>
                      <a:pt x="59" y="47"/>
                    </a:lnTo>
                    <a:lnTo>
                      <a:pt x="48" y="54"/>
                    </a:lnTo>
                    <a:lnTo>
                      <a:pt x="48" y="66"/>
                    </a:lnTo>
                    <a:lnTo>
                      <a:pt x="40" y="85"/>
                    </a:lnTo>
                    <a:lnTo>
                      <a:pt x="29" y="113"/>
                    </a:lnTo>
                    <a:lnTo>
                      <a:pt x="21" y="148"/>
                    </a:lnTo>
                    <a:lnTo>
                      <a:pt x="9" y="195"/>
                    </a:lnTo>
                    <a:lnTo>
                      <a:pt x="0" y="252"/>
                    </a:lnTo>
                    <a:close/>
                  </a:path>
                </a:pathLst>
              </a:custGeom>
              <a:solidFill>
                <a:srgbClr val="000000"/>
              </a:solidFill>
              <a:ln w="9525">
                <a:noFill/>
                <a:round/>
                <a:headEnd/>
                <a:tailEnd/>
              </a:ln>
            </p:spPr>
            <p:txBody>
              <a:bodyPr/>
              <a:lstStyle/>
              <a:p>
                <a:endParaRPr lang="en-US"/>
              </a:p>
            </p:txBody>
          </p:sp>
          <p:sp>
            <p:nvSpPr>
              <p:cNvPr id="36373" name="Rectangle 937"/>
              <p:cNvSpPr>
                <a:spLocks noChangeArrowheads="1"/>
              </p:cNvSpPr>
              <p:nvPr/>
            </p:nvSpPr>
            <p:spPr bwMode="auto">
              <a:xfrm>
                <a:off x="410" y="1357"/>
                <a:ext cx="1" cy="2"/>
              </a:xfrm>
              <a:prstGeom prst="rect">
                <a:avLst/>
              </a:prstGeom>
              <a:solidFill>
                <a:srgbClr val="000000"/>
              </a:solidFill>
              <a:ln w="9525">
                <a:noFill/>
                <a:miter lim="800000"/>
                <a:headEnd/>
                <a:tailEnd/>
              </a:ln>
            </p:spPr>
            <p:txBody>
              <a:bodyPr/>
              <a:lstStyle/>
              <a:p>
                <a:endParaRPr lang="en-US"/>
              </a:p>
            </p:txBody>
          </p:sp>
          <p:sp>
            <p:nvSpPr>
              <p:cNvPr id="36374" name="Freeform 938"/>
              <p:cNvSpPr>
                <a:spLocks/>
              </p:cNvSpPr>
              <p:nvPr/>
            </p:nvSpPr>
            <p:spPr bwMode="auto">
              <a:xfrm>
                <a:off x="404" y="1357"/>
                <a:ext cx="7" cy="32"/>
              </a:xfrm>
              <a:custGeom>
                <a:avLst/>
                <a:gdLst>
                  <a:gd name="T0" fmla="*/ 0 w 50"/>
                  <a:gd name="T1" fmla="*/ 0 h 176"/>
                  <a:gd name="T2" fmla="*/ 0 w 50"/>
                  <a:gd name="T3" fmla="*/ 0 h 176"/>
                  <a:gd name="T4" fmla="*/ 0 w 50"/>
                  <a:gd name="T5" fmla="*/ 0 h 176"/>
                  <a:gd name="T6" fmla="*/ 0 w 50"/>
                  <a:gd name="T7" fmla="*/ 0 h 176"/>
                  <a:gd name="T8" fmla="*/ 0 w 50"/>
                  <a:gd name="T9" fmla="*/ 0 h 176"/>
                  <a:gd name="T10" fmla="*/ 0 w 50"/>
                  <a:gd name="T11" fmla="*/ 0 h 176"/>
                  <a:gd name="T12" fmla="*/ 0 w 50"/>
                  <a:gd name="T13" fmla="*/ 0 h 176"/>
                  <a:gd name="T14" fmla="*/ 0 w 50"/>
                  <a:gd name="T15" fmla="*/ 0 h 176"/>
                  <a:gd name="T16" fmla="*/ 0 w 50"/>
                  <a:gd name="T17" fmla="*/ 0 h 176"/>
                  <a:gd name="T18" fmla="*/ 0 w 50"/>
                  <a:gd name="T19" fmla="*/ 0 h 176"/>
                  <a:gd name="T20" fmla="*/ 0 w 50"/>
                  <a:gd name="T21" fmla="*/ 0 h 176"/>
                  <a:gd name="T22" fmla="*/ 0 w 50"/>
                  <a:gd name="T23" fmla="*/ 0 h 176"/>
                  <a:gd name="T24" fmla="*/ 0 w 50"/>
                  <a:gd name="T25" fmla="*/ 0 h 176"/>
                  <a:gd name="T26" fmla="*/ 0 w 50"/>
                  <a:gd name="T27" fmla="*/ 0 h 176"/>
                  <a:gd name="T28" fmla="*/ 0 w 50"/>
                  <a:gd name="T29" fmla="*/ 0 h 176"/>
                  <a:gd name="T30" fmla="*/ 0 w 50"/>
                  <a:gd name="T31" fmla="*/ 0 h 176"/>
                  <a:gd name="T32" fmla="*/ 0 w 50"/>
                  <a:gd name="T33" fmla="*/ 0 h 176"/>
                  <a:gd name="T34" fmla="*/ 0 w 50"/>
                  <a:gd name="T35" fmla="*/ 0 h 176"/>
                  <a:gd name="T36" fmla="*/ 0 w 50"/>
                  <a:gd name="T37" fmla="*/ 0 h 176"/>
                  <a:gd name="T38" fmla="*/ 0 w 50"/>
                  <a:gd name="T39" fmla="*/ 0 h 176"/>
                  <a:gd name="T40" fmla="*/ 0 w 50"/>
                  <a:gd name="T41" fmla="*/ 0 h 176"/>
                  <a:gd name="T42" fmla="*/ 0 w 50"/>
                  <a:gd name="T43" fmla="*/ 0 h 176"/>
                  <a:gd name="T44" fmla="*/ 0 w 50"/>
                  <a:gd name="T45" fmla="*/ 0 h 176"/>
                  <a:gd name="T46" fmla="*/ 0 w 50"/>
                  <a:gd name="T47" fmla="*/ 0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176"/>
                  <a:gd name="T74" fmla="*/ 50 w 50"/>
                  <a:gd name="T75" fmla="*/ 176 h 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 h="176">
                    <a:moveTo>
                      <a:pt x="50" y="0"/>
                    </a:moveTo>
                    <a:lnTo>
                      <a:pt x="42" y="27"/>
                    </a:lnTo>
                    <a:lnTo>
                      <a:pt x="31" y="47"/>
                    </a:lnTo>
                    <a:lnTo>
                      <a:pt x="19" y="85"/>
                    </a:lnTo>
                    <a:lnTo>
                      <a:pt x="11" y="113"/>
                    </a:lnTo>
                    <a:lnTo>
                      <a:pt x="11" y="120"/>
                    </a:lnTo>
                    <a:lnTo>
                      <a:pt x="11" y="141"/>
                    </a:lnTo>
                    <a:lnTo>
                      <a:pt x="11" y="148"/>
                    </a:lnTo>
                    <a:lnTo>
                      <a:pt x="11" y="159"/>
                    </a:lnTo>
                    <a:lnTo>
                      <a:pt x="19" y="159"/>
                    </a:lnTo>
                    <a:lnTo>
                      <a:pt x="19" y="168"/>
                    </a:lnTo>
                    <a:lnTo>
                      <a:pt x="31" y="176"/>
                    </a:lnTo>
                    <a:lnTo>
                      <a:pt x="19" y="176"/>
                    </a:lnTo>
                    <a:lnTo>
                      <a:pt x="11" y="168"/>
                    </a:lnTo>
                    <a:lnTo>
                      <a:pt x="11" y="159"/>
                    </a:lnTo>
                    <a:lnTo>
                      <a:pt x="11" y="148"/>
                    </a:lnTo>
                    <a:lnTo>
                      <a:pt x="0" y="141"/>
                    </a:lnTo>
                    <a:lnTo>
                      <a:pt x="0" y="120"/>
                    </a:lnTo>
                    <a:lnTo>
                      <a:pt x="0" y="113"/>
                    </a:lnTo>
                    <a:lnTo>
                      <a:pt x="11" y="74"/>
                    </a:lnTo>
                    <a:lnTo>
                      <a:pt x="19" y="47"/>
                    </a:lnTo>
                    <a:lnTo>
                      <a:pt x="31" y="27"/>
                    </a:lnTo>
                    <a:lnTo>
                      <a:pt x="42" y="0"/>
                    </a:lnTo>
                    <a:lnTo>
                      <a:pt x="50" y="0"/>
                    </a:lnTo>
                    <a:close/>
                  </a:path>
                </a:pathLst>
              </a:custGeom>
              <a:solidFill>
                <a:srgbClr val="000000"/>
              </a:solidFill>
              <a:ln w="9525">
                <a:noFill/>
                <a:round/>
                <a:headEnd/>
                <a:tailEnd/>
              </a:ln>
            </p:spPr>
            <p:txBody>
              <a:bodyPr/>
              <a:lstStyle/>
              <a:p>
                <a:endParaRPr lang="en-US"/>
              </a:p>
            </p:txBody>
          </p:sp>
          <p:sp>
            <p:nvSpPr>
              <p:cNvPr id="36375" name="Freeform 939"/>
              <p:cNvSpPr>
                <a:spLocks/>
              </p:cNvSpPr>
              <p:nvPr/>
            </p:nvSpPr>
            <p:spPr bwMode="auto">
              <a:xfrm>
                <a:off x="410" y="1357"/>
                <a:ext cx="1" cy="2"/>
              </a:xfrm>
              <a:custGeom>
                <a:avLst/>
                <a:gdLst>
                  <a:gd name="T0" fmla="*/ 0 w 8"/>
                  <a:gd name="T1" fmla="*/ 0 h 8"/>
                  <a:gd name="T2" fmla="*/ 0 w 8"/>
                  <a:gd name="T3" fmla="*/ 0 h 8"/>
                  <a:gd name="T4" fmla="*/ 0 w 8"/>
                  <a:gd name="T5" fmla="*/ 0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0"/>
                    </a:lnTo>
                    <a:lnTo>
                      <a:pt x="0" y="0"/>
                    </a:lnTo>
                    <a:lnTo>
                      <a:pt x="0" y="8"/>
                    </a:lnTo>
                    <a:lnTo>
                      <a:pt x="0" y="0"/>
                    </a:lnTo>
                    <a:close/>
                  </a:path>
                </a:pathLst>
              </a:custGeom>
              <a:solidFill>
                <a:srgbClr val="000000"/>
              </a:solidFill>
              <a:ln w="9525">
                <a:noFill/>
                <a:round/>
                <a:headEnd/>
                <a:tailEnd/>
              </a:ln>
            </p:spPr>
            <p:txBody>
              <a:bodyPr/>
              <a:lstStyle/>
              <a:p>
                <a:endParaRPr lang="en-US"/>
              </a:p>
            </p:txBody>
          </p:sp>
          <p:sp>
            <p:nvSpPr>
              <p:cNvPr id="36376" name="Freeform 940"/>
              <p:cNvSpPr>
                <a:spLocks/>
              </p:cNvSpPr>
              <p:nvPr/>
            </p:nvSpPr>
            <p:spPr bwMode="auto">
              <a:xfrm>
                <a:off x="408" y="1374"/>
                <a:ext cx="24" cy="17"/>
              </a:xfrm>
              <a:custGeom>
                <a:avLst/>
                <a:gdLst>
                  <a:gd name="T0" fmla="*/ 0 w 160"/>
                  <a:gd name="T1" fmla="*/ 0 h 94"/>
                  <a:gd name="T2" fmla="*/ 0 w 160"/>
                  <a:gd name="T3" fmla="*/ 0 h 94"/>
                  <a:gd name="T4" fmla="*/ 0 w 160"/>
                  <a:gd name="T5" fmla="*/ 0 h 94"/>
                  <a:gd name="T6" fmla="*/ 0 w 160"/>
                  <a:gd name="T7" fmla="*/ 0 h 94"/>
                  <a:gd name="T8" fmla="*/ 0 w 160"/>
                  <a:gd name="T9" fmla="*/ 0 h 94"/>
                  <a:gd name="T10" fmla="*/ 0 w 160"/>
                  <a:gd name="T11" fmla="*/ 0 h 94"/>
                  <a:gd name="T12" fmla="*/ 0 w 160"/>
                  <a:gd name="T13" fmla="*/ 0 h 94"/>
                  <a:gd name="T14" fmla="*/ 0 w 160"/>
                  <a:gd name="T15" fmla="*/ 0 h 94"/>
                  <a:gd name="T16" fmla="*/ 0 w 160"/>
                  <a:gd name="T17" fmla="*/ 0 h 94"/>
                  <a:gd name="T18" fmla="*/ 0 w 160"/>
                  <a:gd name="T19" fmla="*/ 0 h 94"/>
                  <a:gd name="T20" fmla="*/ 0 w 160"/>
                  <a:gd name="T21" fmla="*/ 0 h 94"/>
                  <a:gd name="T22" fmla="*/ 0 w 160"/>
                  <a:gd name="T23" fmla="*/ 0 h 94"/>
                  <a:gd name="T24" fmla="*/ 0 w 160"/>
                  <a:gd name="T25" fmla="*/ 0 h 94"/>
                  <a:gd name="T26" fmla="*/ 0 w 160"/>
                  <a:gd name="T27" fmla="*/ 0 h 94"/>
                  <a:gd name="T28" fmla="*/ 0 w 160"/>
                  <a:gd name="T29" fmla="*/ 0 h 94"/>
                  <a:gd name="T30" fmla="*/ 0 w 160"/>
                  <a:gd name="T31" fmla="*/ 0 h 94"/>
                  <a:gd name="T32" fmla="*/ 0 w 160"/>
                  <a:gd name="T33" fmla="*/ 0 h 94"/>
                  <a:gd name="T34" fmla="*/ 0 w 160"/>
                  <a:gd name="T35" fmla="*/ 0 h 94"/>
                  <a:gd name="T36" fmla="*/ 0 w 160"/>
                  <a:gd name="T37" fmla="*/ 0 h 94"/>
                  <a:gd name="T38" fmla="*/ 0 w 160"/>
                  <a:gd name="T39" fmla="*/ 0 h 94"/>
                  <a:gd name="T40" fmla="*/ 0 w 160"/>
                  <a:gd name="T41" fmla="*/ 0 h 94"/>
                  <a:gd name="T42" fmla="*/ 0 w 160"/>
                  <a:gd name="T43" fmla="*/ 0 h 94"/>
                  <a:gd name="T44" fmla="*/ 0 w 160"/>
                  <a:gd name="T45" fmla="*/ 0 h 94"/>
                  <a:gd name="T46" fmla="*/ 0 w 160"/>
                  <a:gd name="T47" fmla="*/ 0 h 94"/>
                  <a:gd name="T48" fmla="*/ 0 w 160"/>
                  <a:gd name="T49" fmla="*/ 0 h 94"/>
                  <a:gd name="T50" fmla="*/ 0 w 160"/>
                  <a:gd name="T51" fmla="*/ 0 h 94"/>
                  <a:gd name="T52" fmla="*/ 0 w 160"/>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94"/>
                  <a:gd name="T83" fmla="*/ 160 w 160"/>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94">
                    <a:moveTo>
                      <a:pt x="0" y="83"/>
                    </a:moveTo>
                    <a:lnTo>
                      <a:pt x="11" y="83"/>
                    </a:lnTo>
                    <a:lnTo>
                      <a:pt x="19" y="94"/>
                    </a:lnTo>
                    <a:lnTo>
                      <a:pt x="31" y="94"/>
                    </a:lnTo>
                    <a:lnTo>
                      <a:pt x="39" y="83"/>
                    </a:lnTo>
                    <a:lnTo>
                      <a:pt x="50" y="83"/>
                    </a:lnTo>
                    <a:lnTo>
                      <a:pt x="58" y="83"/>
                    </a:lnTo>
                    <a:lnTo>
                      <a:pt x="69" y="75"/>
                    </a:lnTo>
                    <a:lnTo>
                      <a:pt x="77" y="66"/>
                    </a:lnTo>
                    <a:lnTo>
                      <a:pt x="116" y="27"/>
                    </a:lnTo>
                    <a:lnTo>
                      <a:pt x="129" y="20"/>
                    </a:lnTo>
                    <a:lnTo>
                      <a:pt x="136" y="7"/>
                    </a:lnTo>
                    <a:lnTo>
                      <a:pt x="147" y="0"/>
                    </a:lnTo>
                    <a:lnTo>
                      <a:pt x="160" y="0"/>
                    </a:lnTo>
                    <a:lnTo>
                      <a:pt x="147" y="7"/>
                    </a:lnTo>
                    <a:lnTo>
                      <a:pt x="136" y="20"/>
                    </a:lnTo>
                    <a:lnTo>
                      <a:pt x="129" y="27"/>
                    </a:lnTo>
                    <a:lnTo>
                      <a:pt x="116" y="41"/>
                    </a:lnTo>
                    <a:lnTo>
                      <a:pt x="77" y="75"/>
                    </a:lnTo>
                    <a:lnTo>
                      <a:pt x="69" y="75"/>
                    </a:lnTo>
                    <a:lnTo>
                      <a:pt x="58" y="83"/>
                    </a:lnTo>
                    <a:lnTo>
                      <a:pt x="50" y="94"/>
                    </a:lnTo>
                    <a:lnTo>
                      <a:pt x="39" y="94"/>
                    </a:lnTo>
                    <a:lnTo>
                      <a:pt x="31" y="94"/>
                    </a:lnTo>
                    <a:lnTo>
                      <a:pt x="19" y="94"/>
                    </a:lnTo>
                    <a:lnTo>
                      <a:pt x="11" y="94"/>
                    </a:lnTo>
                    <a:lnTo>
                      <a:pt x="0" y="83"/>
                    </a:lnTo>
                    <a:close/>
                  </a:path>
                </a:pathLst>
              </a:custGeom>
              <a:solidFill>
                <a:srgbClr val="000000"/>
              </a:solidFill>
              <a:ln w="9525">
                <a:noFill/>
                <a:round/>
                <a:headEnd/>
                <a:tailEnd/>
              </a:ln>
            </p:spPr>
            <p:txBody>
              <a:bodyPr/>
              <a:lstStyle/>
              <a:p>
                <a:endParaRPr lang="en-US"/>
              </a:p>
            </p:txBody>
          </p:sp>
          <p:sp>
            <p:nvSpPr>
              <p:cNvPr id="36377" name="Freeform 941"/>
              <p:cNvSpPr>
                <a:spLocks/>
              </p:cNvSpPr>
              <p:nvPr/>
            </p:nvSpPr>
            <p:spPr bwMode="auto">
              <a:xfrm>
                <a:off x="432" y="1373"/>
                <a:ext cx="21" cy="18"/>
              </a:xfrm>
              <a:custGeom>
                <a:avLst/>
                <a:gdLst>
                  <a:gd name="T0" fmla="*/ 0 w 135"/>
                  <a:gd name="T1" fmla="*/ 0 h 102"/>
                  <a:gd name="T2" fmla="*/ 0 w 135"/>
                  <a:gd name="T3" fmla="*/ 0 h 102"/>
                  <a:gd name="T4" fmla="*/ 0 w 135"/>
                  <a:gd name="T5" fmla="*/ 0 h 102"/>
                  <a:gd name="T6" fmla="*/ 0 w 135"/>
                  <a:gd name="T7" fmla="*/ 0 h 102"/>
                  <a:gd name="T8" fmla="*/ 0 w 135"/>
                  <a:gd name="T9" fmla="*/ 0 h 102"/>
                  <a:gd name="T10" fmla="*/ 0 w 135"/>
                  <a:gd name="T11" fmla="*/ 0 h 102"/>
                  <a:gd name="T12" fmla="*/ 0 w 135"/>
                  <a:gd name="T13" fmla="*/ 0 h 102"/>
                  <a:gd name="T14" fmla="*/ 0 w 135"/>
                  <a:gd name="T15" fmla="*/ 0 h 102"/>
                  <a:gd name="T16" fmla="*/ 0 w 135"/>
                  <a:gd name="T17" fmla="*/ 0 h 102"/>
                  <a:gd name="T18" fmla="*/ 0 w 135"/>
                  <a:gd name="T19" fmla="*/ 0 h 102"/>
                  <a:gd name="T20" fmla="*/ 0 w 135"/>
                  <a:gd name="T21" fmla="*/ 0 h 102"/>
                  <a:gd name="T22" fmla="*/ 0 w 135"/>
                  <a:gd name="T23" fmla="*/ 0 h 102"/>
                  <a:gd name="T24" fmla="*/ 0 w 135"/>
                  <a:gd name="T25" fmla="*/ 0 h 102"/>
                  <a:gd name="T26" fmla="*/ 0 w 135"/>
                  <a:gd name="T27" fmla="*/ 0 h 102"/>
                  <a:gd name="T28" fmla="*/ 0 w 135"/>
                  <a:gd name="T29" fmla="*/ 0 h 102"/>
                  <a:gd name="T30" fmla="*/ 0 w 135"/>
                  <a:gd name="T31" fmla="*/ 0 h 102"/>
                  <a:gd name="T32" fmla="*/ 0 w 135"/>
                  <a:gd name="T33" fmla="*/ 0 h 102"/>
                  <a:gd name="T34" fmla="*/ 0 w 135"/>
                  <a:gd name="T35" fmla="*/ 0 h 102"/>
                  <a:gd name="T36" fmla="*/ 0 w 135"/>
                  <a:gd name="T37" fmla="*/ 0 h 102"/>
                  <a:gd name="T38" fmla="*/ 0 w 135"/>
                  <a:gd name="T39" fmla="*/ 0 h 102"/>
                  <a:gd name="T40" fmla="*/ 0 w 135"/>
                  <a:gd name="T41" fmla="*/ 0 h 102"/>
                  <a:gd name="T42" fmla="*/ 0 w 135"/>
                  <a:gd name="T43" fmla="*/ 0 h 102"/>
                  <a:gd name="T44" fmla="*/ 0 w 135"/>
                  <a:gd name="T45" fmla="*/ 0 h 102"/>
                  <a:gd name="T46" fmla="*/ 0 w 135"/>
                  <a:gd name="T47" fmla="*/ 0 h 102"/>
                  <a:gd name="T48" fmla="*/ 0 w 135"/>
                  <a:gd name="T49" fmla="*/ 0 h 102"/>
                  <a:gd name="T50" fmla="*/ 0 w 135"/>
                  <a:gd name="T51" fmla="*/ 0 h 102"/>
                  <a:gd name="T52" fmla="*/ 0 w 135"/>
                  <a:gd name="T53" fmla="*/ 0 h 102"/>
                  <a:gd name="T54" fmla="*/ 0 w 135"/>
                  <a:gd name="T55" fmla="*/ 0 h 102"/>
                  <a:gd name="T56" fmla="*/ 0 w 135"/>
                  <a:gd name="T57" fmla="*/ 0 h 102"/>
                  <a:gd name="T58" fmla="*/ 0 w 135"/>
                  <a:gd name="T59" fmla="*/ 0 h 102"/>
                  <a:gd name="T60" fmla="*/ 0 w 135"/>
                  <a:gd name="T61" fmla="*/ 0 h 102"/>
                  <a:gd name="T62" fmla="*/ 0 w 135"/>
                  <a:gd name="T63" fmla="*/ 0 h 102"/>
                  <a:gd name="T64" fmla="*/ 0 w 135"/>
                  <a:gd name="T65" fmla="*/ 0 h 102"/>
                  <a:gd name="T66" fmla="*/ 0 w 135"/>
                  <a:gd name="T67" fmla="*/ 0 h 102"/>
                  <a:gd name="T68" fmla="*/ 0 w 135"/>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
                  <a:gd name="T106" fmla="*/ 0 h 102"/>
                  <a:gd name="T107" fmla="*/ 135 w 135"/>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 h="102">
                    <a:moveTo>
                      <a:pt x="0" y="8"/>
                    </a:moveTo>
                    <a:lnTo>
                      <a:pt x="18" y="0"/>
                    </a:lnTo>
                    <a:lnTo>
                      <a:pt x="27" y="0"/>
                    </a:lnTo>
                    <a:lnTo>
                      <a:pt x="38" y="0"/>
                    </a:lnTo>
                    <a:lnTo>
                      <a:pt x="58" y="0"/>
                    </a:lnTo>
                    <a:lnTo>
                      <a:pt x="65" y="0"/>
                    </a:lnTo>
                    <a:lnTo>
                      <a:pt x="77" y="8"/>
                    </a:lnTo>
                    <a:lnTo>
                      <a:pt x="97" y="8"/>
                    </a:lnTo>
                    <a:lnTo>
                      <a:pt x="104" y="15"/>
                    </a:lnTo>
                    <a:lnTo>
                      <a:pt x="117" y="28"/>
                    </a:lnTo>
                    <a:lnTo>
                      <a:pt x="128" y="35"/>
                    </a:lnTo>
                    <a:lnTo>
                      <a:pt x="128" y="49"/>
                    </a:lnTo>
                    <a:lnTo>
                      <a:pt x="135" y="56"/>
                    </a:lnTo>
                    <a:lnTo>
                      <a:pt x="135" y="63"/>
                    </a:lnTo>
                    <a:lnTo>
                      <a:pt x="135" y="83"/>
                    </a:lnTo>
                    <a:lnTo>
                      <a:pt x="135" y="91"/>
                    </a:lnTo>
                    <a:lnTo>
                      <a:pt x="135" y="102"/>
                    </a:lnTo>
                    <a:lnTo>
                      <a:pt x="128" y="102"/>
                    </a:lnTo>
                    <a:lnTo>
                      <a:pt x="128" y="91"/>
                    </a:lnTo>
                    <a:lnTo>
                      <a:pt x="135" y="83"/>
                    </a:lnTo>
                    <a:lnTo>
                      <a:pt x="128" y="63"/>
                    </a:lnTo>
                    <a:lnTo>
                      <a:pt x="128" y="56"/>
                    </a:lnTo>
                    <a:lnTo>
                      <a:pt x="128" y="49"/>
                    </a:lnTo>
                    <a:lnTo>
                      <a:pt x="117" y="35"/>
                    </a:lnTo>
                    <a:lnTo>
                      <a:pt x="104" y="28"/>
                    </a:lnTo>
                    <a:lnTo>
                      <a:pt x="97" y="28"/>
                    </a:lnTo>
                    <a:lnTo>
                      <a:pt x="86" y="15"/>
                    </a:lnTo>
                    <a:lnTo>
                      <a:pt x="77" y="8"/>
                    </a:lnTo>
                    <a:lnTo>
                      <a:pt x="65" y="8"/>
                    </a:lnTo>
                    <a:lnTo>
                      <a:pt x="58" y="8"/>
                    </a:lnTo>
                    <a:lnTo>
                      <a:pt x="38" y="8"/>
                    </a:lnTo>
                    <a:lnTo>
                      <a:pt x="27" y="8"/>
                    </a:lnTo>
                    <a:lnTo>
                      <a:pt x="18" y="8"/>
                    </a:lnTo>
                    <a:lnTo>
                      <a:pt x="7" y="8"/>
                    </a:lnTo>
                    <a:lnTo>
                      <a:pt x="0" y="8"/>
                    </a:lnTo>
                    <a:close/>
                  </a:path>
                </a:pathLst>
              </a:custGeom>
              <a:solidFill>
                <a:srgbClr val="000000"/>
              </a:solidFill>
              <a:ln w="9525">
                <a:noFill/>
                <a:round/>
                <a:headEnd/>
                <a:tailEnd/>
              </a:ln>
            </p:spPr>
            <p:txBody>
              <a:bodyPr/>
              <a:lstStyle/>
              <a:p>
                <a:endParaRPr lang="en-US"/>
              </a:p>
            </p:txBody>
          </p:sp>
          <p:sp>
            <p:nvSpPr>
              <p:cNvPr id="36378" name="Rectangle 942"/>
              <p:cNvSpPr>
                <a:spLocks noChangeArrowheads="1"/>
              </p:cNvSpPr>
              <p:nvPr/>
            </p:nvSpPr>
            <p:spPr bwMode="auto">
              <a:xfrm>
                <a:off x="632" y="860"/>
                <a:ext cx="42" cy="69"/>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379" name="Rectangle 943"/>
              <p:cNvSpPr>
                <a:spLocks noChangeArrowheads="1"/>
              </p:cNvSpPr>
              <p:nvPr/>
            </p:nvSpPr>
            <p:spPr bwMode="auto">
              <a:xfrm>
                <a:off x="658" y="860"/>
                <a:ext cx="33" cy="69"/>
              </a:xfrm>
              <a:prstGeom prst="rect">
                <a:avLst/>
              </a:prstGeom>
              <a:noFill/>
              <a:ln w="9525">
                <a:noFill/>
                <a:miter lim="800000"/>
                <a:headEnd/>
                <a:tailEnd/>
              </a:ln>
            </p:spPr>
            <p:txBody>
              <a:bodyPr wrap="none" lIns="0" tIns="0" rIns="0" bIns="0">
                <a:spAutoFit/>
              </a:bodyPr>
              <a:lstStyle/>
              <a:p>
                <a:r>
                  <a:rPr lang="en-US" sz="900" b="1">
                    <a:solidFill>
                      <a:srgbClr val="000000"/>
                    </a:solidFill>
                  </a:rPr>
                  <a:t>p</a:t>
                </a:r>
                <a:endParaRPr lang="en-US" sz="1600"/>
              </a:p>
            </p:txBody>
          </p:sp>
          <p:sp>
            <p:nvSpPr>
              <p:cNvPr id="36380" name="Rectangle 944"/>
              <p:cNvSpPr>
                <a:spLocks noChangeArrowheads="1"/>
              </p:cNvSpPr>
              <p:nvPr/>
            </p:nvSpPr>
            <p:spPr bwMode="auto">
              <a:xfrm>
                <a:off x="677" y="860"/>
                <a:ext cx="30" cy="69"/>
              </a:xfrm>
              <a:prstGeom prst="rect">
                <a:avLst/>
              </a:prstGeom>
              <a:noFill/>
              <a:ln w="9525">
                <a:noFill/>
                <a:miter lim="800000"/>
                <a:headEnd/>
                <a:tailEnd/>
              </a:ln>
            </p:spPr>
            <p:txBody>
              <a:bodyPr wrap="none" lIns="0" tIns="0" rIns="0" bIns="0">
                <a:spAutoFit/>
              </a:bodyPr>
              <a:lstStyle/>
              <a:p>
                <a:r>
                  <a:rPr lang="en-US" sz="900" b="1">
                    <a:solidFill>
                      <a:srgbClr val="000000"/>
                    </a:solidFill>
                  </a:rPr>
                  <a:t>e</a:t>
                </a:r>
                <a:endParaRPr lang="en-US" sz="1600"/>
              </a:p>
            </p:txBody>
          </p:sp>
          <p:sp>
            <p:nvSpPr>
              <p:cNvPr id="36381" name="Rectangle 945"/>
              <p:cNvSpPr>
                <a:spLocks noChangeArrowheads="1"/>
              </p:cNvSpPr>
              <p:nvPr/>
            </p:nvSpPr>
            <p:spPr bwMode="auto">
              <a:xfrm>
                <a:off x="693" y="860"/>
                <a:ext cx="21" cy="69"/>
              </a:xfrm>
              <a:prstGeom prst="rect">
                <a:avLst/>
              </a:prstGeom>
              <a:noFill/>
              <a:ln w="9525">
                <a:noFill/>
                <a:miter lim="800000"/>
                <a:headEnd/>
                <a:tailEnd/>
              </a:ln>
            </p:spPr>
            <p:txBody>
              <a:bodyPr wrap="none" lIns="0" tIns="0" rIns="0" bIns="0">
                <a:spAutoFit/>
              </a:bodyPr>
              <a:lstStyle/>
              <a:p>
                <a:r>
                  <a:rPr lang="en-US" sz="900" b="1">
                    <a:solidFill>
                      <a:srgbClr val="000000"/>
                    </a:solidFill>
                  </a:rPr>
                  <a:t>r</a:t>
                </a:r>
                <a:endParaRPr lang="en-US" sz="1600"/>
              </a:p>
            </p:txBody>
          </p:sp>
          <p:sp>
            <p:nvSpPr>
              <p:cNvPr id="36382" name="Rectangle 946"/>
              <p:cNvSpPr>
                <a:spLocks noChangeArrowheads="1"/>
              </p:cNvSpPr>
              <p:nvPr/>
            </p:nvSpPr>
            <p:spPr bwMode="auto">
              <a:xfrm>
                <a:off x="707" y="860"/>
                <a:ext cx="29" cy="69"/>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1600"/>
              </a:p>
            </p:txBody>
          </p:sp>
          <p:sp>
            <p:nvSpPr>
              <p:cNvPr id="36383" name="Rectangle 947"/>
              <p:cNvSpPr>
                <a:spLocks noChangeArrowheads="1"/>
              </p:cNvSpPr>
              <p:nvPr/>
            </p:nvSpPr>
            <p:spPr bwMode="auto">
              <a:xfrm>
                <a:off x="723" y="860"/>
                <a:ext cx="18" cy="69"/>
              </a:xfrm>
              <a:prstGeom prst="rect">
                <a:avLst/>
              </a:prstGeom>
              <a:noFill/>
              <a:ln w="9525">
                <a:noFill/>
                <a:miter lim="800000"/>
                <a:headEnd/>
                <a:tailEnd/>
              </a:ln>
            </p:spPr>
            <p:txBody>
              <a:bodyPr wrap="none" lIns="0" tIns="0" rIns="0" bIns="0">
                <a:spAutoFit/>
              </a:bodyPr>
              <a:lstStyle/>
              <a:p>
                <a:r>
                  <a:rPr lang="en-US" sz="900" b="1">
                    <a:solidFill>
                      <a:srgbClr val="000000"/>
                    </a:solidFill>
                  </a:rPr>
                  <a:t>t</a:t>
                </a:r>
                <a:endParaRPr lang="en-US" sz="1600"/>
              </a:p>
            </p:txBody>
          </p:sp>
          <p:sp>
            <p:nvSpPr>
              <p:cNvPr id="36384" name="Rectangle 948"/>
              <p:cNvSpPr>
                <a:spLocks noChangeArrowheads="1"/>
              </p:cNvSpPr>
              <p:nvPr/>
            </p:nvSpPr>
            <p:spPr bwMode="auto">
              <a:xfrm>
                <a:off x="734" y="860"/>
                <a:ext cx="14" cy="69"/>
              </a:xfrm>
              <a:prstGeom prst="rect">
                <a:avLst/>
              </a:prstGeom>
              <a:noFill/>
              <a:ln w="9525">
                <a:noFill/>
                <a:miter lim="800000"/>
                <a:headEnd/>
                <a:tailEnd/>
              </a:ln>
            </p:spPr>
            <p:txBody>
              <a:bodyPr wrap="none" lIns="0" tIns="0" rIns="0" bIns="0">
                <a:spAutoFit/>
              </a:bodyPr>
              <a:lstStyle/>
              <a:p>
                <a:r>
                  <a:rPr lang="en-US" sz="900" b="1">
                    <a:solidFill>
                      <a:srgbClr val="000000"/>
                    </a:solidFill>
                  </a:rPr>
                  <a:t>i</a:t>
                </a:r>
                <a:endParaRPr lang="en-US" sz="1600"/>
              </a:p>
            </p:txBody>
          </p:sp>
          <p:sp>
            <p:nvSpPr>
              <p:cNvPr id="36385" name="Rectangle 949"/>
              <p:cNvSpPr>
                <a:spLocks noChangeArrowheads="1"/>
              </p:cNvSpPr>
              <p:nvPr/>
            </p:nvSpPr>
            <p:spPr bwMode="auto">
              <a:xfrm>
                <a:off x="743" y="860"/>
                <a:ext cx="33" cy="69"/>
              </a:xfrm>
              <a:prstGeom prst="rect">
                <a:avLst/>
              </a:prstGeom>
              <a:noFill/>
              <a:ln w="9525">
                <a:noFill/>
                <a:miter lim="800000"/>
                <a:headEnd/>
                <a:tailEnd/>
              </a:ln>
            </p:spPr>
            <p:txBody>
              <a:bodyPr wrap="none" lIns="0" tIns="0" rIns="0" bIns="0">
                <a:spAutoFit/>
              </a:bodyPr>
              <a:lstStyle/>
              <a:p>
                <a:r>
                  <a:rPr lang="en-US" sz="900" b="1">
                    <a:solidFill>
                      <a:srgbClr val="000000"/>
                    </a:solidFill>
                  </a:rPr>
                  <a:t>o</a:t>
                </a:r>
                <a:endParaRPr lang="en-US" sz="1600"/>
              </a:p>
            </p:txBody>
          </p:sp>
          <p:sp>
            <p:nvSpPr>
              <p:cNvPr id="36386" name="Rectangle 950"/>
              <p:cNvSpPr>
                <a:spLocks noChangeArrowheads="1"/>
              </p:cNvSpPr>
              <p:nvPr/>
            </p:nvSpPr>
            <p:spPr bwMode="auto">
              <a:xfrm>
                <a:off x="762" y="860"/>
                <a:ext cx="33" cy="69"/>
              </a:xfrm>
              <a:prstGeom prst="rect">
                <a:avLst/>
              </a:prstGeom>
              <a:noFill/>
              <a:ln w="9525">
                <a:noFill/>
                <a:miter lim="800000"/>
                <a:headEnd/>
                <a:tailEnd/>
              </a:ln>
            </p:spPr>
            <p:txBody>
              <a:bodyPr wrap="none" lIns="0" tIns="0" rIns="0" bIns="0">
                <a:spAutoFit/>
              </a:bodyPr>
              <a:lstStyle/>
              <a:p>
                <a:r>
                  <a:rPr lang="en-US" sz="900" b="1">
                    <a:solidFill>
                      <a:srgbClr val="000000"/>
                    </a:solidFill>
                  </a:rPr>
                  <a:t>n</a:t>
                </a:r>
                <a:endParaRPr lang="en-US" sz="1600"/>
              </a:p>
            </p:txBody>
          </p:sp>
          <p:sp>
            <p:nvSpPr>
              <p:cNvPr id="36387" name="Rectangle 951"/>
              <p:cNvSpPr>
                <a:spLocks noChangeArrowheads="1"/>
              </p:cNvSpPr>
              <p:nvPr/>
            </p:nvSpPr>
            <p:spPr bwMode="auto">
              <a:xfrm>
                <a:off x="781" y="860"/>
                <a:ext cx="30" cy="69"/>
              </a:xfrm>
              <a:prstGeom prst="rect">
                <a:avLst/>
              </a:prstGeom>
              <a:noFill/>
              <a:ln w="9525">
                <a:noFill/>
                <a:miter lim="800000"/>
                <a:headEnd/>
                <a:tailEnd/>
              </a:ln>
            </p:spPr>
            <p:txBody>
              <a:bodyPr wrap="none" lIns="0" tIns="0" rIns="0" bIns="0">
                <a:spAutoFit/>
              </a:bodyPr>
              <a:lstStyle/>
              <a:p>
                <a:r>
                  <a:rPr lang="en-US" sz="900" b="1">
                    <a:solidFill>
                      <a:srgbClr val="000000"/>
                    </a:solidFill>
                  </a:rPr>
                  <a:t>s</a:t>
                </a:r>
                <a:endParaRPr lang="en-US" sz="1600"/>
              </a:p>
            </p:txBody>
          </p:sp>
          <p:sp>
            <p:nvSpPr>
              <p:cNvPr id="36388" name="Rectangle 952"/>
              <p:cNvSpPr>
                <a:spLocks noChangeArrowheads="1"/>
              </p:cNvSpPr>
              <p:nvPr/>
            </p:nvSpPr>
            <p:spPr bwMode="auto">
              <a:xfrm>
                <a:off x="608" y="677"/>
                <a:ext cx="352" cy="91"/>
              </a:xfrm>
              <a:prstGeom prst="rect">
                <a:avLst/>
              </a:prstGeom>
              <a:solidFill>
                <a:srgbClr val="C5D672"/>
              </a:solidFill>
              <a:ln w="9525">
                <a:noFill/>
                <a:miter lim="800000"/>
                <a:headEnd/>
                <a:tailEnd/>
              </a:ln>
            </p:spPr>
            <p:txBody>
              <a:bodyPr/>
              <a:lstStyle/>
              <a:p>
                <a:endParaRPr lang="en-US"/>
              </a:p>
            </p:txBody>
          </p:sp>
          <p:sp>
            <p:nvSpPr>
              <p:cNvPr id="36389" name="Rectangle 953"/>
              <p:cNvSpPr>
                <a:spLocks noChangeArrowheads="1"/>
              </p:cNvSpPr>
              <p:nvPr/>
            </p:nvSpPr>
            <p:spPr bwMode="auto">
              <a:xfrm>
                <a:off x="606" y="826"/>
                <a:ext cx="354" cy="212"/>
              </a:xfrm>
              <a:prstGeom prst="rect">
                <a:avLst/>
              </a:prstGeom>
              <a:solidFill>
                <a:srgbClr val="C5D672"/>
              </a:solidFill>
              <a:ln w="9525">
                <a:noFill/>
                <a:miter lim="800000"/>
                <a:headEnd/>
                <a:tailEnd/>
              </a:ln>
            </p:spPr>
            <p:txBody>
              <a:bodyPr/>
              <a:lstStyle/>
              <a:p>
                <a:endParaRPr lang="en-US"/>
              </a:p>
            </p:txBody>
          </p:sp>
          <p:sp>
            <p:nvSpPr>
              <p:cNvPr id="36390" name="Rectangle 954"/>
              <p:cNvSpPr>
                <a:spLocks noChangeArrowheads="1"/>
              </p:cNvSpPr>
              <p:nvPr/>
            </p:nvSpPr>
            <p:spPr bwMode="auto">
              <a:xfrm>
                <a:off x="607" y="874"/>
                <a:ext cx="395" cy="94"/>
              </a:xfrm>
              <a:prstGeom prst="rect">
                <a:avLst/>
              </a:prstGeom>
              <a:noFill/>
              <a:ln w="9525">
                <a:noFill/>
                <a:miter lim="800000"/>
                <a:headEnd/>
                <a:tailEnd/>
              </a:ln>
            </p:spPr>
            <p:txBody>
              <a:bodyPr lIns="0" tIns="0" rIns="0" bIns="0">
                <a:spAutoFit/>
              </a:bodyPr>
              <a:lstStyle/>
              <a:p>
                <a:r>
                  <a:rPr lang="en-US" sz="600" b="1" dirty="0">
                    <a:solidFill>
                      <a:srgbClr val="000000"/>
                    </a:solidFill>
                  </a:rPr>
                  <a:t>Battle Focused Training</a:t>
                </a:r>
                <a:endParaRPr lang="en-US" sz="800" b="1" dirty="0"/>
              </a:p>
            </p:txBody>
          </p:sp>
          <p:sp>
            <p:nvSpPr>
              <p:cNvPr id="36391" name="Rectangle 955"/>
              <p:cNvSpPr>
                <a:spLocks noChangeArrowheads="1"/>
              </p:cNvSpPr>
              <p:nvPr/>
            </p:nvSpPr>
            <p:spPr bwMode="auto">
              <a:xfrm>
                <a:off x="771" y="692"/>
                <a:ext cx="135" cy="54"/>
              </a:xfrm>
              <a:prstGeom prst="rect">
                <a:avLst/>
              </a:prstGeom>
              <a:noFill/>
              <a:ln w="9525">
                <a:noFill/>
                <a:miter lim="800000"/>
                <a:headEnd/>
                <a:tailEnd/>
              </a:ln>
            </p:spPr>
            <p:txBody>
              <a:bodyPr wrap="none" lIns="0" tIns="0" rIns="0" bIns="0">
                <a:spAutoFit/>
              </a:bodyPr>
              <a:lstStyle/>
              <a:p>
                <a:r>
                  <a:rPr lang="en-US" sz="700" b="1">
                    <a:solidFill>
                      <a:srgbClr val="000000"/>
                    </a:solidFill>
                  </a:rPr>
                  <a:t>FM 7-1</a:t>
                </a:r>
                <a:endParaRPr lang="en-US" sz="900" b="1"/>
              </a:p>
            </p:txBody>
          </p:sp>
          <p:sp>
            <p:nvSpPr>
              <p:cNvPr id="36392" name="Text Box 956"/>
              <p:cNvSpPr txBox="1">
                <a:spLocks noChangeArrowheads="1"/>
              </p:cNvSpPr>
              <p:nvPr/>
            </p:nvSpPr>
            <p:spPr bwMode="auto">
              <a:xfrm>
                <a:off x="566" y="1392"/>
                <a:ext cx="296" cy="77"/>
              </a:xfrm>
              <a:prstGeom prst="rect">
                <a:avLst/>
              </a:prstGeom>
              <a:noFill/>
              <a:ln w="9525">
                <a:noFill/>
                <a:miter lim="800000"/>
                <a:headEnd/>
                <a:tailEnd/>
              </a:ln>
            </p:spPr>
            <p:txBody>
              <a:bodyPr>
                <a:spAutoFit/>
              </a:bodyPr>
              <a:lstStyle/>
              <a:p>
                <a:r>
                  <a:rPr lang="en-US" sz="200" b="1"/>
                  <a:t>HEADQUARTERS</a:t>
                </a:r>
              </a:p>
              <a:p>
                <a:r>
                  <a:rPr lang="en-US" sz="200" b="1"/>
                  <a:t>DEPARTMENT OF THE ARMY</a:t>
                </a:r>
              </a:p>
            </p:txBody>
          </p:sp>
        </p:grpSp>
        <p:sp>
          <p:nvSpPr>
            <p:cNvPr id="35848" name="Rectangle 957"/>
            <p:cNvSpPr>
              <a:spLocks noChangeArrowheads="1"/>
            </p:cNvSpPr>
            <p:nvPr/>
          </p:nvSpPr>
          <p:spPr bwMode="auto">
            <a:xfrm>
              <a:off x="384" y="672"/>
              <a:ext cx="576" cy="816"/>
            </a:xfrm>
            <a:prstGeom prst="rect">
              <a:avLst/>
            </a:prstGeom>
            <a:noFill/>
            <a:ln w="9525">
              <a:solidFill>
                <a:schemeClr val="tx1"/>
              </a:solidFill>
              <a:miter lim="800000"/>
              <a:headEnd/>
              <a:tailEnd/>
            </a:ln>
          </p:spPr>
          <p:txBody>
            <a:bodyPr wrap="none" anchor="ctr"/>
            <a:lstStyle/>
            <a:p>
              <a:endParaRPr lang="en-US"/>
            </a:p>
          </p:txBody>
        </p:sp>
      </p:grpSp>
      <p:sp>
        <p:nvSpPr>
          <p:cNvPr id="958" name="Rectangle 3"/>
          <p:cNvSpPr txBox="1">
            <a:spLocks noChangeArrowheads="1"/>
          </p:cNvSpPr>
          <p:nvPr/>
        </p:nvSpPr>
        <p:spPr>
          <a:xfrm>
            <a:off x="457200" y="0"/>
            <a:ext cx="8229600" cy="788988"/>
          </a:xfrm>
          <a:prstGeom prst="rect">
            <a:avLst/>
          </a:prstGeom>
          <a:effectLst/>
        </p:spPr>
        <p:txBody>
          <a:bodyPr>
            <a:normAutofit/>
          </a:bodyPr>
          <a:lstStyle/>
          <a:p>
            <a:pPr algn="ctr" fontAlgn="auto">
              <a:spcAft>
                <a:spcPts val="0"/>
              </a:spcAft>
              <a:defRPr/>
            </a:pPr>
            <a:r>
              <a:rPr lang="en-US" sz="3600" b="1" dirty="0">
                <a:ea typeface="+mj-ea"/>
                <a:cs typeface="Arial" pitchFamily="34" charset="0"/>
              </a:rPr>
              <a:t>Army Training Network (ATN)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Logo"/>
          <p:cNvPicPr>
            <a:picLocks noChangeAspect="1" noChangeArrowheads="1"/>
          </p:cNvPicPr>
          <p:nvPr/>
        </p:nvPicPr>
        <p:blipFill>
          <a:blip r:embed="rId3" cstate="print"/>
          <a:srcRect r="57322"/>
          <a:stretch>
            <a:fillRect/>
          </a:stretch>
        </p:blipFill>
        <p:spPr bwMode="auto">
          <a:xfrm>
            <a:off x="2590800" y="5334000"/>
            <a:ext cx="3886200" cy="1162050"/>
          </a:xfrm>
          <a:prstGeom prst="rect">
            <a:avLst/>
          </a:prstGeom>
          <a:noFill/>
        </p:spPr>
      </p:pic>
      <p:pic>
        <p:nvPicPr>
          <p:cNvPr id="38" name="Picture 4"/>
          <p:cNvPicPr>
            <a:picLocks noChangeAspect="1" noChangeArrowheads="1"/>
          </p:cNvPicPr>
          <p:nvPr/>
        </p:nvPicPr>
        <p:blipFill>
          <a:blip r:embed="rId4" cstate="print"/>
          <a:srcRect/>
          <a:stretch>
            <a:fillRect/>
          </a:stretch>
        </p:blipFill>
        <p:spPr bwMode="auto">
          <a:xfrm>
            <a:off x="4724400" y="1447800"/>
            <a:ext cx="2013890" cy="2563077"/>
          </a:xfrm>
          <a:prstGeom prst="rect">
            <a:avLst/>
          </a:prstGeom>
          <a:noFill/>
          <a:ln w="28575">
            <a:solidFill>
              <a:srgbClr val="0000FF"/>
            </a:solidFill>
            <a:miter lim="800000"/>
            <a:headEnd/>
            <a:tailEnd/>
          </a:ln>
          <a:effectLst/>
        </p:spPr>
      </p:pic>
      <p:sp>
        <p:nvSpPr>
          <p:cNvPr id="10242" name="AutoShape 2"/>
          <p:cNvSpPr>
            <a:spLocks noChangeArrowheads="1"/>
          </p:cNvSpPr>
          <p:nvPr/>
        </p:nvSpPr>
        <p:spPr bwMode="auto">
          <a:xfrm>
            <a:off x="2095500" y="1834623"/>
            <a:ext cx="3467100" cy="838200"/>
          </a:xfrm>
          <a:prstGeom prst="rightArrow">
            <a:avLst>
              <a:gd name="adj1" fmla="val 50000"/>
              <a:gd name="adj2" fmla="val 92330"/>
            </a:avLst>
          </a:prstGeom>
          <a:solidFill>
            <a:srgbClr val="F6ECC4"/>
          </a:solidFill>
          <a:ln w="9525">
            <a:solidFill>
              <a:schemeClr val="tx1"/>
            </a:solidFill>
            <a:miter lim="800000"/>
            <a:headEnd/>
            <a:tailEnd/>
          </a:ln>
        </p:spPr>
        <p:txBody>
          <a:bodyPr wrap="none" anchor="ctr"/>
          <a:lstStyle/>
          <a:p>
            <a:pPr algn="ctr"/>
            <a:endParaRPr lang="en-US"/>
          </a:p>
        </p:txBody>
      </p:sp>
      <p:sp>
        <p:nvSpPr>
          <p:cNvPr id="10243" name="AutoShape 3"/>
          <p:cNvSpPr>
            <a:spLocks noChangeArrowheads="1"/>
          </p:cNvSpPr>
          <p:nvPr/>
        </p:nvSpPr>
        <p:spPr bwMode="auto">
          <a:xfrm>
            <a:off x="1895474" y="4572000"/>
            <a:ext cx="3590925" cy="838200"/>
          </a:xfrm>
          <a:prstGeom prst="rightArrow">
            <a:avLst>
              <a:gd name="adj1" fmla="val 50000"/>
              <a:gd name="adj2" fmla="val 93750"/>
            </a:avLst>
          </a:prstGeom>
          <a:solidFill>
            <a:srgbClr val="F6ECC4"/>
          </a:solidFill>
          <a:ln w="9525">
            <a:solidFill>
              <a:schemeClr val="tx1"/>
            </a:solidFill>
            <a:miter lim="800000"/>
            <a:headEnd/>
            <a:tailEnd/>
          </a:ln>
        </p:spPr>
        <p:txBody>
          <a:bodyPr wrap="none" anchor="ctr"/>
          <a:lstStyle/>
          <a:p>
            <a:pPr algn="ctr"/>
            <a:endParaRPr lang="en-US"/>
          </a:p>
        </p:txBody>
      </p:sp>
      <p:sp>
        <p:nvSpPr>
          <p:cNvPr id="10244" name="Rectangle 4"/>
          <p:cNvSpPr>
            <a:spLocks noChangeArrowheads="1"/>
          </p:cNvSpPr>
          <p:nvPr/>
        </p:nvSpPr>
        <p:spPr bwMode="auto">
          <a:xfrm>
            <a:off x="152400" y="1447800"/>
            <a:ext cx="2238375" cy="5181600"/>
          </a:xfrm>
          <a:prstGeom prst="rect">
            <a:avLst/>
          </a:prstGeom>
          <a:solidFill>
            <a:srgbClr val="F6ECC4"/>
          </a:solidFill>
          <a:ln w="9525">
            <a:solidFill>
              <a:schemeClr val="tx1"/>
            </a:solidFill>
            <a:miter lim="800000"/>
            <a:headEnd/>
            <a:tailEnd/>
          </a:ln>
        </p:spPr>
        <p:txBody>
          <a:bodyPr wrap="none" anchor="ctr"/>
          <a:lstStyle/>
          <a:p>
            <a:pPr algn="ctr"/>
            <a:endParaRPr lang="en-US"/>
          </a:p>
        </p:txBody>
      </p:sp>
      <p:sp>
        <p:nvSpPr>
          <p:cNvPr id="10245" name="Rectangle 5"/>
          <p:cNvSpPr>
            <a:spLocks noChangeArrowheads="1"/>
          </p:cNvSpPr>
          <p:nvPr/>
        </p:nvSpPr>
        <p:spPr bwMode="auto">
          <a:xfrm>
            <a:off x="2352675" y="4800600"/>
            <a:ext cx="76200" cy="381000"/>
          </a:xfrm>
          <a:prstGeom prst="rect">
            <a:avLst/>
          </a:prstGeom>
          <a:solidFill>
            <a:srgbClr val="F6ECC4"/>
          </a:solidFill>
          <a:ln w="9525">
            <a:noFill/>
            <a:miter lim="800000"/>
            <a:headEnd/>
            <a:tailEnd/>
          </a:ln>
        </p:spPr>
        <p:txBody>
          <a:bodyPr wrap="none" anchor="ctr"/>
          <a:lstStyle/>
          <a:p>
            <a:pPr algn="ctr"/>
            <a:endParaRPr lang="en-US"/>
          </a:p>
        </p:txBody>
      </p:sp>
      <p:grpSp>
        <p:nvGrpSpPr>
          <p:cNvPr id="2" name="Group 40"/>
          <p:cNvGrpSpPr/>
          <p:nvPr/>
        </p:nvGrpSpPr>
        <p:grpSpPr>
          <a:xfrm>
            <a:off x="152400" y="1536357"/>
            <a:ext cx="1337134" cy="2024406"/>
            <a:chOff x="152400" y="1536357"/>
            <a:chExt cx="1337134" cy="2024406"/>
          </a:xfrm>
        </p:grpSpPr>
        <p:pic>
          <p:nvPicPr>
            <p:cNvPr id="10246" name="Picture 6"/>
            <p:cNvPicPr>
              <a:picLocks noChangeAspect="1" noChangeArrowheads="1"/>
            </p:cNvPicPr>
            <p:nvPr/>
          </p:nvPicPr>
          <p:blipFill>
            <a:blip r:embed="rId5" cstate="print"/>
            <a:srcRect/>
            <a:stretch>
              <a:fillRect/>
            </a:stretch>
          </p:blipFill>
          <p:spPr bwMode="auto">
            <a:xfrm>
              <a:off x="228600" y="1536357"/>
              <a:ext cx="1260934" cy="1800225"/>
            </a:xfrm>
            <a:prstGeom prst="rect">
              <a:avLst/>
            </a:prstGeom>
            <a:noFill/>
            <a:ln w="9525">
              <a:noFill/>
              <a:miter lim="800000"/>
              <a:headEnd/>
              <a:tailEnd/>
            </a:ln>
          </p:spPr>
        </p:pic>
        <p:sp>
          <p:nvSpPr>
            <p:cNvPr id="10247" name="Text Box 7"/>
            <p:cNvSpPr txBox="1">
              <a:spLocks noChangeArrowheads="1"/>
            </p:cNvSpPr>
            <p:nvPr/>
          </p:nvSpPr>
          <p:spPr bwMode="auto">
            <a:xfrm>
              <a:off x="152400" y="3276600"/>
              <a:ext cx="938212" cy="284163"/>
            </a:xfrm>
            <a:prstGeom prst="rect">
              <a:avLst/>
            </a:prstGeom>
            <a:noFill/>
            <a:ln w="9525">
              <a:noFill/>
              <a:miter lim="800000"/>
              <a:headEnd/>
              <a:tailEnd/>
            </a:ln>
          </p:spPr>
          <p:txBody>
            <a:bodyPr wrap="none" lIns="101882" tIns="50941" rIns="101882" bIns="50941">
              <a:spAutoFit/>
            </a:bodyPr>
            <a:lstStyle/>
            <a:p>
              <a:pPr algn="ctr" defTabSz="1019175"/>
              <a:r>
                <a:rPr lang="en-US" sz="1200" b="1" dirty="0"/>
                <a:t>122 pages</a:t>
              </a:r>
            </a:p>
          </p:txBody>
        </p:sp>
      </p:grpSp>
      <p:sp>
        <p:nvSpPr>
          <p:cNvPr id="10248" name="Text Box 8"/>
          <p:cNvSpPr txBox="1">
            <a:spLocks noChangeArrowheads="1"/>
          </p:cNvSpPr>
          <p:nvPr/>
        </p:nvSpPr>
        <p:spPr bwMode="auto">
          <a:xfrm>
            <a:off x="2286000" y="4791075"/>
            <a:ext cx="2870200" cy="376237"/>
          </a:xfrm>
          <a:prstGeom prst="rect">
            <a:avLst/>
          </a:prstGeom>
          <a:noFill/>
          <a:ln w="9525">
            <a:noFill/>
            <a:miter lim="800000"/>
            <a:headEnd/>
            <a:tailEnd/>
          </a:ln>
        </p:spPr>
        <p:txBody>
          <a:bodyPr wrap="none" lIns="101882" tIns="50941" rIns="101882" bIns="50941">
            <a:spAutoFit/>
          </a:bodyPr>
          <a:lstStyle/>
          <a:p>
            <a:pPr algn="ctr" defTabSz="1019175"/>
            <a:r>
              <a:rPr lang="en-US" b="1" dirty="0"/>
              <a:t>The ‘</a:t>
            </a:r>
            <a:r>
              <a:rPr lang="en-US" b="1" i="1" dirty="0"/>
              <a:t>How To</a:t>
            </a:r>
            <a:r>
              <a:rPr lang="en-US" b="1" dirty="0"/>
              <a:t>’ of Training</a:t>
            </a:r>
          </a:p>
        </p:txBody>
      </p:sp>
      <p:sp>
        <p:nvSpPr>
          <p:cNvPr id="10249" name="Text Box 9"/>
          <p:cNvSpPr txBox="1">
            <a:spLocks noChangeArrowheads="1"/>
          </p:cNvSpPr>
          <p:nvPr/>
        </p:nvSpPr>
        <p:spPr bwMode="auto">
          <a:xfrm>
            <a:off x="2743200" y="3886200"/>
            <a:ext cx="1670050" cy="915988"/>
          </a:xfrm>
          <a:prstGeom prst="rect">
            <a:avLst/>
          </a:prstGeom>
          <a:noFill/>
          <a:ln w="9525">
            <a:noFill/>
            <a:miter lim="800000"/>
            <a:headEnd/>
            <a:tailEnd/>
          </a:ln>
        </p:spPr>
        <p:txBody>
          <a:bodyPr wrap="none">
            <a:spAutoFit/>
          </a:bodyPr>
          <a:lstStyle/>
          <a:p>
            <a:pPr algn="ctr"/>
            <a:endParaRPr lang="en-US" b="1" i="1" dirty="0"/>
          </a:p>
          <a:p>
            <a:pPr algn="ctr"/>
            <a:r>
              <a:rPr lang="en-US" b="1" i="1" dirty="0"/>
              <a:t>Techniques</a:t>
            </a:r>
          </a:p>
          <a:p>
            <a:pPr algn="ctr"/>
            <a:r>
              <a:rPr lang="en-US" b="1" i="1" dirty="0"/>
              <a:t>&amp; Procedures</a:t>
            </a:r>
          </a:p>
        </p:txBody>
      </p:sp>
      <p:pic>
        <p:nvPicPr>
          <p:cNvPr id="10250" name="Picture 10"/>
          <p:cNvPicPr>
            <a:picLocks noChangeAspect="1" noChangeArrowheads="1"/>
          </p:cNvPicPr>
          <p:nvPr/>
        </p:nvPicPr>
        <p:blipFill>
          <a:blip r:embed="rId6" cstate="print"/>
          <a:srcRect/>
          <a:stretch>
            <a:fillRect/>
          </a:stretch>
        </p:blipFill>
        <p:spPr bwMode="auto">
          <a:xfrm>
            <a:off x="490538" y="4143375"/>
            <a:ext cx="1554162" cy="2263775"/>
          </a:xfrm>
          <a:prstGeom prst="rect">
            <a:avLst/>
          </a:prstGeom>
          <a:noFill/>
          <a:ln w="9525">
            <a:noFill/>
            <a:miter lim="800000"/>
            <a:headEnd/>
            <a:tailEnd/>
          </a:ln>
        </p:spPr>
      </p:pic>
      <p:sp>
        <p:nvSpPr>
          <p:cNvPr id="10252" name="Text Box 12"/>
          <p:cNvSpPr txBox="1">
            <a:spLocks noChangeArrowheads="1"/>
          </p:cNvSpPr>
          <p:nvPr/>
        </p:nvSpPr>
        <p:spPr bwMode="auto">
          <a:xfrm>
            <a:off x="2531597" y="2056530"/>
            <a:ext cx="2603500" cy="376237"/>
          </a:xfrm>
          <a:prstGeom prst="rect">
            <a:avLst/>
          </a:prstGeom>
          <a:noFill/>
          <a:ln w="9525">
            <a:noFill/>
            <a:miter lim="800000"/>
            <a:headEnd/>
            <a:tailEnd/>
          </a:ln>
        </p:spPr>
        <p:txBody>
          <a:bodyPr wrap="none" lIns="101882" tIns="50941" rIns="101882" bIns="50941">
            <a:spAutoFit/>
          </a:bodyPr>
          <a:lstStyle/>
          <a:p>
            <a:pPr algn="ctr" defTabSz="1019175"/>
            <a:r>
              <a:rPr lang="en-US" b="1" dirty="0"/>
              <a:t>The ‘</a:t>
            </a:r>
            <a:r>
              <a:rPr lang="en-US" b="1" i="1" dirty="0"/>
              <a:t>What</a:t>
            </a:r>
            <a:r>
              <a:rPr lang="en-US" b="1" dirty="0"/>
              <a:t>’ of Training</a:t>
            </a:r>
          </a:p>
        </p:txBody>
      </p:sp>
      <p:sp>
        <p:nvSpPr>
          <p:cNvPr id="10253" name="Text Box 13"/>
          <p:cNvSpPr txBox="1">
            <a:spLocks noChangeArrowheads="1"/>
          </p:cNvSpPr>
          <p:nvPr/>
        </p:nvSpPr>
        <p:spPr bwMode="auto">
          <a:xfrm>
            <a:off x="2805151" y="1720323"/>
            <a:ext cx="1107997" cy="369332"/>
          </a:xfrm>
          <a:prstGeom prst="rect">
            <a:avLst/>
          </a:prstGeom>
          <a:noFill/>
          <a:ln w="9525">
            <a:noFill/>
            <a:miter lim="800000"/>
            <a:headEnd/>
            <a:tailEnd/>
          </a:ln>
        </p:spPr>
        <p:txBody>
          <a:bodyPr wrap="none">
            <a:spAutoFit/>
          </a:bodyPr>
          <a:lstStyle/>
          <a:p>
            <a:pPr algn="ctr"/>
            <a:r>
              <a:rPr lang="en-US" b="1" i="1" dirty="0" smtClean="0"/>
              <a:t>Updated</a:t>
            </a:r>
            <a:endParaRPr lang="en-US" b="1" i="1" dirty="0"/>
          </a:p>
        </p:txBody>
      </p:sp>
      <p:sp>
        <p:nvSpPr>
          <p:cNvPr id="10254" name="Text Box 14"/>
          <p:cNvSpPr txBox="1">
            <a:spLocks noChangeArrowheads="1"/>
          </p:cNvSpPr>
          <p:nvPr/>
        </p:nvSpPr>
        <p:spPr bwMode="auto">
          <a:xfrm>
            <a:off x="800100" y="6367462"/>
            <a:ext cx="919163" cy="274638"/>
          </a:xfrm>
          <a:prstGeom prst="rect">
            <a:avLst/>
          </a:prstGeom>
          <a:noFill/>
          <a:ln w="9525">
            <a:noFill/>
            <a:miter lim="800000"/>
            <a:headEnd/>
            <a:tailEnd/>
          </a:ln>
        </p:spPr>
        <p:txBody>
          <a:bodyPr wrap="none">
            <a:spAutoFit/>
          </a:bodyPr>
          <a:lstStyle/>
          <a:p>
            <a:pPr algn="ctr"/>
            <a:r>
              <a:rPr lang="en-US" sz="1200" b="1"/>
              <a:t>243 pages</a:t>
            </a:r>
          </a:p>
        </p:txBody>
      </p:sp>
      <p:pic>
        <p:nvPicPr>
          <p:cNvPr id="10267" name="Picture 23" descr="MCj04325650000[1]"/>
          <p:cNvPicPr>
            <a:picLocks noChangeAspect="1" noChangeArrowheads="1"/>
          </p:cNvPicPr>
          <p:nvPr/>
        </p:nvPicPr>
        <p:blipFill>
          <a:blip r:embed="rId7" cstate="print"/>
          <a:srcRect/>
          <a:stretch>
            <a:fillRect/>
          </a:stretch>
        </p:blipFill>
        <p:spPr bwMode="auto">
          <a:xfrm>
            <a:off x="4724401" y="3962400"/>
            <a:ext cx="2590799" cy="2590799"/>
          </a:xfrm>
          <a:prstGeom prst="rect">
            <a:avLst/>
          </a:prstGeom>
          <a:noFill/>
          <a:ln w="9525">
            <a:noFill/>
            <a:miter lim="800000"/>
            <a:headEnd/>
            <a:tailEnd/>
          </a:ln>
        </p:spPr>
      </p:pic>
      <p:sp>
        <p:nvSpPr>
          <p:cNvPr id="10258" name="Text Box 28"/>
          <p:cNvSpPr txBox="1">
            <a:spLocks noChangeArrowheads="1"/>
          </p:cNvSpPr>
          <p:nvPr/>
        </p:nvSpPr>
        <p:spPr bwMode="auto">
          <a:xfrm>
            <a:off x="6705600" y="1438379"/>
            <a:ext cx="2514600" cy="2877711"/>
          </a:xfrm>
          <a:prstGeom prst="rect">
            <a:avLst/>
          </a:prstGeom>
          <a:noFill/>
          <a:ln w="9525">
            <a:noFill/>
            <a:miter lim="800000"/>
            <a:headEnd/>
            <a:tailEnd/>
          </a:ln>
        </p:spPr>
        <p:txBody>
          <a:bodyPr>
            <a:spAutoFit/>
          </a:bodyPr>
          <a:lstStyle/>
          <a:p>
            <a:pPr algn="ctr">
              <a:spcBef>
                <a:spcPts val="300"/>
              </a:spcBef>
            </a:pPr>
            <a:endParaRPr lang="en-US" sz="1200" b="1" dirty="0"/>
          </a:p>
          <a:p>
            <a:pPr algn="ctr">
              <a:spcBef>
                <a:spcPts val="300"/>
              </a:spcBef>
              <a:buFontTx/>
              <a:buChar char="•"/>
            </a:pPr>
            <a:r>
              <a:rPr lang="en-US" sz="1200" b="1" dirty="0"/>
              <a:t> </a:t>
            </a:r>
            <a:r>
              <a:rPr lang="en-US" sz="1200" b="1" dirty="0" smtClean="0"/>
              <a:t>Applies </a:t>
            </a:r>
            <a:r>
              <a:rPr lang="en-US" sz="1200" b="1" dirty="0"/>
              <a:t>to the entire Army</a:t>
            </a:r>
          </a:p>
          <a:p>
            <a:pPr algn="ctr">
              <a:spcBef>
                <a:spcPts val="300"/>
              </a:spcBef>
              <a:buFontTx/>
              <a:buChar char="•"/>
            </a:pPr>
            <a:r>
              <a:rPr lang="en-US" sz="1200" b="1" dirty="0"/>
              <a:t> </a:t>
            </a:r>
            <a:r>
              <a:rPr lang="en-US" sz="1200" b="1" dirty="0" smtClean="0"/>
              <a:t>Reduced in </a:t>
            </a:r>
            <a:r>
              <a:rPr lang="en-US" sz="1200" b="1" dirty="0"/>
              <a:t>the size</a:t>
            </a:r>
          </a:p>
          <a:p>
            <a:pPr algn="ctr">
              <a:spcBef>
                <a:spcPts val="300"/>
              </a:spcBef>
              <a:buFontTx/>
              <a:buChar char="•"/>
            </a:pPr>
            <a:r>
              <a:rPr lang="en-US" sz="1200" b="1" dirty="0"/>
              <a:t> </a:t>
            </a:r>
            <a:r>
              <a:rPr lang="en-US" sz="1200" b="1" dirty="0" smtClean="0"/>
              <a:t>Focuses on:</a:t>
            </a:r>
          </a:p>
          <a:p>
            <a:pPr algn="ctr">
              <a:spcBef>
                <a:spcPts val="300"/>
              </a:spcBef>
            </a:pPr>
            <a:r>
              <a:rPr lang="en-US" sz="1200" b="1" i="1" dirty="0" smtClean="0"/>
              <a:t>-Complex OE</a:t>
            </a:r>
          </a:p>
          <a:p>
            <a:pPr algn="ctr">
              <a:spcBef>
                <a:spcPts val="300"/>
              </a:spcBef>
            </a:pPr>
            <a:r>
              <a:rPr lang="en-US" sz="1200" b="1" i="1" dirty="0" smtClean="0"/>
              <a:t>-Principles of Unit Training</a:t>
            </a:r>
          </a:p>
          <a:p>
            <a:pPr algn="ctr">
              <a:spcBef>
                <a:spcPts val="300"/>
              </a:spcBef>
            </a:pPr>
            <a:r>
              <a:rPr lang="en-US" sz="1200" b="1" i="1" dirty="0" smtClean="0"/>
              <a:t>-Principles of Leader Development</a:t>
            </a:r>
          </a:p>
          <a:p>
            <a:pPr algn="ctr">
              <a:spcBef>
                <a:spcPts val="300"/>
              </a:spcBef>
            </a:pPr>
            <a:r>
              <a:rPr lang="en-US" sz="1200" b="1" i="1" dirty="0" smtClean="0"/>
              <a:t>-Training Management </a:t>
            </a:r>
            <a:endParaRPr lang="en-US" sz="1200" b="1" i="1" dirty="0"/>
          </a:p>
          <a:p>
            <a:pPr algn="ctr">
              <a:spcBef>
                <a:spcPts val="300"/>
              </a:spcBef>
              <a:buFontTx/>
              <a:buChar char="•"/>
            </a:pPr>
            <a:r>
              <a:rPr lang="en-US" sz="1200" b="1" dirty="0"/>
              <a:t> </a:t>
            </a:r>
            <a:r>
              <a:rPr lang="en-US" sz="1200" b="1" dirty="0" smtClean="0"/>
              <a:t>Moves “How To…” Techniques</a:t>
            </a:r>
            <a:r>
              <a:rPr lang="en-US" sz="1200" b="1" dirty="0"/>
              <a:t>, &amp; Procedures </a:t>
            </a:r>
            <a:endParaRPr lang="en-US" sz="1200" b="1" dirty="0" smtClean="0"/>
          </a:p>
          <a:p>
            <a:pPr algn="ctr">
              <a:spcBef>
                <a:spcPts val="300"/>
              </a:spcBef>
            </a:pPr>
            <a:r>
              <a:rPr lang="en-US" sz="1200" b="1" dirty="0" smtClean="0"/>
              <a:t>to ATN</a:t>
            </a:r>
            <a:endParaRPr lang="en-US" sz="1200" b="1" dirty="0"/>
          </a:p>
          <a:p>
            <a:pPr algn="ctr">
              <a:spcBef>
                <a:spcPts val="300"/>
              </a:spcBef>
            </a:pPr>
            <a:r>
              <a:rPr lang="en-US" sz="1200" b="1" dirty="0"/>
              <a:t> </a:t>
            </a:r>
          </a:p>
        </p:txBody>
      </p:sp>
      <p:sp>
        <p:nvSpPr>
          <p:cNvPr id="10259" name="Text Box 31"/>
          <p:cNvSpPr txBox="1">
            <a:spLocks noChangeArrowheads="1"/>
          </p:cNvSpPr>
          <p:nvPr/>
        </p:nvSpPr>
        <p:spPr bwMode="auto">
          <a:xfrm>
            <a:off x="7133085" y="4267200"/>
            <a:ext cx="1680268" cy="1838965"/>
          </a:xfrm>
          <a:prstGeom prst="rect">
            <a:avLst/>
          </a:prstGeom>
          <a:noFill/>
          <a:ln w="9525">
            <a:noFill/>
            <a:miter lim="800000"/>
            <a:headEnd/>
            <a:tailEnd/>
          </a:ln>
        </p:spPr>
        <p:txBody>
          <a:bodyPr wrap="none">
            <a:spAutoFit/>
          </a:bodyPr>
          <a:lstStyle/>
          <a:p>
            <a:pPr algn="ctr">
              <a:spcBef>
                <a:spcPts val="300"/>
              </a:spcBef>
              <a:buFont typeface="Arial" pitchFamily="34" charset="0"/>
              <a:buChar char="•"/>
            </a:pPr>
            <a:r>
              <a:rPr lang="en-US" sz="1200" b="1" dirty="0"/>
              <a:t> Doctrine</a:t>
            </a:r>
          </a:p>
          <a:p>
            <a:pPr algn="ctr">
              <a:spcBef>
                <a:spcPts val="300"/>
              </a:spcBef>
              <a:buFontTx/>
              <a:buChar char="•"/>
            </a:pPr>
            <a:r>
              <a:rPr lang="en-US" sz="1200" b="1" dirty="0"/>
              <a:t> Examples</a:t>
            </a:r>
          </a:p>
          <a:p>
            <a:pPr algn="ctr">
              <a:spcBef>
                <a:spcPts val="300"/>
              </a:spcBef>
              <a:buFontTx/>
              <a:buChar char="•"/>
            </a:pPr>
            <a:r>
              <a:rPr lang="en-US" sz="1200" b="1" dirty="0"/>
              <a:t> Best practices</a:t>
            </a:r>
          </a:p>
          <a:p>
            <a:pPr algn="ctr">
              <a:spcBef>
                <a:spcPts val="300"/>
              </a:spcBef>
              <a:buFontTx/>
              <a:buChar char="•"/>
            </a:pPr>
            <a:r>
              <a:rPr lang="en-US" sz="1200" b="1" dirty="0"/>
              <a:t> Easily updated</a:t>
            </a:r>
          </a:p>
          <a:p>
            <a:pPr algn="ctr">
              <a:spcBef>
                <a:spcPts val="300"/>
              </a:spcBef>
              <a:buFontTx/>
              <a:buChar char="•"/>
            </a:pPr>
            <a:r>
              <a:rPr lang="en-US" sz="1200" b="1" dirty="0"/>
              <a:t> Collaboratively </a:t>
            </a:r>
          </a:p>
          <a:p>
            <a:pPr algn="ctr">
              <a:spcBef>
                <a:spcPts val="300"/>
              </a:spcBef>
            </a:pPr>
            <a:r>
              <a:rPr lang="en-US" sz="1200" b="1" dirty="0"/>
              <a:t>r</a:t>
            </a:r>
            <a:r>
              <a:rPr lang="en-US" sz="1200" b="1" dirty="0" smtClean="0"/>
              <a:t>eviewed</a:t>
            </a:r>
            <a:r>
              <a:rPr lang="en-US" sz="1200" b="1" dirty="0"/>
              <a:t>, as needed</a:t>
            </a:r>
          </a:p>
          <a:p>
            <a:pPr algn="ctr">
              <a:spcBef>
                <a:spcPts val="300"/>
              </a:spcBef>
              <a:buFont typeface="Arial" pitchFamily="34" charset="0"/>
              <a:buChar char="•"/>
            </a:pPr>
            <a:r>
              <a:rPr lang="en-US" sz="1200" b="1" dirty="0"/>
              <a:t>Solutions to </a:t>
            </a:r>
          </a:p>
          <a:p>
            <a:pPr algn="ctr">
              <a:spcBef>
                <a:spcPts val="300"/>
              </a:spcBef>
            </a:pPr>
            <a:r>
              <a:rPr lang="en-US" sz="1200" b="1" dirty="0"/>
              <a:t>training challenges</a:t>
            </a:r>
          </a:p>
        </p:txBody>
      </p:sp>
      <p:grpSp>
        <p:nvGrpSpPr>
          <p:cNvPr id="3" name="Group 32"/>
          <p:cNvGrpSpPr/>
          <p:nvPr/>
        </p:nvGrpSpPr>
        <p:grpSpPr>
          <a:xfrm>
            <a:off x="1145577" y="2090086"/>
            <a:ext cx="1371600" cy="2041525"/>
            <a:chOff x="1295401" y="2209800"/>
            <a:chExt cx="1371600" cy="2041525"/>
          </a:xfrm>
        </p:grpSpPr>
        <p:sp>
          <p:nvSpPr>
            <p:cNvPr id="10251" name="Rectangle 11"/>
            <p:cNvSpPr>
              <a:spLocks noChangeArrowheads="1"/>
            </p:cNvSpPr>
            <p:nvPr/>
          </p:nvSpPr>
          <p:spPr bwMode="auto">
            <a:xfrm>
              <a:off x="2371725" y="2390775"/>
              <a:ext cx="76200" cy="381000"/>
            </a:xfrm>
            <a:prstGeom prst="rect">
              <a:avLst/>
            </a:prstGeom>
            <a:solidFill>
              <a:srgbClr val="F6ECC4"/>
            </a:solidFill>
            <a:ln w="9525">
              <a:noFill/>
              <a:miter lim="800000"/>
              <a:headEnd/>
              <a:tailEnd/>
            </a:ln>
          </p:spPr>
          <p:txBody>
            <a:bodyPr wrap="none" anchor="ctr"/>
            <a:lstStyle/>
            <a:p>
              <a:pPr algn="ctr"/>
              <a:endParaRPr lang="en-US"/>
            </a:p>
          </p:txBody>
        </p:sp>
        <p:grpSp>
          <p:nvGrpSpPr>
            <p:cNvPr id="4" name="Group 31"/>
            <p:cNvGrpSpPr/>
            <p:nvPr/>
          </p:nvGrpSpPr>
          <p:grpSpPr>
            <a:xfrm>
              <a:off x="1295401" y="2209800"/>
              <a:ext cx="1371600" cy="2041525"/>
              <a:chOff x="5143500" y="1676400"/>
              <a:chExt cx="1571625" cy="2346325"/>
            </a:xfrm>
          </p:grpSpPr>
          <p:pic>
            <p:nvPicPr>
              <p:cNvPr id="10256" name="Picture 25"/>
              <p:cNvPicPr>
                <a:picLocks noChangeAspect="1" noChangeArrowheads="1"/>
              </p:cNvPicPr>
              <p:nvPr/>
            </p:nvPicPr>
            <p:blipFill>
              <a:blip r:embed="rId8" cstate="print"/>
              <a:srcRect/>
              <a:stretch>
                <a:fillRect/>
              </a:stretch>
            </p:blipFill>
            <p:spPr bwMode="auto">
              <a:xfrm>
                <a:off x="5143500" y="1676400"/>
                <a:ext cx="1571625" cy="2114550"/>
              </a:xfrm>
              <a:prstGeom prst="rect">
                <a:avLst/>
              </a:prstGeom>
              <a:noFill/>
              <a:ln w="9525">
                <a:noFill/>
                <a:miter lim="800000"/>
                <a:headEnd/>
                <a:tailEnd/>
              </a:ln>
            </p:spPr>
          </p:pic>
          <p:sp>
            <p:nvSpPr>
              <p:cNvPr id="10257" name="Text Box 26"/>
              <p:cNvSpPr txBox="1">
                <a:spLocks noChangeArrowheads="1"/>
              </p:cNvSpPr>
              <p:nvPr/>
            </p:nvSpPr>
            <p:spPr bwMode="auto">
              <a:xfrm>
                <a:off x="5556250" y="3735387"/>
                <a:ext cx="863600" cy="287338"/>
              </a:xfrm>
              <a:prstGeom prst="rect">
                <a:avLst/>
              </a:prstGeom>
              <a:noFill/>
              <a:ln w="9525">
                <a:noFill/>
                <a:prstDash val="dash"/>
                <a:miter lim="800000"/>
                <a:headEnd/>
                <a:tailEnd/>
              </a:ln>
            </p:spPr>
            <p:txBody>
              <a:bodyPr wrap="none" lIns="101882" tIns="50941" rIns="101882" bIns="50941">
                <a:spAutoFit/>
              </a:bodyPr>
              <a:lstStyle/>
              <a:p>
                <a:pPr algn="ctr" defTabSz="1019175"/>
                <a:r>
                  <a:rPr lang="en-US" sz="1200" b="1"/>
                  <a:t>62 pages</a:t>
                </a:r>
              </a:p>
            </p:txBody>
          </p:sp>
        </p:grpSp>
        <p:grpSp>
          <p:nvGrpSpPr>
            <p:cNvPr id="5" name="Group 32"/>
            <p:cNvGrpSpPr>
              <a:grpSpLocks/>
            </p:cNvGrpSpPr>
            <p:nvPr/>
          </p:nvGrpSpPr>
          <p:grpSpPr bwMode="auto">
            <a:xfrm>
              <a:off x="1927656" y="2480576"/>
              <a:ext cx="725488" cy="973138"/>
              <a:chOff x="885" y="1742"/>
              <a:chExt cx="720" cy="1178"/>
            </a:xfrm>
          </p:grpSpPr>
          <p:sp>
            <p:nvSpPr>
              <p:cNvPr id="10265" name="Rectangle 33"/>
              <p:cNvSpPr>
                <a:spLocks noChangeArrowheads="1"/>
              </p:cNvSpPr>
              <p:nvPr/>
            </p:nvSpPr>
            <p:spPr bwMode="auto">
              <a:xfrm>
                <a:off x="885" y="1742"/>
                <a:ext cx="720" cy="1178"/>
              </a:xfrm>
              <a:prstGeom prst="rect">
                <a:avLst/>
              </a:prstGeom>
              <a:solidFill>
                <a:srgbClr val="C7C5A7"/>
              </a:solidFill>
              <a:ln w="9525">
                <a:noFill/>
                <a:miter lim="800000"/>
                <a:headEnd/>
                <a:tailEnd/>
              </a:ln>
            </p:spPr>
            <p:txBody>
              <a:bodyPr/>
              <a:lstStyle/>
              <a:p>
                <a:pPr algn="ctr"/>
                <a:endParaRPr lang="en-US"/>
              </a:p>
            </p:txBody>
          </p:sp>
          <p:sp>
            <p:nvSpPr>
              <p:cNvPr id="10266" name="Rectangle 34"/>
              <p:cNvSpPr>
                <a:spLocks noChangeArrowheads="1"/>
              </p:cNvSpPr>
              <p:nvPr/>
            </p:nvSpPr>
            <p:spPr bwMode="auto">
              <a:xfrm>
                <a:off x="885" y="1742"/>
                <a:ext cx="720" cy="1178"/>
              </a:xfrm>
              <a:prstGeom prst="rect">
                <a:avLst/>
              </a:prstGeom>
              <a:noFill/>
              <a:ln w="4763" cap="rnd">
                <a:solidFill>
                  <a:srgbClr val="D7D1A5"/>
                </a:solidFill>
                <a:miter lim="800000"/>
                <a:headEnd/>
                <a:tailEnd/>
              </a:ln>
            </p:spPr>
            <p:txBody>
              <a:bodyPr/>
              <a:lstStyle/>
              <a:p>
                <a:pPr algn="ctr"/>
                <a:endParaRPr lang="en-US"/>
              </a:p>
            </p:txBody>
          </p:sp>
        </p:grpSp>
        <p:sp>
          <p:nvSpPr>
            <p:cNvPr id="10261" name="Rectangle 35"/>
            <p:cNvSpPr>
              <a:spLocks noChangeArrowheads="1"/>
            </p:cNvSpPr>
            <p:nvPr/>
          </p:nvSpPr>
          <p:spPr bwMode="auto">
            <a:xfrm>
              <a:off x="1917357" y="2590800"/>
              <a:ext cx="733425" cy="488950"/>
            </a:xfrm>
            <a:prstGeom prst="rect">
              <a:avLst/>
            </a:prstGeom>
            <a:noFill/>
            <a:ln w="9525">
              <a:noFill/>
              <a:miter lim="800000"/>
              <a:headEnd/>
              <a:tailEnd/>
            </a:ln>
          </p:spPr>
          <p:txBody>
            <a:bodyPr lIns="0" tIns="0" rIns="0" bIns="0">
              <a:spAutoFit/>
            </a:bodyPr>
            <a:lstStyle/>
            <a:p>
              <a:pPr algn="ctr"/>
              <a:r>
                <a:rPr lang="en-US" sz="800" b="1" dirty="0">
                  <a:solidFill>
                    <a:srgbClr val="303030"/>
                  </a:solidFill>
                </a:rPr>
                <a:t>TRAINING FOR FULL SPECTRUM OPERATIONS</a:t>
              </a:r>
              <a:endParaRPr lang="en-US" sz="800" dirty="0"/>
            </a:p>
          </p:txBody>
        </p:sp>
      </p:grpSp>
      <p:sp>
        <p:nvSpPr>
          <p:cNvPr id="10262" name="Slide Number Placeholder 36"/>
          <p:cNvSpPr>
            <a:spLocks noGrp="1"/>
          </p:cNvSpPr>
          <p:nvPr>
            <p:ph type="sldNum" sz="quarter" idx="12"/>
          </p:nvPr>
        </p:nvSpPr>
        <p:spPr bwMode="auto">
          <a:xfrm>
            <a:off x="6781800" y="6335712"/>
            <a:ext cx="2133600" cy="476250"/>
          </a:xfrm>
          <a:noFill/>
          <a:ln>
            <a:miter lim="800000"/>
            <a:headEnd/>
            <a:tailEnd/>
          </a:ln>
        </p:spPr>
        <p:txBody>
          <a:bodyPr/>
          <a:lstStyle/>
          <a:p>
            <a:pPr algn="l"/>
            <a:fld id="{55655C1E-9D38-4762-9CF7-0BC0BAABD052}" type="slidenum">
              <a:rPr lang="en-US"/>
              <a:pPr algn="l"/>
              <a:t>4</a:t>
            </a:fld>
            <a:endParaRPr lang="en-US" dirty="0"/>
          </a:p>
        </p:txBody>
      </p:sp>
      <p:sp>
        <p:nvSpPr>
          <p:cNvPr id="10263" name="TextBox 30"/>
          <p:cNvSpPr txBox="1">
            <a:spLocks noChangeArrowheads="1"/>
          </p:cNvSpPr>
          <p:nvPr/>
        </p:nvSpPr>
        <p:spPr bwMode="auto">
          <a:xfrm>
            <a:off x="1454150" y="990600"/>
            <a:ext cx="4184650" cy="461963"/>
          </a:xfrm>
          <a:prstGeom prst="rect">
            <a:avLst/>
          </a:prstGeom>
          <a:noFill/>
          <a:ln w="9525">
            <a:noFill/>
            <a:miter lim="800000"/>
            <a:headEnd/>
            <a:tailEnd/>
          </a:ln>
        </p:spPr>
        <p:txBody>
          <a:bodyPr wrap="none">
            <a:spAutoFit/>
          </a:bodyPr>
          <a:lstStyle/>
          <a:p>
            <a:r>
              <a:rPr lang="en-US" sz="2400" b="1" dirty="0">
                <a:solidFill>
                  <a:srgbClr val="0000FF"/>
                </a:solidFill>
              </a:rPr>
              <a:t>Keystone Training Doctrine</a:t>
            </a:r>
          </a:p>
        </p:txBody>
      </p:sp>
      <p:sp>
        <p:nvSpPr>
          <p:cNvPr id="30" name="Rectangle 144"/>
          <p:cNvSpPr txBox="1">
            <a:spLocks noChangeArrowheads="1"/>
          </p:cNvSpPr>
          <p:nvPr/>
        </p:nvSpPr>
        <p:spPr bwMode="auto">
          <a:xfrm>
            <a:off x="0" y="12357"/>
            <a:ext cx="9144000" cy="788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ts val="2500"/>
              </a:lnSpc>
              <a:spcBef>
                <a:spcPct val="0"/>
              </a:spcBef>
              <a:spcAft>
                <a:spcPct val="0"/>
              </a:spcAft>
              <a:buClrTx/>
              <a:buSzTx/>
              <a:buFontTx/>
              <a:buNone/>
              <a:tabLst/>
              <a:defRPr/>
            </a:pPr>
            <a:r>
              <a:rPr kumimoji="0" lang="en-US" sz="2800" b="1" i="0" u="none" strike="noStrike" kern="1200" cap="none" spc="0" normalizeH="0" baseline="0" noProof="0" dirty="0" smtClean="0">
                <a:ln>
                  <a:noFill/>
                </a:ln>
                <a:effectLst/>
                <a:uLnTx/>
                <a:uFillTx/>
                <a:latin typeface="Arial" pitchFamily="34" charset="0"/>
                <a:ea typeface="+mj-ea"/>
                <a:cs typeface="Arial" pitchFamily="34" charset="0"/>
              </a:rPr>
              <a:t>FM 7-0, </a:t>
            </a:r>
            <a:r>
              <a:rPr kumimoji="0" lang="en-US" sz="2800" b="1" i="1" u="none" strike="noStrike" kern="1200" cap="none" spc="0" normalizeH="0" baseline="0" noProof="0" dirty="0" smtClean="0">
                <a:ln>
                  <a:noFill/>
                </a:ln>
                <a:effectLst/>
                <a:uLnTx/>
                <a:uFillTx/>
                <a:latin typeface="Arial" pitchFamily="34" charset="0"/>
                <a:ea typeface="+mj-ea"/>
                <a:cs typeface="Arial" pitchFamily="34" charset="0"/>
              </a:rPr>
              <a:t>Training Units and Developing Leaders</a:t>
            </a:r>
            <a:br>
              <a:rPr kumimoji="0" lang="en-US" sz="2800" b="1" i="1" u="none" strike="noStrike" kern="1200" cap="none" spc="0" normalizeH="0" baseline="0" noProof="0" dirty="0" smtClean="0">
                <a:ln>
                  <a:noFill/>
                </a:ln>
                <a:effectLst/>
                <a:uLnTx/>
                <a:uFillTx/>
                <a:latin typeface="Arial" pitchFamily="34" charset="0"/>
                <a:ea typeface="+mj-ea"/>
                <a:cs typeface="Arial" pitchFamily="34" charset="0"/>
              </a:rPr>
            </a:br>
            <a:r>
              <a:rPr kumimoji="0" lang="en-US" sz="2800" b="1" i="1" u="none" strike="noStrike" kern="1200" cap="none" spc="0" normalizeH="0" baseline="0" noProof="0" dirty="0" smtClean="0">
                <a:ln>
                  <a:noFill/>
                </a:ln>
                <a:effectLst/>
                <a:uLnTx/>
                <a:uFillTx/>
                <a:latin typeface="Arial" pitchFamily="34" charset="0"/>
                <a:ea typeface="+mj-ea"/>
                <a:cs typeface="Arial" pitchFamily="34" charset="0"/>
              </a:rPr>
              <a:t> For Full Spectrum Operations </a:t>
            </a:r>
            <a:endParaRPr kumimoji="0" lang="en-US" sz="1800" b="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31" name="TextBox 30"/>
          <p:cNvSpPr txBox="1"/>
          <p:nvPr/>
        </p:nvSpPr>
        <p:spPr>
          <a:xfrm>
            <a:off x="4052210" y="660397"/>
            <a:ext cx="1039580" cy="369332"/>
          </a:xfrm>
          <a:prstGeom prst="rect">
            <a:avLst/>
          </a:prstGeom>
          <a:noFill/>
        </p:spPr>
        <p:txBody>
          <a:bodyPr wrap="none" rtlCol="0">
            <a:spAutoFit/>
          </a:bodyPr>
          <a:lstStyle/>
          <a:p>
            <a:r>
              <a:rPr lang="en-US" dirty="0" smtClean="0">
                <a:cs typeface="Arial" pitchFamily="34" charset="0"/>
              </a:rPr>
              <a:t>(Feb 11)</a:t>
            </a:r>
            <a:endParaRPr lang="en-US" dirty="0"/>
          </a:p>
        </p:txBody>
      </p:sp>
      <p:sp>
        <p:nvSpPr>
          <p:cNvPr id="34" name="Oval 33"/>
          <p:cNvSpPr/>
          <p:nvPr/>
        </p:nvSpPr>
        <p:spPr>
          <a:xfrm>
            <a:off x="152400" y="4090086"/>
            <a:ext cx="22098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4" idx="3"/>
            <a:endCxn id="34" idx="7"/>
          </p:cNvCxnSpPr>
          <p:nvPr/>
        </p:nvCxnSpPr>
        <p:spPr>
          <a:xfrm rot="5400000" flipH="1" flipV="1">
            <a:off x="341314" y="4604204"/>
            <a:ext cx="1831972" cy="15625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Left-Right Arrow Callout 39"/>
          <p:cNvSpPr/>
          <p:nvPr/>
        </p:nvSpPr>
        <p:spPr>
          <a:xfrm rot="5400000">
            <a:off x="5181600" y="2667000"/>
            <a:ext cx="1371600" cy="2895600"/>
          </a:xfrm>
          <a:prstGeom prst="leftRightArrowCallout">
            <a:avLst>
              <a:gd name="adj1" fmla="val 8040"/>
              <a:gd name="adj2" fmla="val 19089"/>
              <a:gd name="adj3" fmla="val 35746"/>
              <a:gd name="adj4" fmla="val 2134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solidFill>
                  <a:schemeClr val="tx1"/>
                </a:solidFill>
              </a:rPr>
              <a:t>Best used on or ICW ATN</a:t>
            </a:r>
            <a:endParaRPr lang="en-US" b="1"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78" y="0"/>
            <a:ext cx="9115425" cy="6915150"/>
          </a:xfrm>
          <a:prstGeom prst="rect">
            <a:avLst/>
          </a:prstGeom>
          <a:noFill/>
          <a:ln w="9525">
            <a:noFill/>
            <a:miter lim="800000"/>
            <a:headEnd/>
            <a:tailEnd/>
          </a:ln>
        </p:spPr>
      </p:pic>
      <p:sp>
        <p:nvSpPr>
          <p:cNvPr id="3" name="Rectangle 2"/>
          <p:cNvSpPr txBox="1">
            <a:spLocks noChangeArrowheads="1"/>
          </p:cNvSpPr>
          <p:nvPr/>
        </p:nvSpPr>
        <p:spPr>
          <a:xfrm>
            <a:off x="2590800" y="109538"/>
            <a:ext cx="3962400" cy="7889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00FF"/>
                </a:solidFill>
                <a:effectLst/>
                <a:uLnTx/>
                <a:uFillTx/>
                <a:latin typeface="Arial" pitchFamily="34" charset="0"/>
                <a:ea typeface="+mj-ea"/>
                <a:cs typeface="Arial" pitchFamily="34" charset="0"/>
              </a:rPr>
              <a:t>ATN</a:t>
            </a:r>
            <a:r>
              <a:rPr kumimoji="0" lang="en-US" sz="4000" b="1" i="0" u="none" strike="noStrike" kern="1200" cap="none" spc="0" normalizeH="0" noProof="0" dirty="0" smtClean="0">
                <a:ln>
                  <a:noFill/>
                </a:ln>
                <a:solidFill>
                  <a:srgbClr val="0000FF"/>
                </a:solidFill>
                <a:effectLst/>
                <a:uLnTx/>
                <a:uFillTx/>
                <a:latin typeface="Arial" pitchFamily="34" charset="0"/>
                <a:ea typeface="+mj-ea"/>
                <a:cs typeface="Arial" pitchFamily="34" charset="0"/>
              </a:rPr>
              <a:t> </a:t>
            </a:r>
            <a:r>
              <a:rPr kumimoji="0" lang="en-US" sz="4000" b="1" i="0" u="none" strike="noStrike" kern="1200" cap="none" spc="0" normalizeH="0" baseline="0" noProof="0" dirty="0" smtClean="0">
                <a:ln>
                  <a:noFill/>
                </a:ln>
                <a:solidFill>
                  <a:srgbClr val="0000FF"/>
                </a:solidFill>
                <a:effectLst/>
                <a:uLnTx/>
                <a:uFillTx/>
                <a:latin typeface="Arial" pitchFamily="34" charset="0"/>
                <a:ea typeface="+mj-ea"/>
                <a:cs typeface="Arial" pitchFamily="34" charset="0"/>
              </a:rPr>
              <a:t>Format</a:t>
            </a:r>
          </a:p>
        </p:txBody>
      </p:sp>
      <p:sp>
        <p:nvSpPr>
          <p:cNvPr id="4" name="Oval 5"/>
          <p:cNvSpPr>
            <a:spLocks noChangeArrowheads="1"/>
          </p:cNvSpPr>
          <p:nvPr/>
        </p:nvSpPr>
        <p:spPr bwMode="auto">
          <a:xfrm>
            <a:off x="-152400" y="990600"/>
            <a:ext cx="9372600" cy="693738"/>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ocument 10"/>
          <p:cNvSpPr/>
          <p:nvPr/>
        </p:nvSpPr>
        <p:spPr>
          <a:xfrm>
            <a:off x="557150" y="1149925"/>
            <a:ext cx="8458200" cy="5327075"/>
          </a:xfrm>
          <a:prstGeom prst="flowChartDocument">
            <a:avLst/>
          </a:prstGeom>
          <a:solidFill>
            <a:srgbClr val="FFFFFF">
              <a:alpha val="7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3975" y="1250752"/>
            <a:ext cx="8305800" cy="4878259"/>
          </a:xfrm>
          <a:prstGeom prst="rect">
            <a:avLst/>
          </a:prstGeom>
          <a:noFill/>
        </p:spPr>
        <p:txBody>
          <a:bodyPr wrap="square" rtlCol="0">
            <a:spAutoFit/>
          </a:bodyPr>
          <a:lstStyle/>
          <a:p>
            <a:pPr>
              <a:spcBef>
                <a:spcPts val="1800"/>
              </a:spcBef>
            </a:pPr>
            <a:r>
              <a:rPr lang="en-US" sz="2200" b="1" i="1" dirty="0" smtClean="0"/>
              <a:t>                  There are several things I believe about training:</a:t>
            </a:r>
          </a:p>
          <a:p>
            <a:pPr marL="1597025" indent="-161925">
              <a:spcBef>
                <a:spcPts val="600"/>
              </a:spcBef>
              <a:buClr>
                <a:srgbClr val="0000FF"/>
              </a:buClr>
              <a:buSzPct val="120000"/>
              <a:buFont typeface="Arial" pitchFamily="34" charset="0"/>
              <a:buChar char="•"/>
            </a:pPr>
            <a:r>
              <a:rPr lang="en-US" sz="2200" b="1" i="1" dirty="0" smtClean="0"/>
              <a:t>Everything we do has training value.</a:t>
            </a:r>
          </a:p>
          <a:p>
            <a:pPr marL="1603375" indent="-177800">
              <a:spcBef>
                <a:spcPts val="600"/>
              </a:spcBef>
              <a:buClr>
                <a:srgbClr val="0000FF"/>
              </a:buClr>
              <a:buSzPct val="120000"/>
              <a:buFont typeface="Arial" pitchFamily="34" charset="0"/>
              <a:buChar char="•"/>
            </a:pPr>
            <a:r>
              <a:rPr lang="en-US" sz="2200" b="1" i="1" dirty="0" smtClean="0"/>
              <a:t>Time is the scarcest resource we confront in training.</a:t>
            </a:r>
          </a:p>
          <a:p>
            <a:pPr marL="1433513">
              <a:spcBef>
                <a:spcPts val="600"/>
              </a:spcBef>
              <a:buClr>
                <a:srgbClr val="0000FF"/>
              </a:buClr>
              <a:buSzPct val="120000"/>
              <a:buFont typeface="Arial" pitchFamily="34" charset="0"/>
              <a:buChar char="•"/>
              <a:tabLst>
                <a:tab pos="177800" algn="l"/>
                <a:tab pos="1433513" algn="l"/>
              </a:tabLst>
            </a:pPr>
            <a:r>
              <a:rPr lang="en-US" sz="2200" b="1" i="1" dirty="0" smtClean="0"/>
              <a:t> The best trained units determine which limited </a:t>
            </a:r>
          </a:p>
          <a:p>
            <a:pPr marL="177800">
              <a:spcBef>
                <a:spcPts val="0"/>
              </a:spcBef>
              <a:tabLst>
                <a:tab pos="177800" algn="l"/>
                <a:tab pos="1433513" algn="l"/>
              </a:tabLst>
            </a:pPr>
            <a:r>
              <a:rPr lang="en-US" sz="2200" b="1" i="1" dirty="0" smtClean="0"/>
              <a:t>number of training tasks they intend to master and then adapt from that known point as conditions </a:t>
            </a:r>
          </a:p>
          <a:p>
            <a:pPr marL="177800">
              <a:spcBef>
                <a:spcPts val="0"/>
              </a:spcBef>
              <a:tabLst>
                <a:tab pos="177800" algn="l"/>
                <a:tab pos="1433513" algn="l"/>
              </a:tabLst>
            </a:pPr>
            <a:r>
              <a:rPr lang="en-US" sz="2200" b="1" i="1" dirty="0" smtClean="0"/>
              <a:t>change.</a:t>
            </a:r>
          </a:p>
          <a:p>
            <a:pPr marL="225425" indent="-225425">
              <a:spcBef>
                <a:spcPts val="600"/>
              </a:spcBef>
              <a:buClr>
                <a:srgbClr val="0000FF"/>
              </a:buClr>
              <a:buSzPct val="120000"/>
              <a:buFont typeface="Arial" pitchFamily="34" charset="0"/>
              <a:buChar char="•"/>
            </a:pPr>
            <a:r>
              <a:rPr lang="en-US" sz="2200" b="1" i="1" dirty="0" smtClean="0"/>
              <a:t>Good leaders take pride in planning, </a:t>
            </a:r>
          </a:p>
          <a:p>
            <a:pPr marL="225425" indent="-225425">
              <a:spcBef>
                <a:spcPts val="0"/>
              </a:spcBef>
              <a:buClr>
                <a:srgbClr val="0000FF"/>
              </a:buClr>
              <a:buSzPct val="120000"/>
            </a:pPr>
            <a:r>
              <a:rPr lang="en-US" sz="2200" b="1" i="1" dirty="0" smtClean="0"/>
              <a:t>preparing, executing, and assessing training.</a:t>
            </a:r>
          </a:p>
          <a:p>
            <a:pPr marL="225425" indent="-225425">
              <a:spcBef>
                <a:spcPts val="600"/>
              </a:spcBef>
              <a:buClr>
                <a:srgbClr val="0000FF"/>
              </a:buClr>
              <a:buSzPct val="120000"/>
              <a:buFont typeface="Arial" pitchFamily="34" charset="0"/>
              <a:buChar char="•"/>
            </a:pPr>
            <a:r>
              <a:rPr lang="en-US" sz="2200" b="1" i="1" dirty="0" smtClean="0"/>
              <a:t>Training has to be credible, relevant, and </a:t>
            </a:r>
          </a:p>
          <a:p>
            <a:pPr marL="225425" indent="-225425">
              <a:spcBef>
                <a:spcPts val="0"/>
              </a:spcBef>
              <a:buClr>
                <a:srgbClr val="0000FF"/>
              </a:buClr>
              <a:buSzPct val="120000"/>
            </a:pPr>
            <a:r>
              <a:rPr lang="en-US" sz="2200" b="1" i="1" dirty="0" smtClean="0"/>
              <a:t>rigorous to “make the scrimmage as hard </a:t>
            </a:r>
          </a:p>
          <a:p>
            <a:pPr marL="225425" indent="-225425">
              <a:spcBef>
                <a:spcPts val="0"/>
              </a:spcBef>
              <a:buClr>
                <a:srgbClr val="0000FF"/>
              </a:buClr>
              <a:buSzPct val="120000"/>
            </a:pPr>
            <a:r>
              <a:rPr lang="en-US" sz="2200" b="1" i="1" dirty="0" smtClean="0"/>
              <a:t>as the game.”</a:t>
            </a:r>
            <a:endParaRPr lang="en-US" sz="2200" b="1" i="1" dirty="0"/>
          </a:p>
        </p:txBody>
      </p:sp>
      <p:pic>
        <p:nvPicPr>
          <p:cNvPr id="2050" name="Picture 2" descr="Gen. Martin E. Dempsey, TRADOC commanding general">
            <a:hlinkClick r:id="rId2"/>
          </p:cNvPr>
          <p:cNvPicPr>
            <a:picLocks noChangeAspect="1" noChangeArrowheads="1"/>
          </p:cNvPicPr>
          <p:nvPr/>
        </p:nvPicPr>
        <p:blipFill>
          <a:blip r:embed="rId3" cstate="print"/>
          <a:srcRect/>
          <a:stretch>
            <a:fillRect/>
          </a:stretch>
        </p:blipFill>
        <p:spPr bwMode="auto">
          <a:xfrm>
            <a:off x="304800" y="963016"/>
            <a:ext cx="1638300" cy="2160931"/>
          </a:xfrm>
          <a:prstGeom prst="rect">
            <a:avLst/>
          </a:prstGeom>
          <a:noFill/>
          <a:ln w="38100">
            <a:solidFill>
              <a:srgbClr val="000000"/>
            </a:solidFill>
          </a:ln>
        </p:spPr>
      </p:pic>
      <p:sp>
        <p:nvSpPr>
          <p:cNvPr id="8" name="TextBox 7"/>
          <p:cNvSpPr txBox="1"/>
          <p:nvPr/>
        </p:nvSpPr>
        <p:spPr>
          <a:xfrm>
            <a:off x="1102524" y="-23060"/>
            <a:ext cx="6893554" cy="707886"/>
          </a:xfrm>
          <a:prstGeom prst="rect">
            <a:avLst/>
          </a:prstGeom>
          <a:noFill/>
        </p:spPr>
        <p:txBody>
          <a:bodyPr wrap="none" rtlCol="0">
            <a:spAutoFit/>
          </a:bodyPr>
          <a:lstStyle/>
          <a:p>
            <a:pPr algn="ctr"/>
            <a:r>
              <a:rPr lang="en-US" sz="2000" b="1" dirty="0" smtClean="0"/>
              <a:t>FM 7-0 Forward </a:t>
            </a:r>
          </a:p>
          <a:p>
            <a:pPr algn="ctr"/>
            <a:r>
              <a:rPr lang="en-US" sz="2000" b="1" i="1" dirty="0" smtClean="0"/>
              <a:t>TRADOC Commander and the 37th Army Chief of Staff!</a:t>
            </a:r>
            <a:endParaRPr lang="en-US" sz="2000" b="1" i="1" dirty="0"/>
          </a:p>
        </p:txBody>
      </p:sp>
      <p:sp>
        <p:nvSpPr>
          <p:cNvPr id="17" name="Freeform 16"/>
          <p:cNvSpPr/>
          <p:nvPr/>
        </p:nvSpPr>
        <p:spPr>
          <a:xfrm>
            <a:off x="522515" y="5445825"/>
            <a:ext cx="8491499" cy="984013"/>
          </a:xfrm>
          <a:custGeom>
            <a:avLst/>
            <a:gdLst>
              <a:gd name="connsiteX0" fmla="*/ 0 w 8491499"/>
              <a:gd name="connsiteY0" fmla="*/ 736459 h 1136989"/>
              <a:gd name="connsiteX1" fmla="*/ 142504 w 8491499"/>
              <a:gd name="connsiteY1" fmla="*/ 795836 h 1136989"/>
              <a:gd name="connsiteX2" fmla="*/ 285007 w 8491499"/>
              <a:gd name="connsiteY2" fmla="*/ 795836 h 1136989"/>
              <a:gd name="connsiteX3" fmla="*/ 356259 w 8491499"/>
              <a:gd name="connsiteY3" fmla="*/ 843337 h 1136989"/>
              <a:gd name="connsiteX4" fmla="*/ 427511 w 8491499"/>
              <a:gd name="connsiteY4" fmla="*/ 890838 h 1136989"/>
              <a:gd name="connsiteX5" fmla="*/ 463137 w 8491499"/>
              <a:gd name="connsiteY5" fmla="*/ 914589 h 1136989"/>
              <a:gd name="connsiteX6" fmla="*/ 665018 w 8491499"/>
              <a:gd name="connsiteY6" fmla="*/ 950215 h 1136989"/>
              <a:gd name="connsiteX7" fmla="*/ 855023 w 8491499"/>
              <a:gd name="connsiteY7" fmla="*/ 926464 h 1136989"/>
              <a:gd name="connsiteX8" fmla="*/ 890649 w 8491499"/>
              <a:gd name="connsiteY8" fmla="*/ 914589 h 1136989"/>
              <a:gd name="connsiteX9" fmla="*/ 985652 w 8491499"/>
              <a:gd name="connsiteY9" fmla="*/ 926464 h 1136989"/>
              <a:gd name="connsiteX10" fmla="*/ 1021278 w 8491499"/>
              <a:gd name="connsiteY10" fmla="*/ 938340 h 1136989"/>
              <a:gd name="connsiteX11" fmla="*/ 1045028 w 8491499"/>
              <a:gd name="connsiteY11" fmla="*/ 973966 h 1136989"/>
              <a:gd name="connsiteX12" fmla="*/ 1116280 w 8491499"/>
              <a:gd name="connsiteY12" fmla="*/ 1009591 h 1136989"/>
              <a:gd name="connsiteX13" fmla="*/ 1175657 w 8491499"/>
              <a:gd name="connsiteY13" fmla="*/ 997716 h 1136989"/>
              <a:gd name="connsiteX14" fmla="*/ 1270659 w 8491499"/>
              <a:gd name="connsiteY14" fmla="*/ 1021467 h 1136989"/>
              <a:gd name="connsiteX15" fmla="*/ 1306285 w 8491499"/>
              <a:gd name="connsiteY15" fmla="*/ 1045217 h 1136989"/>
              <a:gd name="connsiteX16" fmla="*/ 1448789 w 8491499"/>
              <a:gd name="connsiteY16" fmla="*/ 1080843 h 1136989"/>
              <a:gd name="connsiteX17" fmla="*/ 1531916 w 8491499"/>
              <a:gd name="connsiteY17" fmla="*/ 1057093 h 1136989"/>
              <a:gd name="connsiteX18" fmla="*/ 1650670 w 8491499"/>
              <a:gd name="connsiteY18" fmla="*/ 1045217 h 1136989"/>
              <a:gd name="connsiteX19" fmla="*/ 1698171 w 8491499"/>
              <a:gd name="connsiteY19" fmla="*/ 1033342 h 1136989"/>
              <a:gd name="connsiteX20" fmla="*/ 1757548 w 8491499"/>
              <a:gd name="connsiteY20" fmla="*/ 1045217 h 1136989"/>
              <a:gd name="connsiteX21" fmla="*/ 1852550 w 8491499"/>
              <a:gd name="connsiteY21" fmla="*/ 1068968 h 1136989"/>
              <a:gd name="connsiteX22" fmla="*/ 1947553 w 8491499"/>
              <a:gd name="connsiteY22" fmla="*/ 1080843 h 1136989"/>
              <a:gd name="connsiteX23" fmla="*/ 2090057 w 8491499"/>
              <a:gd name="connsiteY23" fmla="*/ 1057093 h 1136989"/>
              <a:gd name="connsiteX24" fmla="*/ 2149433 w 8491499"/>
              <a:gd name="connsiteY24" fmla="*/ 1045217 h 1136989"/>
              <a:gd name="connsiteX25" fmla="*/ 2220685 w 8491499"/>
              <a:gd name="connsiteY25" fmla="*/ 1068968 h 1136989"/>
              <a:gd name="connsiteX26" fmla="*/ 2256311 w 8491499"/>
              <a:gd name="connsiteY26" fmla="*/ 1080843 h 1136989"/>
              <a:gd name="connsiteX27" fmla="*/ 2398815 w 8491499"/>
              <a:gd name="connsiteY27" fmla="*/ 1104594 h 1136989"/>
              <a:gd name="connsiteX28" fmla="*/ 2470067 w 8491499"/>
              <a:gd name="connsiteY28" fmla="*/ 1128345 h 1136989"/>
              <a:gd name="connsiteX29" fmla="*/ 2636322 w 8491499"/>
              <a:gd name="connsiteY29" fmla="*/ 1104594 h 1136989"/>
              <a:gd name="connsiteX30" fmla="*/ 2671948 w 8491499"/>
              <a:gd name="connsiteY30" fmla="*/ 1092719 h 1136989"/>
              <a:gd name="connsiteX31" fmla="*/ 2850078 w 8491499"/>
              <a:gd name="connsiteY31" fmla="*/ 1080843 h 1136989"/>
              <a:gd name="connsiteX32" fmla="*/ 3040083 w 8491499"/>
              <a:gd name="connsiteY32" fmla="*/ 1080843 h 1136989"/>
              <a:gd name="connsiteX33" fmla="*/ 3075709 w 8491499"/>
              <a:gd name="connsiteY33" fmla="*/ 1068968 h 1136989"/>
              <a:gd name="connsiteX34" fmla="*/ 3135085 w 8491499"/>
              <a:gd name="connsiteY34" fmla="*/ 1057093 h 1136989"/>
              <a:gd name="connsiteX35" fmla="*/ 3336966 w 8491499"/>
              <a:gd name="connsiteY35" fmla="*/ 1045217 h 1136989"/>
              <a:gd name="connsiteX36" fmla="*/ 3467594 w 8491499"/>
              <a:gd name="connsiteY36" fmla="*/ 1009591 h 1136989"/>
              <a:gd name="connsiteX37" fmla="*/ 3538846 w 8491499"/>
              <a:gd name="connsiteY37" fmla="*/ 962090 h 1136989"/>
              <a:gd name="connsiteX38" fmla="*/ 3586348 w 8491499"/>
              <a:gd name="connsiteY38" fmla="*/ 950215 h 1136989"/>
              <a:gd name="connsiteX39" fmla="*/ 3657600 w 8491499"/>
              <a:gd name="connsiteY39" fmla="*/ 926464 h 1136989"/>
              <a:gd name="connsiteX40" fmla="*/ 3788228 w 8491499"/>
              <a:gd name="connsiteY40" fmla="*/ 914589 h 1136989"/>
              <a:gd name="connsiteX41" fmla="*/ 3918857 w 8491499"/>
              <a:gd name="connsiteY41" fmla="*/ 878963 h 1136989"/>
              <a:gd name="connsiteX42" fmla="*/ 3954483 w 8491499"/>
              <a:gd name="connsiteY42" fmla="*/ 867088 h 1136989"/>
              <a:gd name="connsiteX43" fmla="*/ 4013859 w 8491499"/>
              <a:gd name="connsiteY43" fmla="*/ 855212 h 1136989"/>
              <a:gd name="connsiteX44" fmla="*/ 4085111 w 8491499"/>
              <a:gd name="connsiteY44" fmla="*/ 831462 h 1136989"/>
              <a:gd name="connsiteX45" fmla="*/ 4120737 w 8491499"/>
              <a:gd name="connsiteY45" fmla="*/ 807711 h 1136989"/>
              <a:gd name="connsiteX46" fmla="*/ 4334493 w 8491499"/>
              <a:gd name="connsiteY46" fmla="*/ 772085 h 1136989"/>
              <a:gd name="connsiteX47" fmla="*/ 4405745 w 8491499"/>
              <a:gd name="connsiteY47" fmla="*/ 724584 h 1136989"/>
              <a:gd name="connsiteX48" fmla="*/ 4476997 w 8491499"/>
              <a:gd name="connsiteY48" fmla="*/ 700833 h 1136989"/>
              <a:gd name="connsiteX49" fmla="*/ 4512623 w 8491499"/>
              <a:gd name="connsiteY49" fmla="*/ 688958 h 1136989"/>
              <a:gd name="connsiteX50" fmla="*/ 4583875 w 8491499"/>
              <a:gd name="connsiteY50" fmla="*/ 677082 h 1136989"/>
              <a:gd name="connsiteX51" fmla="*/ 4750129 w 8491499"/>
              <a:gd name="connsiteY51" fmla="*/ 629581 h 1136989"/>
              <a:gd name="connsiteX52" fmla="*/ 4880758 w 8491499"/>
              <a:gd name="connsiteY52" fmla="*/ 617706 h 1136989"/>
              <a:gd name="connsiteX53" fmla="*/ 4952010 w 8491499"/>
              <a:gd name="connsiteY53" fmla="*/ 593955 h 1136989"/>
              <a:gd name="connsiteX54" fmla="*/ 4987636 w 8491499"/>
              <a:gd name="connsiteY54" fmla="*/ 582080 h 1136989"/>
              <a:gd name="connsiteX55" fmla="*/ 5023262 w 8491499"/>
              <a:gd name="connsiteY55" fmla="*/ 558329 h 1136989"/>
              <a:gd name="connsiteX56" fmla="*/ 5058888 w 8491499"/>
              <a:gd name="connsiteY56" fmla="*/ 522703 h 1136989"/>
              <a:gd name="connsiteX57" fmla="*/ 5142015 w 8491499"/>
              <a:gd name="connsiteY57" fmla="*/ 498953 h 1136989"/>
              <a:gd name="connsiteX58" fmla="*/ 5177641 w 8491499"/>
              <a:gd name="connsiteY58" fmla="*/ 487077 h 1136989"/>
              <a:gd name="connsiteX59" fmla="*/ 5225142 w 8491499"/>
              <a:gd name="connsiteY59" fmla="*/ 475202 h 1136989"/>
              <a:gd name="connsiteX60" fmla="*/ 5308270 w 8491499"/>
              <a:gd name="connsiteY60" fmla="*/ 451451 h 1136989"/>
              <a:gd name="connsiteX61" fmla="*/ 5391397 w 8491499"/>
              <a:gd name="connsiteY61" fmla="*/ 439576 h 1136989"/>
              <a:gd name="connsiteX62" fmla="*/ 5462649 w 8491499"/>
              <a:gd name="connsiteY62" fmla="*/ 427701 h 1136989"/>
              <a:gd name="connsiteX63" fmla="*/ 5498275 w 8491499"/>
              <a:gd name="connsiteY63" fmla="*/ 403950 h 1136989"/>
              <a:gd name="connsiteX64" fmla="*/ 5664529 w 8491499"/>
              <a:gd name="connsiteY64" fmla="*/ 368324 h 1136989"/>
              <a:gd name="connsiteX65" fmla="*/ 5807033 w 8491499"/>
              <a:gd name="connsiteY65" fmla="*/ 320823 h 1136989"/>
              <a:gd name="connsiteX66" fmla="*/ 5866410 w 8491499"/>
              <a:gd name="connsiteY66" fmla="*/ 308947 h 1136989"/>
              <a:gd name="connsiteX67" fmla="*/ 5949537 w 8491499"/>
              <a:gd name="connsiteY67" fmla="*/ 297072 h 1136989"/>
              <a:gd name="connsiteX68" fmla="*/ 6080166 w 8491499"/>
              <a:gd name="connsiteY68" fmla="*/ 273321 h 1136989"/>
              <a:gd name="connsiteX69" fmla="*/ 6115792 w 8491499"/>
              <a:gd name="connsiteY69" fmla="*/ 249571 h 1136989"/>
              <a:gd name="connsiteX70" fmla="*/ 6222670 w 8491499"/>
              <a:gd name="connsiteY70" fmla="*/ 225820 h 1136989"/>
              <a:gd name="connsiteX71" fmla="*/ 6388924 w 8491499"/>
              <a:gd name="connsiteY71" fmla="*/ 190194 h 1136989"/>
              <a:gd name="connsiteX72" fmla="*/ 6483927 w 8491499"/>
              <a:gd name="connsiteY72" fmla="*/ 166443 h 1136989"/>
              <a:gd name="connsiteX73" fmla="*/ 6519553 w 8491499"/>
              <a:gd name="connsiteY73" fmla="*/ 154568 h 1136989"/>
              <a:gd name="connsiteX74" fmla="*/ 6709558 w 8491499"/>
              <a:gd name="connsiteY74" fmla="*/ 142693 h 1136989"/>
              <a:gd name="connsiteX75" fmla="*/ 7065818 w 8491499"/>
              <a:gd name="connsiteY75" fmla="*/ 118942 h 1136989"/>
              <a:gd name="connsiteX76" fmla="*/ 7184571 w 8491499"/>
              <a:gd name="connsiteY76" fmla="*/ 95191 h 1136989"/>
              <a:gd name="connsiteX77" fmla="*/ 7232072 w 8491499"/>
              <a:gd name="connsiteY77" fmla="*/ 83316 h 1136989"/>
              <a:gd name="connsiteX78" fmla="*/ 7671459 w 8491499"/>
              <a:gd name="connsiteY78" fmla="*/ 59566 h 1136989"/>
              <a:gd name="connsiteX79" fmla="*/ 7778337 w 8491499"/>
              <a:gd name="connsiteY79" fmla="*/ 59566 h 1136989"/>
              <a:gd name="connsiteX80" fmla="*/ 7861465 w 8491499"/>
              <a:gd name="connsiteY80" fmla="*/ 35815 h 1136989"/>
              <a:gd name="connsiteX81" fmla="*/ 7920841 w 8491499"/>
              <a:gd name="connsiteY81" fmla="*/ 23940 h 1136989"/>
              <a:gd name="connsiteX82" fmla="*/ 8075220 w 8491499"/>
              <a:gd name="connsiteY82" fmla="*/ 35815 h 1136989"/>
              <a:gd name="connsiteX83" fmla="*/ 8182098 w 8491499"/>
              <a:gd name="connsiteY83" fmla="*/ 35815 h 1136989"/>
              <a:gd name="connsiteX84" fmla="*/ 8312727 w 8491499"/>
              <a:gd name="connsiteY84" fmla="*/ 23940 h 1136989"/>
              <a:gd name="connsiteX85" fmla="*/ 8372104 w 8491499"/>
              <a:gd name="connsiteY85" fmla="*/ 12064 h 1136989"/>
              <a:gd name="connsiteX86" fmla="*/ 8443355 w 8491499"/>
              <a:gd name="connsiteY86" fmla="*/ 189 h 1136989"/>
              <a:gd name="connsiteX87" fmla="*/ 8455231 w 8491499"/>
              <a:gd name="connsiteY87" fmla="*/ 12064 h 113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1499" h="1136989">
                <a:moveTo>
                  <a:pt x="0" y="736459"/>
                </a:moveTo>
                <a:cubicBezTo>
                  <a:pt x="91286" y="797316"/>
                  <a:pt x="43096" y="779267"/>
                  <a:pt x="142504" y="795836"/>
                </a:cubicBezTo>
                <a:cubicBezTo>
                  <a:pt x="199224" y="781655"/>
                  <a:pt x="216324" y="771306"/>
                  <a:pt x="285007" y="795836"/>
                </a:cubicBezTo>
                <a:cubicBezTo>
                  <a:pt x="311889" y="805437"/>
                  <a:pt x="332508" y="827503"/>
                  <a:pt x="356259" y="843337"/>
                </a:cubicBezTo>
                <a:lnTo>
                  <a:pt x="427511" y="890838"/>
                </a:lnTo>
                <a:cubicBezTo>
                  <a:pt x="439386" y="898755"/>
                  <a:pt x="449597" y="910076"/>
                  <a:pt x="463137" y="914589"/>
                </a:cubicBezTo>
                <a:cubicBezTo>
                  <a:pt x="575868" y="952166"/>
                  <a:pt x="509456" y="936073"/>
                  <a:pt x="665018" y="950215"/>
                </a:cubicBezTo>
                <a:cubicBezTo>
                  <a:pt x="702083" y="946097"/>
                  <a:pt x="812649" y="934939"/>
                  <a:pt x="855023" y="926464"/>
                </a:cubicBezTo>
                <a:cubicBezTo>
                  <a:pt x="867298" y="924009"/>
                  <a:pt x="878774" y="918547"/>
                  <a:pt x="890649" y="914589"/>
                </a:cubicBezTo>
                <a:cubicBezTo>
                  <a:pt x="922317" y="918547"/>
                  <a:pt x="954253" y="920755"/>
                  <a:pt x="985652" y="926464"/>
                </a:cubicBezTo>
                <a:cubicBezTo>
                  <a:pt x="997968" y="928703"/>
                  <a:pt x="1011503" y="930520"/>
                  <a:pt x="1021278" y="938340"/>
                </a:cubicBezTo>
                <a:cubicBezTo>
                  <a:pt x="1032423" y="947256"/>
                  <a:pt x="1034936" y="963874"/>
                  <a:pt x="1045028" y="973966"/>
                </a:cubicBezTo>
                <a:cubicBezTo>
                  <a:pt x="1068048" y="996986"/>
                  <a:pt x="1087306" y="999933"/>
                  <a:pt x="1116280" y="1009591"/>
                </a:cubicBezTo>
                <a:cubicBezTo>
                  <a:pt x="1136072" y="1005633"/>
                  <a:pt x="1155473" y="997716"/>
                  <a:pt x="1175657" y="997716"/>
                </a:cubicBezTo>
                <a:cubicBezTo>
                  <a:pt x="1189212" y="997716"/>
                  <a:pt x="1251915" y="1012095"/>
                  <a:pt x="1270659" y="1021467"/>
                </a:cubicBezTo>
                <a:cubicBezTo>
                  <a:pt x="1283424" y="1027850"/>
                  <a:pt x="1293243" y="1039421"/>
                  <a:pt x="1306285" y="1045217"/>
                </a:cubicBezTo>
                <a:cubicBezTo>
                  <a:pt x="1362745" y="1070310"/>
                  <a:pt x="1389038" y="1070885"/>
                  <a:pt x="1448789" y="1080843"/>
                </a:cubicBezTo>
                <a:cubicBezTo>
                  <a:pt x="1474167" y="1072384"/>
                  <a:pt x="1505821" y="1060821"/>
                  <a:pt x="1531916" y="1057093"/>
                </a:cubicBezTo>
                <a:cubicBezTo>
                  <a:pt x="1571298" y="1051467"/>
                  <a:pt x="1611085" y="1049176"/>
                  <a:pt x="1650670" y="1045217"/>
                </a:cubicBezTo>
                <a:cubicBezTo>
                  <a:pt x="1666504" y="1041259"/>
                  <a:pt x="1681850" y="1033342"/>
                  <a:pt x="1698171" y="1033342"/>
                </a:cubicBezTo>
                <a:cubicBezTo>
                  <a:pt x="1718355" y="1033342"/>
                  <a:pt x="1737881" y="1040678"/>
                  <a:pt x="1757548" y="1045217"/>
                </a:cubicBezTo>
                <a:cubicBezTo>
                  <a:pt x="1789354" y="1052557"/>
                  <a:pt x="1820160" y="1064919"/>
                  <a:pt x="1852550" y="1068968"/>
                </a:cubicBezTo>
                <a:lnTo>
                  <a:pt x="1947553" y="1080843"/>
                </a:lnTo>
                <a:cubicBezTo>
                  <a:pt x="2024131" y="1055318"/>
                  <a:pt x="1950847" y="1076981"/>
                  <a:pt x="2090057" y="1057093"/>
                </a:cubicBezTo>
                <a:cubicBezTo>
                  <a:pt x="2110038" y="1054238"/>
                  <a:pt x="2129641" y="1049176"/>
                  <a:pt x="2149433" y="1045217"/>
                </a:cubicBezTo>
                <a:lnTo>
                  <a:pt x="2220685" y="1068968"/>
                </a:lnTo>
                <a:cubicBezTo>
                  <a:pt x="2232560" y="1072926"/>
                  <a:pt x="2243964" y="1078785"/>
                  <a:pt x="2256311" y="1080843"/>
                </a:cubicBezTo>
                <a:cubicBezTo>
                  <a:pt x="2303812" y="1088760"/>
                  <a:pt x="2353130" y="1089365"/>
                  <a:pt x="2398815" y="1104594"/>
                </a:cubicBezTo>
                <a:lnTo>
                  <a:pt x="2470067" y="1128345"/>
                </a:lnTo>
                <a:cubicBezTo>
                  <a:pt x="2587169" y="1099068"/>
                  <a:pt x="2425750" y="1136989"/>
                  <a:pt x="2636322" y="1104594"/>
                </a:cubicBezTo>
                <a:cubicBezTo>
                  <a:pt x="2648694" y="1102691"/>
                  <a:pt x="2659507" y="1094101"/>
                  <a:pt x="2671948" y="1092719"/>
                </a:cubicBezTo>
                <a:cubicBezTo>
                  <a:pt x="2731093" y="1086147"/>
                  <a:pt x="2790701" y="1084802"/>
                  <a:pt x="2850078" y="1080843"/>
                </a:cubicBezTo>
                <a:cubicBezTo>
                  <a:pt x="3012394" y="1053791"/>
                  <a:pt x="2811745" y="1080843"/>
                  <a:pt x="3040083" y="1080843"/>
                </a:cubicBezTo>
                <a:cubicBezTo>
                  <a:pt x="3052601" y="1080843"/>
                  <a:pt x="3063565" y="1072004"/>
                  <a:pt x="3075709" y="1068968"/>
                </a:cubicBezTo>
                <a:cubicBezTo>
                  <a:pt x="3095290" y="1064073"/>
                  <a:pt x="3114984" y="1058920"/>
                  <a:pt x="3135085" y="1057093"/>
                </a:cubicBezTo>
                <a:cubicBezTo>
                  <a:pt x="3202218" y="1050990"/>
                  <a:pt x="3269672" y="1049176"/>
                  <a:pt x="3336966" y="1045217"/>
                </a:cubicBezTo>
                <a:cubicBezTo>
                  <a:pt x="3435763" y="979354"/>
                  <a:pt x="3276553" y="1077821"/>
                  <a:pt x="3467594" y="1009591"/>
                </a:cubicBezTo>
                <a:cubicBezTo>
                  <a:pt x="3494476" y="999990"/>
                  <a:pt x="3511154" y="969013"/>
                  <a:pt x="3538846" y="962090"/>
                </a:cubicBezTo>
                <a:cubicBezTo>
                  <a:pt x="3554680" y="958132"/>
                  <a:pt x="3570715" y="954905"/>
                  <a:pt x="3586348" y="950215"/>
                </a:cubicBezTo>
                <a:cubicBezTo>
                  <a:pt x="3610328" y="943021"/>
                  <a:pt x="3632667" y="928731"/>
                  <a:pt x="3657600" y="926464"/>
                </a:cubicBezTo>
                <a:lnTo>
                  <a:pt x="3788228" y="914589"/>
                </a:lnTo>
                <a:cubicBezTo>
                  <a:pt x="3941076" y="863639"/>
                  <a:pt x="3784584" y="912530"/>
                  <a:pt x="3918857" y="878963"/>
                </a:cubicBezTo>
                <a:cubicBezTo>
                  <a:pt x="3931001" y="875927"/>
                  <a:pt x="3942339" y="870124"/>
                  <a:pt x="3954483" y="867088"/>
                </a:cubicBezTo>
                <a:cubicBezTo>
                  <a:pt x="3974064" y="862193"/>
                  <a:pt x="3994386" y="860523"/>
                  <a:pt x="4013859" y="855212"/>
                </a:cubicBezTo>
                <a:cubicBezTo>
                  <a:pt x="4038012" y="848625"/>
                  <a:pt x="4085111" y="831462"/>
                  <a:pt x="4085111" y="831462"/>
                </a:cubicBezTo>
                <a:cubicBezTo>
                  <a:pt x="4096986" y="823545"/>
                  <a:pt x="4107695" y="813508"/>
                  <a:pt x="4120737" y="807711"/>
                </a:cubicBezTo>
                <a:cubicBezTo>
                  <a:pt x="4201372" y="771873"/>
                  <a:pt x="4235272" y="780353"/>
                  <a:pt x="4334493" y="772085"/>
                </a:cubicBezTo>
                <a:cubicBezTo>
                  <a:pt x="4358244" y="756251"/>
                  <a:pt x="4378665" y="733611"/>
                  <a:pt x="4405745" y="724584"/>
                </a:cubicBezTo>
                <a:lnTo>
                  <a:pt x="4476997" y="700833"/>
                </a:lnTo>
                <a:cubicBezTo>
                  <a:pt x="4488872" y="696875"/>
                  <a:pt x="4500276" y="691016"/>
                  <a:pt x="4512623" y="688958"/>
                </a:cubicBezTo>
                <a:cubicBezTo>
                  <a:pt x="4536374" y="684999"/>
                  <a:pt x="4560516" y="682922"/>
                  <a:pt x="4583875" y="677082"/>
                </a:cubicBezTo>
                <a:cubicBezTo>
                  <a:pt x="4648136" y="661017"/>
                  <a:pt x="4680330" y="635926"/>
                  <a:pt x="4750129" y="629581"/>
                </a:cubicBezTo>
                <a:lnTo>
                  <a:pt x="4880758" y="617706"/>
                </a:lnTo>
                <a:lnTo>
                  <a:pt x="4952010" y="593955"/>
                </a:lnTo>
                <a:lnTo>
                  <a:pt x="4987636" y="582080"/>
                </a:lnTo>
                <a:cubicBezTo>
                  <a:pt x="4999511" y="574163"/>
                  <a:pt x="5012298" y="567466"/>
                  <a:pt x="5023262" y="558329"/>
                </a:cubicBezTo>
                <a:cubicBezTo>
                  <a:pt x="5036164" y="547578"/>
                  <a:pt x="5044914" y="532019"/>
                  <a:pt x="5058888" y="522703"/>
                </a:cubicBezTo>
                <a:cubicBezTo>
                  <a:pt x="5069565" y="515585"/>
                  <a:pt x="5135087" y="500932"/>
                  <a:pt x="5142015" y="498953"/>
                </a:cubicBezTo>
                <a:cubicBezTo>
                  <a:pt x="5154051" y="495514"/>
                  <a:pt x="5165605" y="490516"/>
                  <a:pt x="5177641" y="487077"/>
                </a:cubicBezTo>
                <a:cubicBezTo>
                  <a:pt x="5193334" y="482593"/>
                  <a:pt x="5209449" y="479686"/>
                  <a:pt x="5225142" y="475202"/>
                </a:cubicBezTo>
                <a:cubicBezTo>
                  <a:pt x="5269651" y="462485"/>
                  <a:pt x="5257230" y="460731"/>
                  <a:pt x="5308270" y="451451"/>
                </a:cubicBezTo>
                <a:cubicBezTo>
                  <a:pt x="5335809" y="446444"/>
                  <a:pt x="5363732" y="443832"/>
                  <a:pt x="5391397" y="439576"/>
                </a:cubicBezTo>
                <a:cubicBezTo>
                  <a:pt x="5415195" y="435915"/>
                  <a:pt x="5438898" y="431659"/>
                  <a:pt x="5462649" y="427701"/>
                </a:cubicBezTo>
                <a:cubicBezTo>
                  <a:pt x="5474524" y="419784"/>
                  <a:pt x="5485233" y="409747"/>
                  <a:pt x="5498275" y="403950"/>
                </a:cubicBezTo>
                <a:cubicBezTo>
                  <a:pt x="5564489" y="374521"/>
                  <a:pt x="5589701" y="377677"/>
                  <a:pt x="5664529" y="368324"/>
                </a:cubicBezTo>
                <a:cubicBezTo>
                  <a:pt x="5741003" y="310969"/>
                  <a:pt x="5686843" y="339314"/>
                  <a:pt x="5807033" y="320823"/>
                </a:cubicBezTo>
                <a:cubicBezTo>
                  <a:pt x="5826983" y="317754"/>
                  <a:pt x="5846500" y="312265"/>
                  <a:pt x="5866410" y="308947"/>
                </a:cubicBezTo>
                <a:cubicBezTo>
                  <a:pt x="5894019" y="304345"/>
                  <a:pt x="5921872" y="301328"/>
                  <a:pt x="5949537" y="297072"/>
                </a:cubicBezTo>
                <a:cubicBezTo>
                  <a:pt x="6015385" y="286942"/>
                  <a:pt x="6018398" y="285675"/>
                  <a:pt x="6080166" y="273321"/>
                </a:cubicBezTo>
                <a:cubicBezTo>
                  <a:pt x="6092041" y="265404"/>
                  <a:pt x="6103027" y="255954"/>
                  <a:pt x="6115792" y="249571"/>
                </a:cubicBezTo>
                <a:cubicBezTo>
                  <a:pt x="6149774" y="232580"/>
                  <a:pt x="6186171" y="234945"/>
                  <a:pt x="6222670" y="225820"/>
                </a:cubicBezTo>
                <a:cubicBezTo>
                  <a:pt x="6391886" y="183516"/>
                  <a:pt x="6182795" y="215960"/>
                  <a:pt x="6388924" y="190194"/>
                </a:cubicBezTo>
                <a:cubicBezTo>
                  <a:pt x="6470360" y="163049"/>
                  <a:pt x="6369285" y="195104"/>
                  <a:pt x="6483927" y="166443"/>
                </a:cubicBezTo>
                <a:cubicBezTo>
                  <a:pt x="6496071" y="163407"/>
                  <a:pt x="6507104" y="155878"/>
                  <a:pt x="6519553" y="154568"/>
                </a:cubicBezTo>
                <a:cubicBezTo>
                  <a:pt x="6582663" y="147925"/>
                  <a:pt x="6646209" y="146419"/>
                  <a:pt x="6709558" y="142693"/>
                </a:cubicBezTo>
                <a:cubicBezTo>
                  <a:pt x="7005734" y="125271"/>
                  <a:pt x="6828936" y="138682"/>
                  <a:pt x="7065818" y="118942"/>
                </a:cubicBezTo>
                <a:cubicBezTo>
                  <a:pt x="7138982" y="94555"/>
                  <a:pt x="7064491" y="117024"/>
                  <a:pt x="7184571" y="95191"/>
                </a:cubicBezTo>
                <a:cubicBezTo>
                  <a:pt x="7200629" y="92271"/>
                  <a:pt x="7215941" y="85798"/>
                  <a:pt x="7232072" y="83316"/>
                </a:cubicBezTo>
                <a:cubicBezTo>
                  <a:pt x="7370638" y="61999"/>
                  <a:pt x="7546135" y="64042"/>
                  <a:pt x="7671459" y="59566"/>
                </a:cubicBezTo>
                <a:cubicBezTo>
                  <a:pt x="7751658" y="32831"/>
                  <a:pt x="7652938" y="59566"/>
                  <a:pt x="7778337" y="59566"/>
                </a:cubicBezTo>
                <a:cubicBezTo>
                  <a:pt x="7800546" y="59566"/>
                  <a:pt x="7839067" y="41414"/>
                  <a:pt x="7861465" y="35815"/>
                </a:cubicBezTo>
                <a:cubicBezTo>
                  <a:pt x="7881046" y="30920"/>
                  <a:pt x="7901049" y="27898"/>
                  <a:pt x="7920841" y="23940"/>
                </a:cubicBezTo>
                <a:cubicBezTo>
                  <a:pt x="7972301" y="27898"/>
                  <a:pt x="8023608" y="35815"/>
                  <a:pt x="8075220" y="35815"/>
                </a:cubicBezTo>
                <a:cubicBezTo>
                  <a:pt x="8226155" y="35815"/>
                  <a:pt x="8003021" y="0"/>
                  <a:pt x="8182098" y="35815"/>
                </a:cubicBezTo>
                <a:cubicBezTo>
                  <a:pt x="8225641" y="31857"/>
                  <a:pt x="8269342" y="29363"/>
                  <a:pt x="8312727" y="23940"/>
                </a:cubicBezTo>
                <a:cubicBezTo>
                  <a:pt x="8332755" y="21436"/>
                  <a:pt x="8352245" y="15675"/>
                  <a:pt x="8372104" y="12064"/>
                </a:cubicBezTo>
                <a:cubicBezTo>
                  <a:pt x="8395794" y="7757"/>
                  <a:pt x="8419605" y="4147"/>
                  <a:pt x="8443355" y="189"/>
                </a:cubicBezTo>
                <a:cubicBezTo>
                  <a:pt x="8486491" y="14567"/>
                  <a:pt x="8491499" y="12064"/>
                  <a:pt x="8455231" y="12064"/>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rot="5400000">
            <a:off x="7003562" y="3100359"/>
            <a:ext cx="3962226" cy="376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p:cNvPicPr>
            <a:picLocks noChangeAspect="1" noChangeArrowheads="1"/>
          </p:cNvPicPr>
          <p:nvPr/>
        </p:nvPicPr>
        <p:blipFill>
          <a:blip r:embed="rId4" cstate="print"/>
          <a:srcRect/>
          <a:stretch>
            <a:fillRect/>
          </a:stretch>
        </p:blipFill>
        <p:spPr bwMode="auto">
          <a:xfrm>
            <a:off x="6797884" y="3631874"/>
            <a:ext cx="2269916" cy="3073725"/>
          </a:xfrm>
          <a:prstGeom prst="rect">
            <a:avLst/>
          </a:prstGeom>
          <a:noFill/>
          <a:ln w="2857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438400" y="1314790"/>
            <a:ext cx="2607765" cy="2000548"/>
          </a:xfrm>
          <a:prstGeom prst="rect">
            <a:avLst/>
          </a:prstGeom>
          <a:solidFill>
            <a:schemeClr val="bg1"/>
          </a:solidFill>
        </p:spPr>
        <p:txBody>
          <a:bodyPr wrap="none" rtlCol="0">
            <a:spAutoFit/>
          </a:bodyPr>
          <a:lstStyle/>
          <a:p>
            <a:pPr algn="ctr"/>
            <a:r>
              <a:rPr lang="en-US" sz="2000" b="1" i="1" dirty="0" smtClean="0">
                <a:solidFill>
                  <a:srgbClr val="FF0000"/>
                </a:solidFill>
                <a:cs typeface="Arial" pitchFamily="34" charset="0"/>
              </a:rPr>
              <a:t>New Title</a:t>
            </a:r>
          </a:p>
          <a:p>
            <a:pPr algn="ctr"/>
            <a:endParaRPr lang="en-US" sz="1100" b="1" i="1" dirty="0" smtClean="0">
              <a:solidFill>
                <a:srgbClr val="FF0000"/>
              </a:solidFill>
              <a:cs typeface="Arial" pitchFamily="34" charset="0"/>
            </a:endParaRPr>
          </a:p>
          <a:p>
            <a:pPr algn="ctr"/>
            <a:r>
              <a:rPr lang="en-US" b="1" i="1" dirty="0" smtClean="0">
                <a:solidFill>
                  <a:srgbClr val="FF0000"/>
                </a:solidFill>
                <a:cs typeface="Arial" pitchFamily="34" charset="0"/>
              </a:rPr>
              <a:t>Adds emphasis on </a:t>
            </a:r>
          </a:p>
          <a:p>
            <a:pPr algn="ctr"/>
            <a:r>
              <a:rPr lang="en-US" b="1" i="1" dirty="0" smtClean="0">
                <a:solidFill>
                  <a:srgbClr val="FF0000"/>
                </a:solidFill>
                <a:cs typeface="Arial" pitchFamily="34" charset="0"/>
              </a:rPr>
              <a:t>Leader Development, </a:t>
            </a:r>
          </a:p>
          <a:p>
            <a:pPr algn="ctr"/>
            <a:r>
              <a:rPr lang="en-US" b="1" i="1" dirty="0" smtClean="0">
                <a:solidFill>
                  <a:srgbClr val="FF0000"/>
                </a:solidFill>
                <a:cs typeface="Arial" pitchFamily="34" charset="0"/>
              </a:rPr>
              <a:t>planned concurrently </a:t>
            </a:r>
          </a:p>
          <a:p>
            <a:pPr algn="ctr"/>
            <a:r>
              <a:rPr lang="en-US" b="1" i="1" dirty="0" smtClean="0">
                <a:solidFill>
                  <a:srgbClr val="FF0000"/>
                </a:solidFill>
                <a:cs typeface="Arial" pitchFamily="34" charset="0"/>
              </a:rPr>
              <a:t>with unit training</a:t>
            </a:r>
          </a:p>
          <a:p>
            <a:endParaRPr lang="en-US" dirty="0"/>
          </a:p>
        </p:txBody>
      </p:sp>
      <p:cxnSp>
        <p:nvCxnSpPr>
          <p:cNvPr id="34" name="Straight Arrow Connector 33"/>
          <p:cNvCxnSpPr/>
          <p:nvPr/>
        </p:nvCxnSpPr>
        <p:spPr>
          <a:xfrm>
            <a:off x="2293960" y="4531056"/>
            <a:ext cx="25908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4"/>
          <p:cNvPicPr>
            <a:picLocks noChangeAspect="1" noChangeArrowheads="1"/>
          </p:cNvPicPr>
          <p:nvPr/>
        </p:nvPicPr>
        <p:blipFill>
          <a:blip r:embed="rId3" cstate="print"/>
          <a:srcRect/>
          <a:stretch>
            <a:fillRect/>
          </a:stretch>
        </p:blipFill>
        <p:spPr bwMode="auto">
          <a:xfrm>
            <a:off x="5014408" y="736261"/>
            <a:ext cx="2404411" cy="3060092"/>
          </a:xfrm>
          <a:prstGeom prst="rect">
            <a:avLst/>
          </a:prstGeom>
          <a:noFill/>
          <a:ln w="57150">
            <a:solidFill>
              <a:srgbClr val="0000FF"/>
            </a:solidFill>
            <a:miter lim="800000"/>
            <a:headEnd/>
            <a:tailEnd/>
          </a:ln>
          <a:effectLst/>
        </p:spPr>
      </p:pic>
      <p:sp>
        <p:nvSpPr>
          <p:cNvPr id="8" name="TextBox 7"/>
          <p:cNvSpPr txBox="1"/>
          <p:nvPr/>
        </p:nvSpPr>
        <p:spPr>
          <a:xfrm>
            <a:off x="2133600" y="-101914"/>
            <a:ext cx="4878259" cy="923330"/>
          </a:xfrm>
          <a:prstGeom prst="rect">
            <a:avLst/>
          </a:prstGeom>
          <a:noFill/>
        </p:spPr>
        <p:txBody>
          <a:bodyPr wrap="none" rtlCol="0">
            <a:spAutoFit/>
          </a:bodyPr>
          <a:lstStyle/>
          <a:p>
            <a:r>
              <a:rPr lang="en-US" sz="3600" b="1" dirty="0" smtClean="0"/>
              <a:t>Synopsis of Changes</a:t>
            </a:r>
          </a:p>
          <a:p>
            <a:pPr algn="ctr"/>
            <a:r>
              <a:rPr lang="en-US" dirty="0" smtClean="0"/>
              <a:t>(1 of 2)</a:t>
            </a:r>
            <a:endParaRPr lang="en-US" dirty="0"/>
          </a:p>
        </p:txBody>
      </p:sp>
      <p:pic>
        <p:nvPicPr>
          <p:cNvPr id="7" name="Picture 6" descr="http://usacac.army.mil/cac2/Repository/FM70/FM70_Graphic.jpg"/>
          <p:cNvPicPr>
            <a:picLocks noChangeAspect="1" noChangeArrowheads="1"/>
          </p:cNvPicPr>
          <p:nvPr/>
        </p:nvPicPr>
        <p:blipFill>
          <a:blip r:embed="rId4" cstate="print"/>
          <a:srcRect/>
          <a:stretch>
            <a:fillRect/>
          </a:stretch>
        </p:blipFill>
        <p:spPr bwMode="auto">
          <a:xfrm>
            <a:off x="779634" y="1143000"/>
            <a:ext cx="1722655" cy="2265948"/>
          </a:xfrm>
          <a:prstGeom prst="rect">
            <a:avLst/>
          </a:prstGeom>
          <a:noFill/>
          <a:ln w="28575">
            <a:solidFill>
              <a:schemeClr val="tx1"/>
            </a:solidFill>
          </a:ln>
        </p:spPr>
      </p:pic>
      <p:sp>
        <p:nvSpPr>
          <p:cNvPr id="10" name="TextBox 9"/>
          <p:cNvSpPr txBox="1"/>
          <p:nvPr/>
        </p:nvSpPr>
        <p:spPr>
          <a:xfrm>
            <a:off x="693760" y="3808804"/>
            <a:ext cx="986167" cy="523220"/>
          </a:xfrm>
          <a:prstGeom prst="rect">
            <a:avLst/>
          </a:prstGeom>
          <a:noFill/>
        </p:spPr>
        <p:txBody>
          <a:bodyPr wrap="none" rtlCol="0">
            <a:spAutoFit/>
          </a:bodyPr>
          <a:lstStyle/>
          <a:p>
            <a:r>
              <a:rPr lang="en-US" sz="2800" b="1" dirty="0" smtClean="0"/>
              <a:t>2008</a:t>
            </a:r>
            <a:endParaRPr lang="en-US" sz="2800" b="1" dirty="0"/>
          </a:p>
        </p:txBody>
      </p:sp>
      <p:sp>
        <p:nvSpPr>
          <p:cNvPr id="11" name="TextBox 10"/>
          <p:cNvSpPr txBox="1"/>
          <p:nvPr/>
        </p:nvSpPr>
        <p:spPr>
          <a:xfrm>
            <a:off x="5708168" y="3803596"/>
            <a:ext cx="966355" cy="523220"/>
          </a:xfrm>
          <a:prstGeom prst="rect">
            <a:avLst/>
          </a:prstGeom>
          <a:noFill/>
        </p:spPr>
        <p:txBody>
          <a:bodyPr wrap="none" rtlCol="0">
            <a:spAutoFit/>
          </a:bodyPr>
          <a:lstStyle/>
          <a:p>
            <a:r>
              <a:rPr lang="en-US" sz="2800" b="1" dirty="0" smtClean="0">
                <a:solidFill>
                  <a:srgbClr val="0000FF"/>
                </a:solidFill>
                <a:effectLst>
                  <a:outerShdw blurRad="38100" dist="38100" dir="2700000" algn="tl">
                    <a:srgbClr val="000000">
                      <a:alpha val="43137"/>
                    </a:srgbClr>
                  </a:outerShdw>
                </a:effectLst>
              </a:rPr>
              <a:t>2011</a:t>
            </a:r>
            <a:endParaRPr lang="en-US" sz="2800"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84160" y="4320066"/>
            <a:ext cx="4114800" cy="2031325"/>
          </a:xfrm>
          <a:prstGeom prst="rect">
            <a:avLst/>
          </a:prstGeom>
          <a:noFill/>
        </p:spPr>
        <p:txBody>
          <a:bodyPr wrap="square" rtlCol="0">
            <a:spAutoFit/>
          </a:bodyPr>
          <a:lstStyle/>
          <a:p>
            <a:pPr>
              <a:buFont typeface="Arial" pitchFamily="34" charset="0"/>
              <a:buChar char="•"/>
            </a:pPr>
            <a:r>
              <a:rPr lang="en-US" b="1" dirty="0" smtClean="0"/>
              <a:t> 73 content pages</a:t>
            </a:r>
          </a:p>
          <a:p>
            <a:pPr>
              <a:buFont typeface="Arial" pitchFamily="34" charset="0"/>
              <a:buChar char="•"/>
            </a:pPr>
            <a:r>
              <a:rPr lang="en-US" b="1" dirty="0" smtClean="0"/>
              <a:t> CMETL/DMETL			</a:t>
            </a:r>
          </a:p>
          <a:p>
            <a:pPr>
              <a:buFont typeface="Arial" pitchFamily="34" charset="0"/>
              <a:buChar char="•"/>
            </a:pPr>
            <a:r>
              <a:rPr lang="en-US" b="1" dirty="0" smtClean="0"/>
              <a:t> C2/Battle Command		</a:t>
            </a:r>
          </a:p>
          <a:p>
            <a:pPr>
              <a:buFont typeface="Arial" pitchFamily="34" charset="0"/>
              <a:buChar char="•"/>
            </a:pPr>
            <a:r>
              <a:rPr lang="en-US" b="1" dirty="0" smtClean="0"/>
              <a:t> Traditional &amp; </a:t>
            </a:r>
          </a:p>
          <a:p>
            <a:r>
              <a:rPr lang="en-US" b="1" dirty="0" smtClean="0"/>
              <a:t>   Irregular Threats	</a:t>
            </a:r>
          </a:p>
          <a:p>
            <a:pPr>
              <a:buFont typeface="Arial" pitchFamily="34" charset="0"/>
              <a:buChar char="•"/>
            </a:pPr>
            <a:r>
              <a:rPr lang="en-US" b="1" dirty="0" smtClean="0"/>
              <a:t> Principles of Training (7)			</a:t>
            </a:r>
            <a:endParaRPr lang="en-US" b="1" dirty="0"/>
          </a:p>
        </p:txBody>
      </p:sp>
      <p:sp>
        <p:nvSpPr>
          <p:cNvPr id="13" name="Oval 12"/>
          <p:cNvSpPr/>
          <p:nvPr/>
        </p:nvSpPr>
        <p:spPr>
          <a:xfrm>
            <a:off x="1219200" y="1447800"/>
            <a:ext cx="1219200" cy="669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76408" y="1269660"/>
            <a:ext cx="16764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06995" y="4321076"/>
            <a:ext cx="4419600" cy="2308324"/>
          </a:xfrm>
          <a:prstGeom prst="rect">
            <a:avLst/>
          </a:prstGeom>
          <a:noFill/>
        </p:spPr>
        <p:txBody>
          <a:bodyPr wrap="square" rtlCol="0">
            <a:spAutoFit/>
          </a:bodyPr>
          <a:lstStyle/>
          <a:p>
            <a:pPr>
              <a:buFont typeface="Arial" pitchFamily="34" charset="0"/>
              <a:buChar char="•"/>
            </a:pPr>
            <a:r>
              <a:rPr lang="en-US" b="1" dirty="0" smtClean="0"/>
              <a:t> </a:t>
            </a:r>
            <a:r>
              <a:rPr lang="en-US" b="1" dirty="0" smtClean="0">
                <a:solidFill>
                  <a:srgbClr val="0000FF"/>
                </a:solidFill>
              </a:rPr>
              <a:t>25 content pages</a:t>
            </a:r>
          </a:p>
          <a:p>
            <a:pPr>
              <a:buFont typeface="Arial" pitchFamily="34" charset="0"/>
              <a:buChar char="•"/>
            </a:pPr>
            <a:r>
              <a:rPr lang="en-US" b="1" dirty="0" smtClean="0">
                <a:solidFill>
                  <a:srgbClr val="0000FF"/>
                </a:solidFill>
              </a:rPr>
              <a:t> FSO METL</a:t>
            </a:r>
          </a:p>
          <a:p>
            <a:pPr>
              <a:buFont typeface="Arial" pitchFamily="34" charset="0"/>
              <a:buChar char="•"/>
            </a:pPr>
            <a:r>
              <a:rPr lang="en-US" b="1" dirty="0" smtClean="0">
                <a:solidFill>
                  <a:srgbClr val="0000FF"/>
                </a:solidFill>
              </a:rPr>
              <a:t> Mission Command</a:t>
            </a:r>
          </a:p>
          <a:p>
            <a:pPr>
              <a:buFont typeface="Arial" pitchFamily="34" charset="0"/>
              <a:buChar char="•"/>
            </a:pPr>
            <a:r>
              <a:rPr lang="en-US" b="1" dirty="0" smtClean="0">
                <a:solidFill>
                  <a:srgbClr val="0000FF"/>
                </a:solidFill>
              </a:rPr>
              <a:t> Hybrid Threats</a:t>
            </a:r>
          </a:p>
          <a:p>
            <a:endParaRPr lang="en-US" b="1" dirty="0" smtClean="0">
              <a:solidFill>
                <a:srgbClr val="0000FF"/>
              </a:solidFill>
            </a:endParaRPr>
          </a:p>
          <a:p>
            <a:pPr>
              <a:buFont typeface="Arial" pitchFamily="34" charset="0"/>
              <a:buChar char="•"/>
            </a:pPr>
            <a:r>
              <a:rPr lang="en-US" b="1" dirty="0" smtClean="0">
                <a:solidFill>
                  <a:srgbClr val="0000FF"/>
                </a:solidFill>
              </a:rPr>
              <a:t> Principles of Training (11)</a:t>
            </a:r>
          </a:p>
          <a:p>
            <a:pPr>
              <a:buFont typeface="Arial" pitchFamily="34" charset="0"/>
              <a:buChar char="•"/>
            </a:pPr>
            <a:r>
              <a:rPr lang="en-US" b="1" dirty="0" smtClean="0">
                <a:solidFill>
                  <a:srgbClr val="0000FF"/>
                </a:solidFill>
              </a:rPr>
              <a:t> Principles of Leader Development (7)</a:t>
            </a:r>
          </a:p>
          <a:p>
            <a:pPr>
              <a:buFont typeface="Arial" pitchFamily="34" charset="0"/>
              <a:buChar char="•"/>
            </a:pPr>
            <a:r>
              <a:rPr lang="en-US" b="1" dirty="0" smtClean="0"/>
              <a:t> </a:t>
            </a:r>
            <a:r>
              <a:rPr lang="en-US" b="1" dirty="0" smtClean="0">
                <a:solidFill>
                  <a:srgbClr val="0000FF"/>
                </a:solidFill>
              </a:rPr>
              <a:t>Unit Leader Development Planning</a:t>
            </a:r>
          </a:p>
        </p:txBody>
      </p:sp>
      <p:sp>
        <p:nvSpPr>
          <p:cNvPr id="23" name="TextBox 22"/>
          <p:cNvSpPr txBox="1"/>
          <p:nvPr/>
        </p:nvSpPr>
        <p:spPr>
          <a:xfrm>
            <a:off x="6543675" y="2405702"/>
            <a:ext cx="2362200" cy="1138773"/>
          </a:xfrm>
          <a:prstGeom prst="rect">
            <a:avLst/>
          </a:prstGeom>
          <a:solidFill>
            <a:schemeClr val="bg1"/>
          </a:solidFill>
          <a:ln>
            <a:solidFill>
              <a:schemeClr val="tx1"/>
            </a:solidFill>
          </a:ln>
        </p:spPr>
        <p:txBody>
          <a:bodyPr wrap="square" rtlCol="0">
            <a:spAutoFit/>
          </a:bodyPr>
          <a:lstStyle/>
          <a:p>
            <a:r>
              <a:rPr lang="en-US" b="1" dirty="0" smtClean="0"/>
              <a:t>Best  viewed on</a:t>
            </a:r>
          </a:p>
          <a:p>
            <a:endParaRPr lang="en-US" b="1" dirty="0" smtClean="0"/>
          </a:p>
          <a:p>
            <a:r>
              <a:rPr lang="en-US" b="1" dirty="0" smtClean="0"/>
              <a:t> </a:t>
            </a:r>
          </a:p>
          <a:p>
            <a:endParaRPr lang="en-US" sz="1400" dirty="0"/>
          </a:p>
        </p:txBody>
      </p:sp>
      <p:cxnSp>
        <p:nvCxnSpPr>
          <p:cNvPr id="26" name="Straight Connector 25"/>
          <p:cNvCxnSpPr/>
          <p:nvPr/>
        </p:nvCxnSpPr>
        <p:spPr>
          <a:xfrm>
            <a:off x="160360" y="4253552"/>
            <a:ext cx="2514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7160" y="4253552"/>
            <a:ext cx="25146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93960" y="4786952"/>
            <a:ext cx="25908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22560" y="5071732"/>
            <a:ext cx="2348552" cy="2002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293960" y="5337814"/>
            <a:ext cx="25908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979760" y="5878204"/>
            <a:ext cx="1891352" cy="1364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60760" y="6170612"/>
            <a:ext cx="15240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2293960" y="5357783"/>
            <a:ext cx="838200" cy="1898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32160" y="4343400"/>
            <a:ext cx="1488744" cy="2031325"/>
          </a:xfrm>
          <a:prstGeom prst="rect">
            <a:avLst/>
          </a:prstGeom>
          <a:solidFill>
            <a:schemeClr val="bg1"/>
          </a:solidFill>
          <a:ln>
            <a:solidFill>
              <a:srgbClr val="FF0000"/>
            </a:solidFill>
          </a:ln>
        </p:spPr>
        <p:txBody>
          <a:bodyPr wrap="square" rtlCol="0">
            <a:spAutoFit/>
          </a:bodyPr>
          <a:lstStyle/>
          <a:p>
            <a:pPr algn="ctr"/>
            <a:r>
              <a:rPr lang="en-US" b="1" dirty="0" smtClean="0">
                <a:solidFill>
                  <a:srgbClr val="FF0000"/>
                </a:solidFill>
              </a:rPr>
              <a:t>Condensed</a:t>
            </a:r>
          </a:p>
          <a:p>
            <a:pPr algn="ctr"/>
            <a:r>
              <a:rPr lang="en-US" b="1" dirty="0" smtClean="0">
                <a:solidFill>
                  <a:srgbClr val="FF0000"/>
                </a:solidFill>
              </a:rPr>
              <a:t>Replaced</a:t>
            </a:r>
          </a:p>
          <a:p>
            <a:pPr algn="ctr"/>
            <a:r>
              <a:rPr lang="en-US" b="1" dirty="0" smtClean="0">
                <a:solidFill>
                  <a:srgbClr val="FF0000"/>
                </a:solidFill>
              </a:rPr>
              <a:t>Updated</a:t>
            </a:r>
          </a:p>
          <a:p>
            <a:pPr algn="ctr"/>
            <a:r>
              <a:rPr lang="en-US" b="1" dirty="0" smtClean="0">
                <a:solidFill>
                  <a:srgbClr val="FF0000"/>
                </a:solidFill>
              </a:rPr>
              <a:t>Updated</a:t>
            </a:r>
          </a:p>
          <a:p>
            <a:pPr algn="ctr"/>
            <a:endParaRPr lang="en-US" b="1" dirty="0" smtClean="0">
              <a:solidFill>
                <a:srgbClr val="FF0000"/>
              </a:solidFill>
            </a:endParaRPr>
          </a:p>
          <a:p>
            <a:pPr algn="ctr"/>
            <a:r>
              <a:rPr lang="en-US" b="1" dirty="0" smtClean="0">
                <a:solidFill>
                  <a:srgbClr val="FF0000"/>
                </a:solidFill>
              </a:rPr>
              <a:t>Expanded</a:t>
            </a:r>
          </a:p>
          <a:p>
            <a:pPr algn="ctr"/>
            <a:r>
              <a:rPr lang="en-US" b="1" dirty="0" smtClean="0">
                <a:solidFill>
                  <a:srgbClr val="FF0000"/>
                </a:solidFill>
              </a:rPr>
              <a:t>Added</a:t>
            </a:r>
            <a:endParaRPr lang="en-US" b="1" dirty="0">
              <a:solidFill>
                <a:srgbClr val="FF0000"/>
              </a:solidFill>
            </a:endParaRPr>
          </a:p>
        </p:txBody>
      </p:sp>
      <p:pic>
        <p:nvPicPr>
          <p:cNvPr id="48" name="Picture 2" descr="Logo"/>
          <p:cNvPicPr>
            <a:picLocks noChangeAspect="1" noChangeArrowheads="1"/>
          </p:cNvPicPr>
          <p:nvPr/>
        </p:nvPicPr>
        <p:blipFill>
          <a:blip r:embed="rId5" cstate="print"/>
          <a:srcRect l="3347" t="6557" r="74059" b="27869"/>
          <a:stretch>
            <a:fillRect/>
          </a:stretch>
        </p:blipFill>
        <p:spPr bwMode="auto">
          <a:xfrm>
            <a:off x="6800850" y="2720027"/>
            <a:ext cx="2057400" cy="762000"/>
          </a:xfrm>
          <a:prstGeom prst="rect">
            <a:avLst/>
          </a:prstGeom>
          <a:noFill/>
        </p:spPr>
      </p:pic>
      <p:cxnSp>
        <p:nvCxnSpPr>
          <p:cNvPr id="51" name="Straight Connector 50"/>
          <p:cNvCxnSpPr/>
          <p:nvPr/>
        </p:nvCxnSpPr>
        <p:spPr>
          <a:xfrm>
            <a:off x="6334125" y="1691327"/>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19800" y="1834202"/>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07689" y="1708812"/>
            <a:ext cx="3521119" cy="301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33600" y="-76200"/>
            <a:ext cx="4878259" cy="923330"/>
          </a:xfrm>
          <a:prstGeom prst="rect">
            <a:avLst/>
          </a:prstGeom>
          <a:noFill/>
        </p:spPr>
        <p:txBody>
          <a:bodyPr wrap="none" rtlCol="0">
            <a:spAutoFit/>
          </a:bodyPr>
          <a:lstStyle/>
          <a:p>
            <a:r>
              <a:rPr lang="en-US" sz="3600" b="1" dirty="0" smtClean="0"/>
              <a:t>Synopsis of Changes</a:t>
            </a:r>
          </a:p>
          <a:p>
            <a:pPr algn="ctr"/>
            <a:r>
              <a:rPr lang="en-US" dirty="0" smtClean="0"/>
              <a:t>(2 of 2)</a:t>
            </a:r>
            <a:endParaRPr lang="en-US" dirty="0"/>
          </a:p>
        </p:txBody>
      </p:sp>
      <p:sp>
        <p:nvSpPr>
          <p:cNvPr id="22" name="TextBox 21"/>
          <p:cNvSpPr txBox="1"/>
          <p:nvPr/>
        </p:nvSpPr>
        <p:spPr>
          <a:xfrm>
            <a:off x="-27296" y="1018379"/>
            <a:ext cx="9171296" cy="5740033"/>
          </a:xfrm>
          <a:prstGeom prst="rect">
            <a:avLst/>
          </a:prstGeom>
          <a:noFill/>
        </p:spPr>
        <p:txBody>
          <a:bodyPr wrap="square" rtlCol="0">
            <a:spAutoFit/>
          </a:bodyPr>
          <a:lstStyle/>
          <a:p>
            <a:pPr marL="2921000" indent="-177800">
              <a:spcBef>
                <a:spcPts val="600"/>
              </a:spcBef>
              <a:buClr>
                <a:srgbClr val="0000FF"/>
              </a:buClr>
              <a:buSzPct val="120000"/>
              <a:buFont typeface="Arial" pitchFamily="34" charset="0"/>
              <a:buChar char="•"/>
            </a:pPr>
            <a:r>
              <a:rPr lang="en-US" sz="1900" b="1" dirty="0" smtClean="0"/>
              <a:t>All extraneous verbiage, discussion and/or examples </a:t>
            </a:r>
            <a:r>
              <a:rPr lang="en-US" sz="1900" b="1" u="sng" dirty="0" smtClean="0"/>
              <a:t>eliminated or moved </a:t>
            </a:r>
            <a:r>
              <a:rPr lang="en-US" sz="1900" b="1" dirty="0" smtClean="0"/>
              <a:t>to the </a:t>
            </a:r>
            <a:r>
              <a:rPr lang="en-US" sz="1900" b="1" dirty="0" smtClean="0">
                <a:solidFill>
                  <a:srgbClr val="0000FF"/>
                </a:solidFill>
              </a:rPr>
              <a:t>TM link of ATN</a:t>
            </a:r>
          </a:p>
          <a:p>
            <a:pPr marL="2921000" indent="-177800">
              <a:spcBef>
                <a:spcPts val="600"/>
              </a:spcBef>
              <a:buClr>
                <a:srgbClr val="0000FF"/>
              </a:buClr>
              <a:buSzPct val="120000"/>
              <a:buFont typeface="Arial" pitchFamily="34" charset="0"/>
              <a:buChar char="•"/>
            </a:pPr>
            <a:r>
              <a:rPr lang="en-US" sz="1900" b="1" u="sng" dirty="0" smtClean="0"/>
              <a:t>Eliminates</a:t>
            </a:r>
            <a:r>
              <a:rPr lang="en-US" sz="1900" b="1" dirty="0" smtClean="0"/>
              <a:t> the term </a:t>
            </a:r>
            <a:r>
              <a:rPr lang="en-US" sz="1900" b="1" dirty="0" smtClean="0">
                <a:solidFill>
                  <a:srgbClr val="FF0000"/>
                </a:solidFill>
              </a:rPr>
              <a:t>“Crawl, Walk and Run” </a:t>
            </a:r>
            <a:r>
              <a:rPr lang="en-US" sz="1900" b="1" dirty="0" smtClean="0"/>
              <a:t>but maintains this training concept through the ARFORGEN process which emphasizes progressive readiness over time while leveraging the experience of the Army’s </a:t>
            </a:r>
            <a:r>
              <a:rPr lang="en-US" sz="1900" b="1" dirty="0" smtClean="0">
                <a:solidFill>
                  <a:srgbClr val="0000FF"/>
                </a:solidFill>
              </a:rPr>
              <a:t>“Combat Seasoned Force”</a:t>
            </a:r>
          </a:p>
          <a:p>
            <a:pPr marL="2921000" indent="-177800">
              <a:spcBef>
                <a:spcPts val="600"/>
              </a:spcBef>
              <a:buClr>
                <a:srgbClr val="0000FF"/>
              </a:buClr>
              <a:buSzPct val="120000"/>
              <a:buFont typeface="Arial" pitchFamily="34" charset="0"/>
              <a:buChar char="•"/>
            </a:pPr>
            <a:r>
              <a:rPr lang="en-US" sz="1900" b="1" dirty="0" smtClean="0"/>
              <a:t>Modifies discussion of Long and Short Range Planning and </a:t>
            </a:r>
            <a:r>
              <a:rPr lang="en-US" sz="1900" b="1" u="sng" dirty="0" smtClean="0"/>
              <a:t>eliminates</a:t>
            </a:r>
            <a:r>
              <a:rPr lang="en-US" sz="1900" b="1" dirty="0" smtClean="0"/>
              <a:t> </a:t>
            </a:r>
            <a:r>
              <a:rPr lang="en-US" sz="1900" b="1" dirty="0" smtClean="0">
                <a:solidFill>
                  <a:srgbClr val="FF0000"/>
                </a:solidFill>
              </a:rPr>
              <a:t>Near Term Planning </a:t>
            </a:r>
          </a:p>
          <a:p>
            <a:pPr marL="287338" indent="-233363">
              <a:spcBef>
                <a:spcPts val="0"/>
              </a:spcBef>
              <a:buClr>
                <a:srgbClr val="0000FF"/>
              </a:buClr>
              <a:buSzPct val="120000"/>
            </a:pPr>
            <a:r>
              <a:rPr lang="en-US" sz="1900" b="1" dirty="0" smtClean="0">
                <a:solidFill>
                  <a:srgbClr val="FF0000"/>
                </a:solidFill>
              </a:rPr>
              <a:t>    			   </a:t>
            </a:r>
            <a:r>
              <a:rPr lang="en-US" sz="1900" b="1" dirty="0" smtClean="0"/>
              <a:t>and </a:t>
            </a:r>
            <a:r>
              <a:rPr lang="en-US" sz="1900" b="1" dirty="0" smtClean="0">
                <a:solidFill>
                  <a:srgbClr val="FF0000"/>
                </a:solidFill>
              </a:rPr>
              <a:t>6-8 week lock-in</a:t>
            </a:r>
            <a:r>
              <a:rPr lang="en-US" sz="1900" b="1" dirty="0" smtClean="0"/>
              <a:t>;</a:t>
            </a:r>
          </a:p>
          <a:p>
            <a:pPr marL="287338" indent="-233363">
              <a:spcBef>
                <a:spcPts val="600"/>
              </a:spcBef>
              <a:buClr>
                <a:srgbClr val="0000FF"/>
              </a:buClr>
              <a:buSzPct val="120000"/>
              <a:buFont typeface="Arial" pitchFamily="34" charset="0"/>
              <a:buChar char="•"/>
            </a:pPr>
            <a:r>
              <a:rPr lang="en-US" sz="1900" b="1" dirty="0" smtClean="0"/>
              <a:t> </a:t>
            </a:r>
            <a:r>
              <a:rPr lang="en-US" sz="1900" b="1" u="sng" dirty="0" smtClean="0"/>
              <a:t>Eliminates</a:t>
            </a:r>
            <a:r>
              <a:rPr lang="en-US" sz="1900" b="1" dirty="0" smtClean="0"/>
              <a:t> the term “Near Term Planning” and replace “Training Schedules” with </a:t>
            </a:r>
            <a:r>
              <a:rPr lang="en-US" sz="1900" b="1" dirty="0" smtClean="0">
                <a:solidFill>
                  <a:srgbClr val="0000FF"/>
                </a:solidFill>
              </a:rPr>
              <a:t>“Unit Training and Leader Development Schedules” </a:t>
            </a:r>
            <a:r>
              <a:rPr lang="en-US" sz="1900" b="1" dirty="0" smtClean="0"/>
              <a:t>which normally covers </a:t>
            </a:r>
            <a:r>
              <a:rPr lang="en-US" sz="1900" b="1" u="sng" dirty="0" smtClean="0"/>
              <a:t>one week</a:t>
            </a:r>
            <a:r>
              <a:rPr lang="en-US" sz="1900" b="1" dirty="0" smtClean="0"/>
              <a:t> timeframe</a:t>
            </a:r>
          </a:p>
          <a:p>
            <a:pPr marL="287338" indent="-177800">
              <a:spcBef>
                <a:spcPts val="600"/>
              </a:spcBef>
              <a:buClr>
                <a:srgbClr val="0000FF"/>
              </a:buClr>
              <a:buSzPct val="120000"/>
              <a:buFont typeface="Arial" pitchFamily="34" charset="0"/>
              <a:buChar char="•"/>
            </a:pPr>
            <a:r>
              <a:rPr lang="en-US" sz="1900" b="1" dirty="0" smtClean="0"/>
              <a:t>Commanders empowered; they determine how far out schedules are published and the training lock-in timeframe</a:t>
            </a:r>
          </a:p>
          <a:p>
            <a:pPr marL="287338" indent="-177800">
              <a:spcBef>
                <a:spcPts val="600"/>
              </a:spcBef>
              <a:buClr>
                <a:srgbClr val="0000FF"/>
              </a:buClr>
              <a:buSzPct val="120000"/>
              <a:buFont typeface="Arial" pitchFamily="34" charset="0"/>
              <a:buChar char="•"/>
            </a:pPr>
            <a:r>
              <a:rPr lang="en-US" sz="1900" b="1" dirty="0" smtClean="0"/>
              <a:t>Not mentioned but still valid: </a:t>
            </a:r>
            <a:r>
              <a:rPr lang="en-US" sz="1900" b="1" dirty="0" smtClean="0">
                <a:solidFill>
                  <a:srgbClr val="0000FF"/>
                </a:solidFill>
              </a:rPr>
              <a:t>Mission Focus </a:t>
            </a:r>
            <a:r>
              <a:rPr lang="en-US" sz="1900" b="1" dirty="0" smtClean="0"/>
              <a:t>process (replaced Battle Focus in 2008); </a:t>
            </a:r>
            <a:r>
              <a:rPr lang="en-US" sz="1900" b="1" dirty="0" smtClean="0">
                <a:solidFill>
                  <a:srgbClr val="0000FF"/>
                </a:solidFill>
              </a:rPr>
              <a:t>Top-Down/Bottom-Up  </a:t>
            </a:r>
            <a:r>
              <a:rPr lang="en-US" sz="1900" b="1" dirty="0" smtClean="0"/>
              <a:t>approach; </a:t>
            </a:r>
            <a:r>
              <a:rPr lang="en-US" sz="1900" b="1" dirty="0" smtClean="0">
                <a:solidFill>
                  <a:srgbClr val="0000FF"/>
                </a:solidFill>
              </a:rPr>
              <a:t>Joint METL (JMETL); Training Strategy </a:t>
            </a:r>
            <a:r>
              <a:rPr lang="en-US" sz="1900" b="1" dirty="0" smtClean="0"/>
              <a:t>(based in CATS); </a:t>
            </a:r>
            <a:r>
              <a:rPr lang="en-US" sz="1900" b="1" dirty="0" smtClean="0">
                <a:solidFill>
                  <a:srgbClr val="0000FF"/>
                </a:solidFill>
              </a:rPr>
              <a:t>Army Training System </a:t>
            </a:r>
            <a:r>
              <a:rPr lang="en-US" sz="1900" b="1" dirty="0" smtClean="0"/>
              <a:t>(AR 350-1)</a:t>
            </a:r>
          </a:p>
        </p:txBody>
      </p:sp>
      <p:grpSp>
        <p:nvGrpSpPr>
          <p:cNvPr id="2" name="Group 27"/>
          <p:cNvGrpSpPr/>
          <p:nvPr/>
        </p:nvGrpSpPr>
        <p:grpSpPr>
          <a:xfrm>
            <a:off x="457200" y="1371600"/>
            <a:ext cx="2133600" cy="2667000"/>
            <a:chOff x="166048" y="826108"/>
            <a:chExt cx="2404411" cy="3060092"/>
          </a:xfrm>
        </p:grpSpPr>
        <p:pic>
          <p:nvPicPr>
            <p:cNvPr id="4" name="Picture 4"/>
            <p:cNvPicPr>
              <a:picLocks noChangeAspect="1" noChangeArrowheads="1"/>
            </p:cNvPicPr>
            <p:nvPr/>
          </p:nvPicPr>
          <p:blipFill>
            <a:blip r:embed="rId3" cstate="print"/>
            <a:srcRect/>
            <a:stretch>
              <a:fillRect/>
            </a:stretch>
          </p:blipFill>
          <p:spPr bwMode="auto">
            <a:xfrm>
              <a:off x="166048" y="826108"/>
              <a:ext cx="2404411" cy="3060092"/>
            </a:xfrm>
            <a:prstGeom prst="rect">
              <a:avLst/>
            </a:prstGeom>
            <a:noFill/>
            <a:ln w="28575">
              <a:solidFill>
                <a:schemeClr val="tx1"/>
              </a:solidFill>
              <a:miter lim="800000"/>
              <a:headEnd/>
              <a:tailEnd/>
            </a:ln>
            <a:effectLst/>
          </p:spPr>
        </p:pic>
        <p:cxnSp>
          <p:nvCxnSpPr>
            <p:cNvPr id="51" name="Straight Connector 50"/>
            <p:cNvCxnSpPr/>
            <p:nvPr/>
          </p:nvCxnSpPr>
          <p:spPr>
            <a:xfrm>
              <a:off x="1510066" y="1784591"/>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195741" y="1927466"/>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269472" y="748083"/>
            <a:ext cx="4341128" cy="5881317"/>
          </a:xfrm>
          <a:prstGeom prst="rect">
            <a:avLst/>
          </a:prstGeom>
          <a:noFill/>
          <a:ln w="28575">
            <a:solidFill>
              <a:schemeClr val="tx1"/>
            </a:solidFill>
            <a:miter lim="800000"/>
            <a:headEnd/>
            <a:tailEnd/>
          </a:ln>
          <a:effectLst/>
        </p:spPr>
      </p:pic>
      <p:sp>
        <p:nvSpPr>
          <p:cNvPr id="13316" name="Text Box 5"/>
          <p:cNvSpPr txBox="1">
            <a:spLocks noChangeArrowheads="1"/>
          </p:cNvSpPr>
          <p:nvPr/>
        </p:nvSpPr>
        <p:spPr bwMode="auto">
          <a:xfrm>
            <a:off x="78472" y="663955"/>
            <a:ext cx="4038600" cy="1923604"/>
          </a:xfrm>
          <a:prstGeom prst="rect">
            <a:avLst/>
          </a:prstGeom>
          <a:solidFill>
            <a:srgbClr val="FFFFCC"/>
          </a:solidFill>
          <a:ln w="38100">
            <a:solidFill>
              <a:schemeClr val="tx1"/>
            </a:solidFill>
            <a:miter lim="800000"/>
            <a:headEnd/>
            <a:tailEnd/>
          </a:ln>
        </p:spPr>
        <p:txBody>
          <a:bodyPr wrap="square">
            <a:spAutoFit/>
          </a:bodyPr>
          <a:lstStyle/>
          <a:p>
            <a:pPr algn="ctr">
              <a:tabLst>
                <a:tab pos="114300" algn="l"/>
              </a:tabLst>
            </a:pPr>
            <a:r>
              <a:rPr lang="en-US" sz="1400" b="1" u="sng" dirty="0">
                <a:solidFill>
                  <a:srgbClr val="0000FF"/>
                </a:solidFill>
              </a:rPr>
              <a:t>Chapter 1: </a:t>
            </a:r>
            <a:r>
              <a:rPr lang="en-US" sz="1400" b="1" u="sng" dirty="0" smtClean="0">
                <a:solidFill>
                  <a:srgbClr val="0000FF"/>
                </a:solidFill>
              </a:rPr>
              <a:t>Training for Complex </a:t>
            </a:r>
          </a:p>
          <a:p>
            <a:pPr algn="ctr">
              <a:tabLst>
                <a:tab pos="114300" algn="l"/>
              </a:tabLst>
            </a:pPr>
            <a:r>
              <a:rPr lang="en-US" sz="1400" b="1" u="sng" dirty="0" smtClean="0">
                <a:solidFill>
                  <a:srgbClr val="0000FF"/>
                </a:solidFill>
              </a:rPr>
              <a:t>Operational Environments</a:t>
            </a:r>
            <a:endParaRPr lang="en-US" sz="800" b="1" u="sng" dirty="0"/>
          </a:p>
          <a:p>
            <a:pPr>
              <a:buClr>
                <a:srgbClr val="0000FF"/>
              </a:buClr>
              <a:buFontTx/>
              <a:buChar char="•"/>
              <a:tabLst>
                <a:tab pos="114300" algn="l"/>
              </a:tabLst>
            </a:pPr>
            <a:r>
              <a:rPr lang="en-US" sz="1300" b="1" dirty="0" smtClean="0"/>
              <a:t> Future Challenges</a:t>
            </a:r>
          </a:p>
          <a:p>
            <a:pPr>
              <a:buClr>
                <a:srgbClr val="0000FF"/>
              </a:buClr>
              <a:buFontTx/>
              <a:buChar char="•"/>
              <a:tabLst>
                <a:tab pos="114300" algn="l"/>
              </a:tabLst>
            </a:pPr>
            <a:r>
              <a:rPr lang="en-US" sz="1300" b="1" dirty="0" smtClean="0"/>
              <a:t> Capability for FSO </a:t>
            </a:r>
          </a:p>
          <a:p>
            <a:pPr>
              <a:buClr>
                <a:srgbClr val="0000FF"/>
              </a:buClr>
              <a:buFontTx/>
              <a:buChar char="•"/>
              <a:tabLst>
                <a:tab pos="114300" algn="l"/>
              </a:tabLst>
            </a:pPr>
            <a:r>
              <a:rPr lang="en-US" sz="1300" b="1" dirty="0" smtClean="0"/>
              <a:t> Characteristics of:</a:t>
            </a:r>
            <a:endParaRPr lang="en-US" sz="1300" b="1" dirty="0"/>
          </a:p>
          <a:p>
            <a:pPr marL="111125" indent="61913">
              <a:buClr>
                <a:srgbClr val="0000FF"/>
              </a:buClr>
              <a:buFont typeface="Wingdings" pitchFamily="2" charset="2"/>
              <a:buChar char="ü"/>
              <a:tabLst>
                <a:tab pos="114300" algn="l"/>
              </a:tabLst>
            </a:pPr>
            <a:r>
              <a:rPr lang="en-US" sz="1300" b="1" dirty="0" smtClean="0">
                <a:solidFill>
                  <a:srgbClr val="FF0000"/>
                </a:solidFill>
              </a:rPr>
              <a:t>  Complex OE</a:t>
            </a:r>
          </a:p>
          <a:p>
            <a:pPr marL="111125" indent="61913">
              <a:buClr>
                <a:srgbClr val="0000FF"/>
              </a:buClr>
              <a:buFont typeface="Wingdings" pitchFamily="2" charset="2"/>
              <a:buChar char="ü"/>
              <a:tabLst>
                <a:tab pos="114300" algn="l"/>
              </a:tabLst>
            </a:pPr>
            <a:r>
              <a:rPr lang="en-US" sz="1300" b="1" dirty="0" smtClean="0">
                <a:solidFill>
                  <a:srgbClr val="FF0000"/>
                </a:solidFill>
              </a:rPr>
              <a:t>  Hybrid Threat</a:t>
            </a:r>
          </a:p>
          <a:p>
            <a:pPr>
              <a:buClr>
                <a:srgbClr val="0000FF"/>
              </a:buClr>
              <a:buFontTx/>
              <a:buChar char="•"/>
              <a:tabLst>
                <a:tab pos="114300" algn="l"/>
              </a:tabLst>
            </a:pPr>
            <a:r>
              <a:rPr lang="en-US" sz="1300" b="1" dirty="0" smtClean="0"/>
              <a:t>  </a:t>
            </a:r>
            <a:r>
              <a:rPr lang="en-US" sz="1300" b="1" dirty="0" smtClean="0">
                <a:solidFill>
                  <a:srgbClr val="FF0000"/>
                </a:solidFill>
              </a:rPr>
              <a:t>Mission Command </a:t>
            </a:r>
            <a:r>
              <a:rPr lang="en-US" sz="1300" b="1" dirty="0" smtClean="0"/>
              <a:t>and Training for FSO</a:t>
            </a:r>
          </a:p>
          <a:p>
            <a:pPr>
              <a:buClr>
                <a:srgbClr val="0000FF"/>
              </a:buClr>
              <a:buFont typeface="Arial" pitchFamily="34" charset="0"/>
              <a:buChar char="•"/>
              <a:tabLst>
                <a:tab pos="114300" algn="l"/>
              </a:tabLst>
            </a:pPr>
            <a:r>
              <a:rPr lang="en-US" sz="1300" b="1" dirty="0" smtClean="0"/>
              <a:t>  Training to Ensure</a:t>
            </a:r>
            <a:r>
              <a:rPr lang="en-US" sz="1300" b="1" dirty="0" smtClean="0">
                <a:solidFill>
                  <a:srgbClr val="FF0000"/>
                </a:solidFill>
              </a:rPr>
              <a:t> Operational Adaptability</a:t>
            </a:r>
          </a:p>
        </p:txBody>
      </p:sp>
      <p:sp>
        <p:nvSpPr>
          <p:cNvPr id="13317" name="Text Box 6"/>
          <p:cNvSpPr txBox="1">
            <a:spLocks noChangeArrowheads="1"/>
          </p:cNvSpPr>
          <p:nvPr/>
        </p:nvSpPr>
        <p:spPr bwMode="auto">
          <a:xfrm>
            <a:off x="1066800" y="2534722"/>
            <a:ext cx="3276600" cy="2646878"/>
          </a:xfrm>
          <a:prstGeom prst="rect">
            <a:avLst/>
          </a:prstGeom>
          <a:solidFill>
            <a:srgbClr val="FFFFCC"/>
          </a:solidFill>
          <a:ln w="38100">
            <a:solidFill>
              <a:schemeClr val="tx1"/>
            </a:solidFill>
            <a:miter lim="800000"/>
            <a:headEnd/>
            <a:tailEnd/>
          </a:ln>
        </p:spPr>
        <p:txBody>
          <a:bodyPr wrap="square">
            <a:spAutoFit/>
          </a:bodyPr>
          <a:lstStyle/>
          <a:p>
            <a:pPr algn="ctr">
              <a:tabLst>
                <a:tab pos="114300" algn="l"/>
              </a:tabLst>
            </a:pPr>
            <a:r>
              <a:rPr lang="en-US" sz="1400" b="1" u="sng" dirty="0">
                <a:solidFill>
                  <a:srgbClr val="0000FF"/>
                </a:solidFill>
              </a:rPr>
              <a:t>Chapter </a:t>
            </a:r>
            <a:r>
              <a:rPr lang="en-US" sz="1400" b="1" u="sng" dirty="0" smtClean="0">
                <a:solidFill>
                  <a:srgbClr val="0000FF"/>
                </a:solidFill>
              </a:rPr>
              <a:t>2: </a:t>
            </a:r>
            <a:r>
              <a:rPr lang="en-US" sz="1400" b="1" u="sng" dirty="0">
                <a:solidFill>
                  <a:srgbClr val="0000FF"/>
                </a:solidFill>
              </a:rPr>
              <a:t>Principles of </a:t>
            </a:r>
            <a:r>
              <a:rPr lang="en-US" sz="1400" b="1" u="sng" dirty="0" smtClean="0">
                <a:solidFill>
                  <a:srgbClr val="0000FF"/>
                </a:solidFill>
              </a:rPr>
              <a:t>Unit Training and Leader Development</a:t>
            </a:r>
            <a:endParaRPr lang="en-US" sz="1400" b="1" u="sng" dirty="0">
              <a:solidFill>
                <a:srgbClr val="0000FF"/>
              </a:solidFill>
            </a:endParaRPr>
          </a:p>
          <a:p>
            <a:pPr>
              <a:tabLst>
                <a:tab pos="114300" algn="l"/>
              </a:tabLst>
            </a:pPr>
            <a:endParaRPr lang="en-US" sz="800" b="1" dirty="0"/>
          </a:p>
          <a:p>
            <a:pPr>
              <a:buClr>
                <a:srgbClr val="0000FF"/>
              </a:buClr>
              <a:buFontTx/>
              <a:buChar char="•"/>
              <a:tabLst>
                <a:tab pos="114300" algn="l"/>
              </a:tabLst>
            </a:pPr>
            <a:r>
              <a:rPr lang="en-US" sz="1300" b="1" dirty="0"/>
              <a:t> Training Concept</a:t>
            </a:r>
          </a:p>
          <a:p>
            <a:pPr>
              <a:buClr>
                <a:srgbClr val="0000FF"/>
              </a:buClr>
              <a:buFontTx/>
              <a:buChar char="•"/>
              <a:tabLst>
                <a:tab pos="114300" algn="l"/>
              </a:tabLst>
            </a:pPr>
            <a:r>
              <a:rPr lang="en-US" sz="1300" b="1" dirty="0"/>
              <a:t> Presentation of the </a:t>
            </a:r>
            <a:r>
              <a:rPr lang="en-US" sz="1300" b="1" dirty="0" smtClean="0"/>
              <a:t>Army’s </a:t>
            </a:r>
          </a:p>
          <a:p>
            <a:pPr>
              <a:buClr>
                <a:srgbClr val="0000FF"/>
              </a:buClr>
              <a:tabLst>
                <a:tab pos="114300" algn="l"/>
              </a:tabLst>
            </a:pPr>
            <a:r>
              <a:rPr lang="en-US" sz="1300" b="1" dirty="0" smtClean="0">
                <a:solidFill>
                  <a:srgbClr val="FF0000"/>
                </a:solidFill>
              </a:rPr>
              <a:t>   11 Principles of Unit Training; and</a:t>
            </a:r>
          </a:p>
          <a:p>
            <a:pPr>
              <a:buClr>
                <a:srgbClr val="0000FF"/>
              </a:buClr>
              <a:tabLst>
                <a:tab pos="114300" algn="l"/>
              </a:tabLst>
            </a:pPr>
            <a:r>
              <a:rPr lang="en-US" sz="1300" b="1" dirty="0" smtClean="0">
                <a:solidFill>
                  <a:srgbClr val="FF0000"/>
                </a:solidFill>
              </a:rPr>
              <a:t>     7 Principles of Leader Development</a:t>
            </a:r>
          </a:p>
          <a:p>
            <a:pPr marL="114300" indent="-114300" defTabSz="1019175">
              <a:buClr>
                <a:srgbClr val="0000FF"/>
              </a:buClr>
              <a:buFontTx/>
              <a:buChar char="•"/>
              <a:tabLst>
                <a:tab pos="228600" algn="l"/>
              </a:tabLst>
            </a:pPr>
            <a:r>
              <a:rPr lang="en-US" sz="1300" b="1" dirty="0" smtClean="0"/>
              <a:t>Training Domains</a:t>
            </a:r>
          </a:p>
          <a:p>
            <a:pPr marL="831850" lvl="1" indent="-317500" defTabSz="1019175">
              <a:buClr>
                <a:srgbClr val="0000FF"/>
              </a:buClr>
              <a:buFont typeface="Wingdings" pitchFamily="2" charset="2"/>
              <a:buChar char="Ø"/>
              <a:tabLst>
                <a:tab pos="228600" algn="l"/>
              </a:tabLst>
            </a:pPr>
            <a:r>
              <a:rPr lang="en-US" sz="1300" b="1" dirty="0" smtClean="0"/>
              <a:t>Institutional</a:t>
            </a:r>
          </a:p>
          <a:p>
            <a:pPr marL="831850" lvl="1" indent="-317500" defTabSz="1019175">
              <a:buClr>
                <a:srgbClr val="0000FF"/>
              </a:buClr>
              <a:buFont typeface="Wingdings" pitchFamily="2" charset="2"/>
              <a:buChar char="Ø"/>
              <a:tabLst>
                <a:tab pos="228600" algn="l"/>
              </a:tabLst>
            </a:pPr>
            <a:r>
              <a:rPr lang="en-US" sz="1300" b="1" dirty="0" smtClean="0"/>
              <a:t>Operational</a:t>
            </a:r>
          </a:p>
          <a:p>
            <a:pPr marL="831850" lvl="1" indent="-317500" defTabSz="1019175">
              <a:buClr>
                <a:srgbClr val="0000FF"/>
              </a:buClr>
              <a:buFont typeface="Wingdings" pitchFamily="2" charset="2"/>
              <a:buChar char="Ø"/>
              <a:tabLst>
                <a:tab pos="228600" algn="l"/>
              </a:tabLst>
            </a:pPr>
            <a:r>
              <a:rPr lang="en-US" sz="1300" b="1" dirty="0" smtClean="0"/>
              <a:t>Self-development</a:t>
            </a:r>
          </a:p>
          <a:p>
            <a:pPr marL="114300" indent="-114300" defTabSz="1019175">
              <a:buClr>
                <a:srgbClr val="0000FF"/>
              </a:buClr>
              <a:buFontTx/>
              <a:buChar char="•"/>
              <a:tabLst>
                <a:tab pos="228600" algn="l"/>
              </a:tabLst>
            </a:pPr>
            <a:r>
              <a:rPr lang="en-US" sz="1300" b="1" dirty="0" smtClean="0"/>
              <a:t>Army Training and Leader</a:t>
            </a:r>
          </a:p>
          <a:p>
            <a:pPr marL="114300" indent="-114300" defTabSz="1019175">
              <a:buClr>
                <a:srgbClr val="0000FF"/>
              </a:buClr>
              <a:tabLst>
                <a:tab pos="228600" algn="l"/>
              </a:tabLst>
            </a:pPr>
            <a:r>
              <a:rPr lang="en-US" sz="1300" b="1" dirty="0" smtClean="0"/>
              <a:t>	Development Model</a:t>
            </a:r>
          </a:p>
        </p:txBody>
      </p:sp>
      <p:sp>
        <p:nvSpPr>
          <p:cNvPr id="13318" name="Text Box 10"/>
          <p:cNvSpPr txBox="1">
            <a:spLocks noChangeArrowheads="1"/>
          </p:cNvSpPr>
          <p:nvPr/>
        </p:nvSpPr>
        <p:spPr bwMode="auto">
          <a:xfrm>
            <a:off x="1453197" y="0"/>
            <a:ext cx="6237605" cy="646331"/>
          </a:xfrm>
          <a:prstGeom prst="rect">
            <a:avLst/>
          </a:prstGeom>
          <a:noFill/>
          <a:ln w="9525">
            <a:noFill/>
            <a:miter lim="800000"/>
            <a:headEnd/>
            <a:tailEnd/>
          </a:ln>
        </p:spPr>
        <p:txBody>
          <a:bodyPr wrap="none">
            <a:spAutoFit/>
          </a:bodyPr>
          <a:lstStyle/>
          <a:p>
            <a:r>
              <a:rPr lang="en-US" sz="3600" b="1" dirty="0"/>
              <a:t>Contents of </a:t>
            </a:r>
            <a:r>
              <a:rPr lang="en-US" sz="3600" b="1" dirty="0" smtClean="0"/>
              <a:t>the New FM </a:t>
            </a:r>
            <a:r>
              <a:rPr lang="en-US" sz="3600" b="1" dirty="0"/>
              <a:t>7-0</a:t>
            </a:r>
          </a:p>
        </p:txBody>
      </p:sp>
      <p:sp>
        <p:nvSpPr>
          <p:cNvPr id="13320" name="Rectangle 13"/>
          <p:cNvSpPr>
            <a:spLocks noChangeArrowheads="1"/>
          </p:cNvSpPr>
          <p:nvPr/>
        </p:nvSpPr>
        <p:spPr bwMode="auto">
          <a:xfrm>
            <a:off x="6934200" y="6643334"/>
            <a:ext cx="2133600" cy="476250"/>
          </a:xfrm>
          <a:prstGeom prst="rect">
            <a:avLst/>
          </a:prstGeom>
          <a:noFill/>
          <a:ln w="9525">
            <a:noFill/>
            <a:miter lim="800000"/>
            <a:headEnd/>
            <a:tailEnd/>
          </a:ln>
        </p:spPr>
        <p:txBody>
          <a:bodyPr/>
          <a:lstStyle/>
          <a:p>
            <a:pPr algn="r"/>
            <a:fld id="{E6C96ECD-7858-4F46-8B0F-88FBDBBB0A48}" type="slidenum">
              <a:rPr lang="en-US" sz="1400"/>
              <a:pPr algn="r"/>
              <a:t>8</a:t>
            </a:fld>
            <a:endParaRPr lang="en-US" sz="1400"/>
          </a:p>
        </p:txBody>
      </p:sp>
      <p:sp>
        <p:nvSpPr>
          <p:cNvPr id="169988" name="Text Box 4"/>
          <p:cNvSpPr txBox="1">
            <a:spLocks noChangeArrowheads="1"/>
          </p:cNvSpPr>
          <p:nvPr/>
        </p:nvSpPr>
        <p:spPr bwMode="auto">
          <a:xfrm>
            <a:off x="3429000" y="4045565"/>
            <a:ext cx="3968088" cy="2431435"/>
          </a:xfrm>
          <a:prstGeom prst="rect">
            <a:avLst/>
          </a:prstGeom>
          <a:solidFill>
            <a:srgbClr val="FFFFCC"/>
          </a:solidFill>
          <a:ln w="38100">
            <a:solidFill>
              <a:schemeClr val="tx1"/>
            </a:solidFill>
            <a:miter lim="800000"/>
            <a:headEnd/>
            <a:tailEnd/>
          </a:ln>
          <a:effectLst/>
        </p:spPr>
        <p:txBody>
          <a:bodyPr wrap="square">
            <a:spAutoFit/>
          </a:bodyPr>
          <a:lstStyle/>
          <a:p>
            <a:pPr algn="ctr">
              <a:tabLst>
                <a:tab pos="228600" algn="l"/>
              </a:tabLst>
            </a:pPr>
            <a:r>
              <a:rPr lang="en-US" sz="1300" b="1" dirty="0">
                <a:solidFill>
                  <a:srgbClr val="0033CC"/>
                </a:solidFill>
              </a:rPr>
              <a:t>  </a:t>
            </a:r>
            <a:r>
              <a:rPr lang="en-US" sz="1400" b="1" u="sng" dirty="0">
                <a:solidFill>
                  <a:srgbClr val="0000FF"/>
                </a:solidFill>
              </a:rPr>
              <a:t>Chapter </a:t>
            </a:r>
            <a:r>
              <a:rPr lang="en-US" sz="1400" b="1" u="sng" dirty="0" smtClean="0">
                <a:solidFill>
                  <a:srgbClr val="0000FF"/>
                </a:solidFill>
              </a:rPr>
              <a:t>3: </a:t>
            </a:r>
            <a:r>
              <a:rPr lang="en-US" sz="1400" b="1" u="sng" dirty="0">
                <a:solidFill>
                  <a:srgbClr val="0000FF"/>
                </a:solidFill>
              </a:rPr>
              <a:t>Army Training Management</a:t>
            </a:r>
            <a:r>
              <a:rPr lang="en-US" sz="1400" b="1" dirty="0">
                <a:solidFill>
                  <a:srgbClr val="0000FF"/>
                </a:solidFill>
              </a:rPr>
              <a:t>   </a:t>
            </a:r>
          </a:p>
          <a:p>
            <a:pPr>
              <a:buFontTx/>
              <a:buChar char="•"/>
              <a:tabLst>
                <a:tab pos="228600" algn="l"/>
              </a:tabLst>
            </a:pPr>
            <a:endParaRPr lang="en-US" sz="800" b="1" dirty="0"/>
          </a:p>
          <a:p>
            <a:pPr>
              <a:buClr>
                <a:srgbClr val="0000FF"/>
              </a:buClr>
              <a:buFontTx/>
              <a:buChar char="•"/>
              <a:tabLst>
                <a:tab pos="228600" algn="l"/>
              </a:tabLst>
            </a:pPr>
            <a:r>
              <a:rPr lang="en-US" sz="1300" b="1" dirty="0"/>
              <a:t>  </a:t>
            </a:r>
            <a:r>
              <a:rPr lang="en-US" sz="1300" b="1" dirty="0" smtClean="0"/>
              <a:t>Army Training Management Model</a:t>
            </a:r>
          </a:p>
          <a:p>
            <a:pPr lvl="1" indent="-169863">
              <a:buClr>
                <a:srgbClr val="0000FF"/>
              </a:buClr>
              <a:buFont typeface="Wingdings" pitchFamily="2" charset="2"/>
              <a:buChar char="Ø"/>
              <a:tabLst>
                <a:tab pos="228600" algn="l"/>
              </a:tabLst>
            </a:pPr>
            <a:r>
              <a:rPr lang="en-US" sz="1300" b="1" dirty="0" smtClean="0"/>
              <a:t> Prepare</a:t>
            </a:r>
          </a:p>
          <a:p>
            <a:pPr lvl="1" indent="-169863">
              <a:buClr>
                <a:srgbClr val="0000FF"/>
              </a:buClr>
              <a:buFont typeface="Wingdings" pitchFamily="2" charset="2"/>
              <a:buChar char="Ø"/>
              <a:tabLst>
                <a:tab pos="228600" algn="l"/>
              </a:tabLst>
            </a:pPr>
            <a:r>
              <a:rPr lang="en-US" sz="1300" b="1" dirty="0" smtClean="0"/>
              <a:t>Plan</a:t>
            </a:r>
          </a:p>
          <a:p>
            <a:pPr lvl="1" indent="-169863">
              <a:buClr>
                <a:srgbClr val="0000FF"/>
              </a:buClr>
              <a:buFont typeface="Wingdings" pitchFamily="2" charset="2"/>
              <a:buChar char="Ø"/>
              <a:tabLst>
                <a:tab pos="228600" algn="l"/>
              </a:tabLst>
            </a:pPr>
            <a:r>
              <a:rPr lang="en-US" sz="1300" b="1" dirty="0" smtClean="0"/>
              <a:t>Execute</a:t>
            </a:r>
          </a:p>
          <a:p>
            <a:pPr lvl="1" indent="-169863">
              <a:buClr>
                <a:srgbClr val="0000FF"/>
              </a:buClr>
              <a:buFont typeface="Wingdings" pitchFamily="2" charset="2"/>
              <a:buChar char="Ø"/>
              <a:tabLst>
                <a:tab pos="228600" algn="l"/>
              </a:tabLst>
            </a:pPr>
            <a:r>
              <a:rPr lang="en-US" sz="1300" b="1" dirty="0" smtClean="0"/>
              <a:t>Assess</a:t>
            </a:r>
          </a:p>
          <a:p>
            <a:pPr marL="0" lvl="1">
              <a:buClr>
                <a:srgbClr val="0000FF"/>
              </a:buClr>
              <a:buFont typeface="Arial" pitchFamily="34" charset="0"/>
              <a:buChar char="•"/>
              <a:tabLst>
                <a:tab pos="228600" algn="l"/>
              </a:tabLst>
            </a:pPr>
            <a:r>
              <a:rPr lang="en-US" sz="1300" b="1" dirty="0" smtClean="0">
                <a:solidFill>
                  <a:srgbClr val="FF0000"/>
                </a:solidFill>
              </a:rPr>
              <a:t>  </a:t>
            </a:r>
            <a:r>
              <a:rPr lang="en-US" sz="1300" b="1" dirty="0" smtClean="0"/>
              <a:t>Commander’s Role in Training</a:t>
            </a:r>
          </a:p>
          <a:p>
            <a:pPr marL="0" lvl="1">
              <a:buClr>
                <a:srgbClr val="0000FF"/>
              </a:buClr>
              <a:buFont typeface="Arial" pitchFamily="34" charset="0"/>
              <a:buChar char="•"/>
              <a:tabLst>
                <a:tab pos="228600" algn="l"/>
              </a:tabLst>
            </a:pPr>
            <a:r>
              <a:rPr lang="en-US" sz="1300" b="1" dirty="0" smtClean="0"/>
              <a:t>  Reserve Component Training Responsibilities</a:t>
            </a:r>
          </a:p>
          <a:p>
            <a:pPr marL="0" lvl="1">
              <a:buClr>
                <a:srgbClr val="0000FF"/>
              </a:buClr>
              <a:buFont typeface="Arial" pitchFamily="34" charset="0"/>
              <a:buChar char="•"/>
              <a:tabLst>
                <a:tab pos="228600" algn="l"/>
              </a:tabLst>
            </a:pPr>
            <a:r>
              <a:rPr lang="en-US" sz="1300" b="1" dirty="0" smtClean="0"/>
              <a:t>  Training Units in ARFORGEN</a:t>
            </a:r>
          </a:p>
          <a:p>
            <a:pPr marL="0" lvl="1">
              <a:buClr>
                <a:srgbClr val="0000FF"/>
              </a:buClr>
              <a:buFont typeface="Arial" pitchFamily="34" charset="0"/>
              <a:buChar char="•"/>
              <a:tabLst>
                <a:tab pos="228600" algn="l"/>
              </a:tabLst>
            </a:pPr>
            <a:r>
              <a:rPr lang="en-US" sz="1300" b="1" dirty="0" smtClean="0"/>
              <a:t>  Long and Short-Range Planning</a:t>
            </a:r>
            <a:endParaRPr lang="en-US" sz="1300" b="1" dirty="0"/>
          </a:p>
          <a:p>
            <a:pPr marL="0" lvl="1">
              <a:buClr>
                <a:srgbClr val="0000FF"/>
              </a:buClr>
              <a:buFont typeface="Arial" pitchFamily="34" charset="0"/>
              <a:buChar char="•"/>
              <a:tabLst>
                <a:tab pos="228600" algn="l"/>
              </a:tabLst>
            </a:pPr>
            <a:r>
              <a:rPr lang="en-US" sz="1300" b="1" dirty="0" smtClean="0"/>
              <a:t>  Assessments</a:t>
            </a:r>
            <a:endParaRPr lang="en-US" sz="1300" b="1" dirty="0"/>
          </a:p>
        </p:txBody>
      </p:sp>
      <p:sp>
        <p:nvSpPr>
          <p:cNvPr id="10257" name="AutoShape 17"/>
          <p:cNvSpPr>
            <a:spLocks noChangeArrowheads="1"/>
          </p:cNvSpPr>
          <p:nvPr/>
        </p:nvSpPr>
        <p:spPr bwMode="auto">
          <a:xfrm rot="534748">
            <a:off x="1208231" y="4986058"/>
            <a:ext cx="2525569" cy="1795742"/>
          </a:xfrm>
          <a:prstGeom prst="irregularSeal2">
            <a:avLst/>
          </a:prstGeom>
          <a:solidFill>
            <a:srgbClr val="FF0000"/>
          </a:solidFill>
          <a:ln w="9525">
            <a:solidFill>
              <a:schemeClr val="tx1"/>
            </a:solidFill>
            <a:miter lim="800000"/>
            <a:headEnd/>
            <a:tailEnd/>
          </a:ln>
          <a:effectLst>
            <a:outerShdw dist="80322" dir="4293903" algn="ctr" rotWithShape="0">
              <a:schemeClr val="bg2"/>
            </a:outerShdw>
          </a:effectLst>
        </p:spPr>
        <p:txBody>
          <a:bodyPr wrap="none" anchor="ctr"/>
          <a:lstStyle/>
          <a:p>
            <a:pPr algn="ctr" eaLnBrk="0" hangingPunct="0">
              <a:lnSpc>
                <a:spcPts val="1800"/>
              </a:lnSpc>
              <a:defRPr/>
            </a:pPr>
            <a:r>
              <a:rPr lang="en-US" b="1" dirty="0" smtClean="0">
                <a:solidFill>
                  <a:srgbClr val="FFFF00"/>
                </a:solidFill>
                <a:effectLst>
                  <a:outerShdw blurRad="38100" dist="38100" dir="2700000" algn="tl">
                    <a:srgbClr val="000000"/>
                  </a:outerShdw>
                </a:effectLst>
                <a:latin typeface="Arial" charset="0"/>
              </a:rPr>
              <a:t>Condensed</a:t>
            </a:r>
          </a:p>
          <a:p>
            <a:pPr algn="ctr" eaLnBrk="0" hangingPunct="0">
              <a:lnSpc>
                <a:spcPts val="1800"/>
              </a:lnSpc>
              <a:defRPr/>
            </a:pPr>
            <a:r>
              <a:rPr lang="en-US" b="1" dirty="0" smtClean="0">
                <a:solidFill>
                  <a:srgbClr val="FFFF00"/>
                </a:solidFill>
                <a:effectLst>
                  <a:outerShdw blurRad="38100" dist="38100" dir="2700000" algn="tl">
                    <a:srgbClr val="000000"/>
                  </a:outerShdw>
                </a:effectLst>
                <a:latin typeface="Arial" charset="0"/>
              </a:rPr>
              <a:t>Just</a:t>
            </a:r>
          </a:p>
          <a:p>
            <a:pPr algn="ctr" eaLnBrk="0" hangingPunct="0">
              <a:lnSpc>
                <a:spcPts val="1800"/>
              </a:lnSpc>
              <a:defRPr/>
            </a:pPr>
            <a:r>
              <a:rPr lang="en-US" b="1" dirty="0" smtClean="0">
                <a:solidFill>
                  <a:srgbClr val="FFFF00"/>
                </a:solidFill>
                <a:effectLst>
                  <a:outerShdw blurRad="38100" dist="38100" dir="2700000" algn="tl">
                    <a:srgbClr val="000000"/>
                  </a:outerShdw>
                </a:effectLst>
                <a:latin typeface="Arial" charset="0"/>
              </a:rPr>
              <a:t>25 pages of</a:t>
            </a:r>
          </a:p>
          <a:p>
            <a:pPr algn="ctr" eaLnBrk="0" hangingPunct="0">
              <a:lnSpc>
                <a:spcPts val="1800"/>
              </a:lnSpc>
              <a:defRPr/>
            </a:pPr>
            <a:r>
              <a:rPr lang="en-US" b="1" dirty="0" smtClean="0">
                <a:solidFill>
                  <a:srgbClr val="FFFF00"/>
                </a:solidFill>
                <a:effectLst>
                  <a:outerShdw blurRad="38100" dist="38100" dir="2700000" algn="tl">
                    <a:srgbClr val="000000"/>
                  </a:outerShdw>
                </a:effectLst>
                <a:latin typeface="Arial" charset="0"/>
              </a:rPr>
              <a:t> Content </a:t>
            </a:r>
          </a:p>
        </p:txBody>
      </p:sp>
      <p:sp>
        <p:nvSpPr>
          <p:cNvPr id="10" name="Cloud 9"/>
          <p:cNvSpPr/>
          <p:nvPr/>
        </p:nvSpPr>
        <p:spPr>
          <a:xfrm rot="1447379">
            <a:off x="6905551" y="625155"/>
            <a:ext cx="2220297" cy="130904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Intellectual</a:t>
            </a:r>
          </a:p>
          <a:p>
            <a:pPr algn="ctr"/>
            <a:r>
              <a:rPr lang="en-US" b="1" dirty="0" smtClean="0">
                <a:solidFill>
                  <a:schemeClr val="tx1"/>
                </a:solidFill>
                <a:latin typeface="Arial" pitchFamily="34" charset="0"/>
                <a:cs typeface="Arial" pitchFamily="34" charset="0"/>
              </a:rPr>
              <a:t>Discussion</a:t>
            </a:r>
            <a:endParaRPr lang="en-US" b="1" dirty="0">
              <a:solidFill>
                <a:schemeClr val="tx1"/>
              </a:solidFill>
              <a:latin typeface="Arial" pitchFamily="34" charset="0"/>
              <a:cs typeface="Arial" pitchFamily="34" charset="0"/>
            </a:endParaRPr>
          </a:p>
        </p:txBody>
      </p:sp>
      <p:sp>
        <p:nvSpPr>
          <p:cNvPr id="11" name="Cloud 10"/>
          <p:cNvSpPr/>
          <p:nvPr/>
        </p:nvSpPr>
        <p:spPr>
          <a:xfrm rot="20707118">
            <a:off x="3472542" y="1097983"/>
            <a:ext cx="2758599" cy="108808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Generate</a:t>
            </a:r>
          </a:p>
          <a:p>
            <a:pPr algn="ctr"/>
            <a:r>
              <a:rPr lang="en-US" b="1" dirty="0" smtClean="0">
                <a:solidFill>
                  <a:schemeClr val="tx1"/>
                </a:solidFill>
                <a:latin typeface="Arial" pitchFamily="34" charset="0"/>
                <a:cs typeface="Arial" pitchFamily="34" charset="0"/>
              </a:rPr>
              <a:t>Introspection</a:t>
            </a:r>
          </a:p>
        </p:txBody>
      </p:sp>
      <p:sp>
        <p:nvSpPr>
          <p:cNvPr id="12" name="Cloud 11"/>
          <p:cNvSpPr/>
          <p:nvPr/>
        </p:nvSpPr>
        <p:spPr>
          <a:xfrm rot="407548">
            <a:off x="7140955" y="3211508"/>
            <a:ext cx="1914597" cy="122731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Just </a:t>
            </a:r>
          </a:p>
          <a:p>
            <a:pPr algn="ctr"/>
            <a:r>
              <a:rPr lang="en-US" b="1" dirty="0" smtClean="0">
                <a:solidFill>
                  <a:schemeClr val="tx1"/>
                </a:solidFill>
                <a:latin typeface="Arial" pitchFamily="34" charset="0"/>
                <a:cs typeface="Arial" pitchFamily="34" charset="0"/>
              </a:rPr>
              <a:t>Enough</a:t>
            </a:r>
          </a:p>
          <a:p>
            <a:pPr algn="ctr"/>
            <a:r>
              <a:rPr lang="en-US" b="1" dirty="0" smtClean="0">
                <a:solidFill>
                  <a:schemeClr val="tx1"/>
                </a:solidFill>
                <a:latin typeface="Arial" pitchFamily="34" charset="0"/>
                <a:cs typeface="Arial" pitchFamily="34" charset="0"/>
              </a:rPr>
              <a:t>Guidance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685800" y="1143000"/>
            <a:ext cx="8229600" cy="4752070"/>
          </a:xfrm>
          <a:prstGeom prst="rect">
            <a:avLst/>
          </a:prstGeom>
          <a:noFill/>
          <a:ln w="12700" cap="sq">
            <a:noFill/>
            <a:miter lim="800000"/>
            <a:headEnd type="none" w="sm" len="sm"/>
            <a:tailEnd type="none" w="sm" len="sm"/>
          </a:ln>
        </p:spPr>
        <p:txBody>
          <a:bodyPr wrap="square">
            <a:spAutoFit/>
          </a:bodyPr>
          <a:lstStyle/>
          <a:p>
            <a:pPr marL="1260475" lvl="2">
              <a:lnSpc>
                <a:spcPct val="95000"/>
              </a:lnSpc>
              <a:spcBef>
                <a:spcPts val="0"/>
              </a:spcBef>
              <a:buClr>
                <a:srgbClr val="0000FF"/>
              </a:buClr>
              <a:buSzPct val="120000"/>
              <a:buFont typeface="Arial" pitchFamily="34" charset="0"/>
              <a:buChar char="•"/>
            </a:pPr>
            <a:r>
              <a:rPr lang="en-US" sz="2800" b="1" dirty="0" smtClean="0">
                <a:solidFill>
                  <a:srgbClr val="111111"/>
                </a:solidFill>
                <a:cs typeface="Arial" pitchFamily="34" charset="0"/>
              </a:rPr>
              <a:t> </a:t>
            </a:r>
            <a:r>
              <a:rPr lang="en-US" sz="2800" b="1" dirty="0" smtClean="0">
                <a:cs typeface="Arial" pitchFamily="34" charset="0"/>
              </a:rPr>
              <a:t>Training To Ensure Forces Are Ready</a:t>
            </a:r>
          </a:p>
          <a:p>
            <a:pPr marL="1717675" lvl="2" indent="-173038">
              <a:lnSpc>
                <a:spcPct val="95000"/>
              </a:lnSpc>
              <a:spcBef>
                <a:spcPts val="0"/>
              </a:spcBef>
              <a:buClr>
                <a:srgbClr val="0000FF"/>
              </a:buClr>
              <a:buFont typeface="Wingdings" pitchFamily="2" charset="2"/>
              <a:buChar char="Ø"/>
            </a:pPr>
            <a:r>
              <a:rPr lang="en-US" sz="2000" b="1" dirty="0" smtClean="0"/>
              <a:t> Capability For Full Spectrum Operations</a:t>
            </a:r>
          </a:p>
          <a:p>
            <a:pPr marL="2065338" lvl="2" indent="-236538">
              <a:lnSpc>
                <a:spcPct val="95000"/>
              </a:lnSpc>
              <a:spcBef>
                <a:spcPts val="0"/>
              </a:spcBef>
              <a:buClr>
                <a:srgbClr val="0000FF"/>
              </a:buClr>
              <a:buFont typeface="Courier New" pitchFamily="49" charset="0"/>
              <a:buChar char="o"/>
            </a:pPr>
            <a:r>
              <a:rPr lang="en-US" sz="2000" b="1" dirty="0" smtClean="0"/>
              <a:t>Capability For Full Spectrum Operations</a:t>
            </a:r>
          </a:p>
          <a:p>
            <a:pPr marL="2065338" lvl="2" indent="-236538">
              <a:lnSpc>
                <a:spcPct val="95000"/>
              </a:lnSpc>
              <a:spcBef>
                <a:spcPts val="0"/>
              </a:spcBef>
              <a:buClr>
                <a:srgbClr val="0000FF"/>
              </a:buClr>
              <a:buFont typeface="Courier New" pitchFamily="49" charset="0"/>
              <a:buChar char="o"/>
            </a:pPr>
            <a:r>
              <a:rPr lang="en-US" sz="2000" b="1" dirty="0" smtClean="0"/>
              <a:t>Characteristics Of Threats</a:t>
            </a:r>
          </a:p>
          <a:p>
            <a:pPr marL="2065338" lvl="2" indent="-236538">
              <a:lnSpc>
                <a:spcPct val="95000"/>
              </a:lnSpc>
              <a:spcBef>
                <a:spcPts val="0"/>
              </a:spcBef>
              <a:buClr>
                <a:srgbClr val="0000FF"/>
              </a:buClr>
            </a:pPr>
            <a:r>
              <a:rPr lang="en-US" sz="2000" i="1" dirty="0" smtClean="0"/>
              <a:t>             “Hybrid Threat”</a:t>
            </a:r>
            <a:endParaRPr lang="en-US" sz="2000" b="1" dirty="0" smtClean="0"/>
          </a:p>
          <a:p>
            <a:pPr marL="1544638" lvl="2">
              <a:lnSpc>
                <a:spcPct val="95000"/>
              </a:lnSpc>
              <a:spcBef>
                <a:spcPts val="0"/>
              </a:spcBef>
              <a:buClr>
                <a:srgbClr val="0000FF"/>
              </a:buClr>
              <a:buFont typeface="Wingdings" pitchFamily="2" charset="2"/>
              <a:buChar char="Ø"/>
            </a:pPr>
            <a:r>
              <a:rPr lang="en-US" sz="2000" b="1" dirty="0" smtClean="0"/>
              <a:t> Mission Command And Training For Full Spectrum   </a:t>
            </a:r>
          </a:p>
          <a:p>
            <a:pPr marL="1544638" lvl="2">
              <a:lnSpc>
                <a:spcPct val="95000"/>
              </a:lnSpc>
              <a:spcBef>
                <a:spcPts val="0"/>
              </a:spcBef>
              <a:buClr>
                <a:srgbClr val="0000FF"/>
              </a:buClr>
            </a:pPr>
            <a:r>
              <a:rPr lang="en-US" sz="2000" b="1" dirty="0" smtClean="0"/>
              <a:t>    Operations</a:t>
            </a:r>
          </a:p>
          <a:p>
            <a:pPr marL="284163" lvl="2" indent="-284163">
              <a:lnSpc>
                <a:spcPct val="95000"/>
              </a:lnSpc>
              <a:spcBef>
                <a:spcPct val="50000"/>
              </a:spcBef>
              <a:buClr>
                <a:srgbClr val="0000FF"/>
              </a:buClr>
              <a:buSzPct val="120000"/>
              <a:buFont typeface="Arial" pitchFamily="34" charset="0"/>
              <a:buChar char="•"/>
            </a:pPr>
            <a:r>
              <a:rPr lang="en-US" sz="2800" b="1" dirty="0" smtClean="0"/>
              <a:t>Training To Ensure </a:t>
            </a:r>
          </a:p>
          <a:p>
            <a:pPr marL="284163" lvl="2" indent="-284163">
              <a:lnSpc>
                <a:spcPct val="95000"/>
              </a:lnSpc>
              <a:spcBef>
                <a:spcPts val="0"/>
              </a:spcBef>
              <a:buClr>
                <a:srgbClr val="0000FF"/>
              </a:buClr>
              <a:buSzPct val="120000"/>
            </a:pPr>
            <a:r>
              <a:rPr lang="en-US" sz="2800" b="1" dirty="0" smtClean="0"/>
              <a:t>   Operational Adaptability</a:t>
            </a:r>
          </a:p>
          <a:p>
            <a:pPr marL="284163" lvl="2" indent="-284163">
              <a:lnSpc>
                <a:spcPct val="95000"/>
              </a:lnSpc>
              <a:spcBef>
                <a:spcPts val="0"/>
              </a:spcBef>
              <a:buClr>
                <a:srgbClr val="0000FF"/>
              </a:buClr>
              <a:buSzPct val="120000"/>
            </a:pPr>
            <a:r>
              <a:rPr lang="en-US" sz="2000" dirty="0" smtClean="0"/>
              <a:t>     --Shape conditions</a:t>
            </a:r>
          </a:p>
          <a:p>
            <a:pPr marL="284163" lvl="2" indent="-284163">
              <a:lnSpc>
                <a:spcPct val="95000"/>
              </a:lnSpc>
              <a:spcBef>
                <a:spcPts val="0"/>
              </a:spcBef>
              <a:buClr>
                <a:srgbClr val="0000FF"/>
              </a:buClr>
              <a:buSzPct val="120000"/>
            </a:pPr>
            <a:r>
              <a:rPr lang="en-US" sz="2000" dirty="0" smtClean="0"/>
              <a:t>     --Respond effectively</a:t>
            </a:r>
          </a:p>
          <a:p>
            <a:pPr marL="284163" lvl="2" indent="-284163">
              <a:lnSpc>
                <a:spcPct val="95000"/>
              </a:lnSpc>
              <a:spcBef>
                <a:spcPts val="0"/>
              </a:spcBef>
              <a:buClr>
                <a:srgbClr val="0000FF"/>
              </a:buClr>
              <a:buSzPct val="120000"/>
            </a:pPr>
            <a:r>
              <a:rPr lang="en-US" sz="2000" dirty="0" smtClean="0"/>
              <a:t>     --Anticipate change</a:t>
            </a:r>
          </a:p>
          <a:p>
            <a:pPr marL="284163" lvl="2" indent="-284163">
              <a:lnSpc>
                <a:spcPct val="95000"/>
              </a:lnSpc>
              <a:spcBef>
                <a:spcPts val="0"/>
              </a:spcBef>
              <a:buClr>
                <a:srgbClr val="0000FF"/>
              </a:buClr>
              <a:buSzPct val="120000"/>
            </a:pPr>
            <a:r>
              <a:rPr lang="en-US" sz="2000" dirty="0" smtClean="0"/>
              <a:t>     --Identify opportunities</a:t>
            </a:r>
          </a:p>
          <a:p>
            <a:pPr marL="284163" lvl="2" indent="-284163">
              <a:lnSpc>
                <a:spcPct val="95000"/>
              </a:lnSpc>
              <a:spcBef>
                <a:spcPts val="0"/>
              </a:spcBef>
              <a:buClr>
                <a:srgbClr val="0000FF"/>
              </a:buClr>
              <a:buSzPct val="120000"/>
            </a:pPr>
            <a:r>
              <a:rPr lang="en-US" sz="2000" dirty="0" smtClean="0"/>
              <a:t>     --Take prudent risks</a:t>
            </a:r>
            <a:endParaRPr lang="en-US" sz="2000" b="1" dirty="0" smtClean="0">
              <a:cs typeface="Arial" pitchFamily="34" charset="0"/>
            </a:endParaRPr>
          </a:p>
        </p:txBody>
      </p:sp>
      <p:grpSp>
        <p:nvGrpSpPr>
          <p:cNvPr id="2" name="Group 10"/>
          <p:cNvGrpSpPr>
            <a:grpSpLocks/>
          </p:cNvGrpSpPr>
          <p:nvPr/>
        </p:nvGrpSpPr>
        <p:grpSpPr bwMode="auto">
          <a:xfrm>
            <a:off x="381000" y="1447800"/>
            <a:ext cx="1425575" cy="1816100"/>
            <a:chOff x="-1172564" y="1050877"/>
            <a:chExt cx="1426065" cy="1815153"/>
          </a:xfrm>
        </p:grpSpPr>
        <p:pic>
          <p:nvPicPr>
            <p:cNvPr id="10" name="Picture 3"/>
            <p:cNvPicPr>
              <a:picLocks noChangeAspect="1" noChangeArrowheads="1"/>
            </p:cNvPicPr>
            <p:nvPr/>
          </p:nvPicPr>
          <p:blipFill>
            <a:blip r:embed="rId3" cstate="print"/>
            <a:srcRect/>
            <a:stretch>
              <a:fillRect/>
            </a:stretch>
          </p:blipFill>
          <p:spPr bwMode="auto">
            <a:xfrm>
              <a:off x="-1172564" y="1050877"/>
              <a:ext cx="1426065" cy="181515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46" name="Text Box 8"/>
            <p:cNvSpPr txBox="1">
              <a:spLocks noChangeArrowheads="1"/>
            </p:cNvSpPr>
            <p:nvPr/>
          </p:nvSpPr>
          <p:spPr bwMode="auto">
            <a:xfrm>
              <a:off x="-625877" y="1789729"/>
              <a:ext cx="817562" cy="457200"/>
            </a:xfrm>
            <a:prstGeom prst="rect">
              <a:avLst/>
            </a:prstGeom>
            <a:noFill/>
            <a:ln w="12700" cap="sq">
              <a:noFill/>
              <a:miter lim="800000"/>
              <a:headEnd type="none" w="sm" len="sm"/>
              <a:tailEnd type="none" w="sm" len="sm"/>
            </a:ln>
          </p:spPr>
          <p:txBody>
            <a:bodyPr>
              <a:spAutoFit/>
            </a:bodyPr>
            <a:lstStyle/>
            <a:p>
              <a:pPr algn="ctr"/>
              <a:r>
                <a:rPr lang="en-US" sz="1200" b="1">
                  <a:solidFill>
                    <a:srgbClr val="FF0000"/>
                  </a:solidFill>
                  <a:latin typeface="Calibri" pitchFamily="34" charset="0"/>
                </a:rPr>
                <a:t>Chapter 1</a:t>
              </a:r>
            </a:p>
          </p:txBody>
        </p:sp>
      </p:grpSp>
      <p:pic>
        <p:nvPicPr>
          <p:cNvPr id="248837" name="Picture 5" descr="C:\Documents and Settings\raun.watson\My Documents\My Pictures\Soldiers\CSA-2005-11-29-094718.jpg"/>
          <p:cNvPicPr>
            <a:picLocks noChangeAspect="1" noChangeArrowheads="1"/>
          </p:cNvPicPr>
          <p:nvPr/>
        </p:nvPicPr>
        <p:blipFill>
          <a:blip r:embed="rId4" cstate="print"/>
          <a:srcRect/>
          <a:stretch>
            <a:fillRect/>
          </a:stretch>
        </p:blipFill>
        <p:spPr bwMode="auto">
          <a:xfrm>
            <a:off x="5791200" y="3352800"/>
            <a:ext cx="3048000" cy="2373430"/>
          </a:xfrm>
          <a:prstGeom prst="rect">
            <a:avLst/>
          </a:prstGeom>
          <a:noFill/>
          <a:effectLst>
            <a:outerShdw blurRad="50800" dist="38100" dir="2700000" algn="tl" rotWithShape="0">
              <a:srgbClr val="92D050">
                <a:alpha val="40000"/>
              </a:srgbClr>
            </a:outerShdw>
          </a:effectLst>
        </p:spPr>
      </p:pic>
      <p:sp>
        <p:nvSpPr>
          <p:cNvPr id="11" name="TextBox 10"/>
          <p:cNvSpPr txBox="1">
            <a:spLocks noChangeArrowheads="1"/>
          </p:cNvSpPr>
          <p:nvPr/>
        </p:nvSpPr>
        <p:spPr bwMode="auto">
          <a:xfrm>
            <a:off x="685800" y="0"/>
            <a:ext cx="8915400" cy="1200329"/>
          </a:xfrm>
          <a:prstGeom prst="rect">
            <a:avLst/>
          </a:prstGeom>
          <a:noFill/>
          <a:ln w="9525">
            <a:noFill/>
            <a:miter lim="800000"/>
            <a:headEnd/>
            <a:tailEnd/>
          </a:ln>
        </p:spPr>
        <p:txBody>
          <a:bodyPr wrap="square">
            <a:spAutoFit/>
          </a:bodyPr>
          <a:lstStyle/>
          <a:p>
            <a:pPr algn="ctr"/>
            <a:r>
              <a:rPr lang="en-US" sz="3600" b="1" dirty="0" smtClean="0">
                <a:cs typeface="Arial" pitchFamily="34" charset="0"/>
              </a:rPr>
              <a:t>Training for Complex </a:t>
            </a:r>
          </a:p>
          <a:p>
            <a:pPr algn="ctr"/>
            <a:r>
              <a:rPr lang="en-US" sz="3600" b="1" dirty="0" smtClean="0">
                <a:cs typeface="Arial" pitchFamily="34" charset="0"/>
              </a:rPr>
              <a:t>Operational Environments</a:t>
            </a:r>
          </a:p>
        </p:txBody>
      </p:sp>
      <p:sp>
        <p:nvSpPr>
          <p:cNvPr id="9" name="TextBox 8"/>
          <p:cNvSpPr txBox="1"/>
          <p:nvPr/>
        </p:nvSpPr>
        <p:spPr>
          <a:xfrm>
            <a:off x="990600" y="5883166"/>
            <a:ext cx="7467600" cy="707886"/>
          </a:xfrm>
          <a:prstGeom prst="rect">
            <a:avLst/>
          </a:prstGeom>
          <a:solidFill>
            <a:srgbClr val="FFFF00"/>
          </a:solidFill>
          <a:ln>
            <a:solidFill>
              <a:schemeClr val="tx1"/>
            </a:solidFill>
          </a:ln>
        </p:spPr>
        <p:txBody>
          <a:bodyPr wrap="square" rtlCol="0">
            <a:spAutoFit/>
          </a:bodyPr>
          <a:lstStyle/>
          <a:p>
            <a:pPr algn="ctr"/>
            <a:r>
              <a:rPr lang="en-US" sz="2000" b="1" i="1" dirty="0" smtClean="0"/>
              <a:t>MUST TRAIN TO </a:t>
            </a:r>
            <a:r>
              <a:rPr lang="en-US" sz="2000" b="1" i="1" u="sng" dirty="0" smtClean="0"/>
              <a:t>RECOGNIZE AND SOLVE </a:t>
            </a:r>
            <a:r>
              <a:rPr lang="en-US" sz="2000" b="1" i="1" dirty="0" smtClean="0"/>
              <a:t>COMPLEX,</a:t>
            </a:r>
          </a:p>
          <a:p>
            <a:pPr algn="ctr"/>
            <a:r>
              <a:rPr lang="en-US" sz="2000" b="1" i="1" dirty="0" smtClean="0"/>
              <a:t> ILL-DEFINED PROBLEMS QUICKLY!</a:t>
            </a:r>
            <a:endParaRPr lang="en-US"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FSBFORMATED" val="Yes"/>
  <p:tag name="MODIFI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8882</Words>
  <Application>Microsoft Office PowerPoint</Application>
  <PresentationFormat>On-screen Show (4:3)</PresentationFormat>
  <Paragraphs>1354</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Army Training Management Model</vt:lpstr>
      <vt:lpstr>Army Training Management Model</vt:lpstr>
      <vt:lpstr>Slide 17</vt:lpstr>
      <vt:lpstr>Slide 18</vt:lpstr>
      <vt:lpstr>Slide 19</vt:lpstr>
      <vt:lpstr>Slide 20</vt:lpstr>
      <vt:lpstr>Fundamentals of Planning Training</vt:lpstr>
      <vt:lpstr>Full Spectrum Operations  Mission-Essential Task List (METL) </vt:lpstr>
      <vt:lpstr>METL Development </vt:lpstr>
      <vt:lpstr>Slide 24</vt:lpstr>
      <vt:lpstr>Slide 25</vt:lpstr>
      <vt:lpstr>Slide 26</vt:lpstr>
      <vt:lpstr>Slide 27</vt:lpstr>
      <vt:lpstr>Training Briefings</vt:lpstr>
      <vt:lpstr>Slide 29</vt:lpstr>
      <vt:lpstr>Slide 30</vt:lpstr>
      <vt:lpstr>Training Meetings</vt:lpstr>
      <vt:lpstr>Slide 32</vt:lpstr>
      <vt:lpstr>Slide 33</vt:lpstr>
      <vt:lpstr>Slide 34</vt:lpstr>
      <vt:lpstr>Slide 35</vt:lpstr>
      <vt:lpstr>Slide 36</vt:lpstr>
      <vt:lpstr>Assess</vt:lpstr>
      <vt:lpstr>Slide 38</vt:lpstr>
      <vt:lpstr>Slide 39</vt:lpstr>
      <vt:lpstr>Slide 40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Kevin</cp:lastModifiedBy>
  <cp:revision>1</cp:revision>
  <dcterms:created xsi:type="dcterms:W3CDTF">2014-06-23T14:05:04Z</dcterms:created>
  <dcterms:modified xsi:type="dcterms:W3CDTF">2014-06-23T14:17:07Z</dcterms:modified>
</cp:coreProperties>
</file>